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8" r:id="rId2"/>
    <p:sldId id="257" r:id="rId3"/>
    <p:sldId id="263" r:id="rId4"/>
    <p:sldId id="265" r:id="rId5"/>
    <p:sldId id="264" r:id="rId6"/>
    <p:sldId id="297" r:id="rId7"/>
    <p:sldId id="298" r:id="rId8"/>
    <p:sldId id="299" r:id="rId9"/>
    <p:sldId id="307" r:id="rId10"/>
    <p:sldId id="308" r:id="rId11"/>
    <p:sldId id="309" r:id="rId12"/>
    <p:sldId id="310" r:id="rId13"/>
    <p:sldId id="287" r:id="rId14"/>
    <p:sldId id="283" r:id="rId15"/>
    <p:sldId id="284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7" autoAdjust="0"/>
    <p:restoredTop sz="94660"/>
  </p:normalViewPr>
  <p:slideViewPr>
    <p:cSldViewPr>
      <p:cViewPr>
        <p:scale>
          <a:sx n="80" d="100"/>
          <a:sy n="80" d="100"/>
        </p:scale>
        <p:origin x="-192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60B13-9D14-45F2-8914-CD780D1D7689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F5DBF-AB7D-456A-BB2B-C46A84C7C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8367C-05C1-4F37-A235-CF89C6305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7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1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9AD0-C7C9-4003-85EA-B17EF2C8ADD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C853C-CD98-4C51-9F76-8324FF64B6D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4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C853C-CD98-4C51-9F76-8324FF64B6D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29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8367C-05C1-4F37-A235-CF89C6305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C853C-CD98-4C51-9F76-8324FF64B6D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9AD0-C7C9-4003-85EA-B17EF2C8ADD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9AD0-C7C9-4003-85EA-B17EF2C8ADD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4A4A3-6312-4D28-9D79-40B961347F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F5DBF-AB7D-456A-BB2B-C46A84C7CA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5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9AD0-C7C9-4003-85EA-B17EF2C8AD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971800"/>
            <a:ext cx="5334000" cy="8382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0166" y="4419600"/>
            <a:ext cx="3063834" cy="1219200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714099" y="6245693"/>
            <a:ext cx="1667902" cy="313765"/>
            <a:chOff x="6714099" y="6245693"/>
            <a:chExt cx="1667902" cy="313765"/>
          </a:xfrm>
        </p:grpSpPr>
        <p:sp>
          <p:nvSpPr>
            <p:cNvPr id="5" name="Rectangle 4"/>
            <p:cNvSpPr/>
            <p:nvPr userDrawn="1"/>
          </p:nvSpPr>
          <p:spPr>
            <a:xfrm>
              <a:off x="6714099" y="6245693"/>
              <a:ext cx="1667902" cy="31376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4" name="Picture 3" descr="4colorHAL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893929" y="6349732"/>
              <a:ext cx="1365721" cy="130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69306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8583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39"/>
            <a:ext cx="8229600" cy="478472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4164" y="63025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A092ABF-15C0-4956-9D43-3CCC3060E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5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312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84588"/>
            <a:ext cx="8229600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690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99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8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039"/>
            <a:ext cx="8229600" cy="4784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4164" y="63025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A092ABF-15C0-4956-9D43-3CCC3060E89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Dynamic Shock Modeling</a:t>
            </a:r>
            <a:endParaRPr lang="en-US" sz="1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Darren Barlow</a:t>
            </a:r>
          </a:p>
          <a:p>
            <a:pPr eaLnBrk="1" hangingPunct="1"/>
            <a:r>
              <a:rPr lang="en-US" dirty="0" smtClean="0"/>
              <a:t>Regional Technical Manager Perforating</a:t>
            </a:r>
          </a:p>
        </p:txBody>
      </p:sp>
    </p:spTree>
    <p:extLst>
      <p:ext uri="{BB962C8B-B14F-4D97-AF65-F5344CB8AC3E}">
        <p14:creationId xmlns:p14="http://schemas.microsoft.com/office/powerpoint/2010/main" val="245485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SP Run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36" y="247650"/>
            <a:ext cx="1607180" cy="642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528213" y="4191000"/>
            <a:ext cx="1044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Isolation plug</a:t>
            </a:r>
            <a:endParaRPr lang="en-US" sz="1400" b="1" dirty="0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5748751" y="4458547"/>
            <a:ext cx="779462" cy="13657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471062" y="914400"/>
            <a:ext cx="1044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Running Tool</a:t>
            </a:r>
            <a:endParaRPr lang="en-US" sz="1400" b="1" dirty="0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 flipV="1">
            <a:off x="5691600" y="1181947"/>
            <a:ext cx="779462" cy="13657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well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5160" y="2857210"/>
            <a:ext cx="6886050" cy="1171630"/>
          </a:xfrm>
        </p:spPr>
      </p:pic>
      <p:sp>
        <p:nvSpPr>
          <p:cNvPr id="10" name="Rectangle 9"/>
          <p:cNvSpPr/>
          <p:nvPr/>
        </p:nvSpPr>
        <p:spPr>
          <a:xfrm>
            <a:off x="4841875" y="142641"/>
            <a:ext cx="2625725" cy="64287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92ABF-15C0-4956-9D43-3CCC3060E89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7578725" y="3489325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4" y="3952220"/>
            <a:ext cx="6452327" cy="177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477000" y="3200400"/>
            <a:ext cx="10445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Isolation Packer</a:t>
            </a:r>
            <a:endParaRPr lang="en-US" sz="1400" b="1" dirty="0"/>
          </a:p>
        </p:txBody>
      </p:sp>
      <p:pic>
        <p:nvPicPr>
          <p:cNvPr id="1029" name="Picture 5" descr="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571379" y="-622094"/>
            <a:ext cx="1619250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9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10" grpId="0" animBg="1"/>
      <p:bldP spid="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92ABF-15C0-4956-9D43-3CCC3060E89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9" y="1443038"/>
            <a:ext cx="814214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1676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CWOP – 5’  Depth of the well was 25,000+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1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8" y="1219200"/>
            <a:ext cx="3219624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Plug- Well Integrity</a:t>
            </a: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57200" y="614364"/>
            <a:ext cx="8229600" cy="98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1219200" y="5105400"/>
            <a:ext cx="381000" cy="1143000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429000" y="1146671"/>
            <a:ext cx="381000" cy="1143000"/>
          </a:xfrm>
          <a:prstGeom prst="up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0"/>
            <a:ext cx="46672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72200" y="4419600"/>
            <a:ext cx="151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36m 7” Guns</a:t>
            </a:r>
            <a:endParaRPr lang="en-US" sz="1400" b="1" dirty="0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7731125" y="4574977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337300" y="6474023"/>
            <a:ext cx="127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Bridge Plug</a:t>
            </a:r>
            <a:endParaRPr lang="en-US" sz="1400" b="1" dirty="0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 flipV="1">
            <a:off x="7654925" y="6629400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378575" y="288774"/>
            <a:ext cx="127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Retrievable Packer</a:t>
            </a:r>
            <a:endParaRPr lang="en-US" sz="1400" b="1" dirty="0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V="1">
            <a:off x="7696200" y="444151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7092950" y="2088922"/>
            <a:ext cx="127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10m</a:t>
            </a:r>
            <a:endParaRPr lang="en-US" sz="1400" b="1" dirty="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7092950" y="5791200"/>
            <a:ext cx="127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62m</a:t>
            </a:r>
            <a:endParaRPr lang="en-US" sz="1400" b="1" dirty="0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V="1">
            <a:off x="8132762" y="614363"/>
            <a:ext cx="0" cy="3195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flipH="1" flipV="1">
            <a:off x="8132762" y="5334000"/>
            <a:ext cx="8061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81350"/>
            <a:ext cx="4038600" cy="47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458200" y="0"/>
            <a:ext cx="26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58200" y="6299537"/>
            <a:ext cx="26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1600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24499" y="2522310"/>
            <a:ext cx="145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Plug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37454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47360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2842736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14800" y="186451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990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2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  <p:bldP spid="37" grpId="0" animBg="1"/>
      <p:bldP spid="38" grpId="0" animBg="1"/>
      <p:bldP spid="19" grpId="0"/>
      <p:bldP spid="40" grpId="0"/>
      <p:bldP spid="22" grpId="0"/>
      <p:bldP spid="42" grpId="0"/>
      <p:bldP spid="23" grpId="0" animBg="1"/>
      <p:bldP spid="26" grpId="0" animBg="1"/>
      <p:bldP spid="25" grpId="0" animBg="1"/>
      <p:bldP spid="2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Unknowns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1741488"/>
            <a:ext cx="2389188" cy="437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Component Failure</a:t>
            </a:r>
            <a:endParaRPr lang="en-US" dirty="0"/>
          </a:p>
        </p:txBody>
      </p:sp>
      <p:pic>
        <p:nvPicPr>
          <p:cNvPr id="8" name="Picture 29" descr="Presentation BH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9138" y="214313"/>
            <a:ext cx="887412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3" name="Text Box 25"/>
          <p:cNvSpPr txBox="1">
            <a:spLocks noChangeArrowheads="1"/>
          </p:cNvSpPr>
          <p:nvPr/>
        </p:nvSpPr>
        <p:spPr bwMode="auto">
          <a:xfrm>
            <a:off x="5634038" y="5129213"/>
            <a:ext cx="90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35m of guns</a:t>
            </a:r>
          </a:p>
        </p:txBody>
      </p:sp>
      <p:grpSp>
        <p:nvGrpSpPr>
          <p:cNvPr id="21521" name="Group 17"/>
          <p:cNvGrpSpPr>
            <a:grpSpLocks/>
          </p:cNvGrpSpPr>
          <p:nvPr/>
        </p:nvGrpSpPr>
        <p:grpSpPr bwMode="auto">
          <a:xfrm>
            <a:off x="5260975" y="400050"/>
            <a:ext cx="4197350" cy="5059363"/>
            <a:chOff x="3314" y="252"/>
            <a:chExt cx="2644" cy="3187"/>
          </a:xfrm>
        </p:grpSpPr>
        <p:sp>
          <p:nvSpPr>
            <p:cNvPr id="21512" name="Text Box 7"/>
            <p:cNvSpPr txBox="1">
              <a:spLocks noChangeArrowheads="1"/>
            </p:cNvSpPr>
            <p:nvPr/>
          </p:nvSpPr>
          <p:spPr bwMode="auto">
            <a:xfrm>
              <a:off x="3546" y="1354"/>
              <a:ext cx="6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/>
                <a:t>Champ IV</a:t>
              </a:r>
            </a:p>
            <a:p>
              <a:pPr algn="just"/>
              <a:r>
                <a:rPr lang="en-US" sz="1400" b="1" dirty="0"/>
                <a:t>Packer</a:t>
              </a:r>
            </a:p>
          </p:txBody>
        </p:sp>
        <p:sp>
          <p:nvSpPr>
            <p:cNvPr id="2" name="Text Box 12"/>
            <p:cNvSpPr txBox="1">
              <a:spLocks noChangeArrowheads="1"/>
            </p:cNvSpPr>
            <p:nvPr/>
          </p:nvSpPr>
          <p:spPr bwMode="auto">
            <a:xfrm>
              <a:off x="5130" y="362"/>
              <a:ext cx="8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en-US" sz="1400" b="1" dirty="0"/>
                <a:t>Formation test string</a:t>
              </a: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V="1">
              <a:off x="4262" y="1523"/>
              <a:ext cx="398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21515" name="Text Box 19"/>
            <p:cNvSpPr txBox="1">
              <a:spLocks noChangeArrowheads="1"/>
            </p:cNvSpPr>
            <p:nvPr/>
          </p:nvSpPr>
          <p:spPr bwMode="auto">
            <a:xfrm>
              <a:off x="3314" y="2787"/>
              <a:ext cx="8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/>
                <a:t>Pup Joint w/ Firing Heads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4805" y="252"/>
              <a:ext cx="289" cy="181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4154" y="2969"/>
              <a:ext cx="506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4118" y="3439"/>
              <a:ext cx="542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</p:grp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1828799" y="3703638"/>
            <a:ext cx="3432175" cy="100965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363663" y="2887663"/>
            <a:ext cx="6837362" cy="657225"/>
          </a:xfrm>
          <a:prstGeom prst="roundRect">
            <a:avLst>
              <a:gd name="adj" fmla="val 19911"/>
            </a:avLst>
          </a:prstGeom>
          <a:solidFill>
            <a:srgbClr val="0066FF">
              <a:alpha val="61000"/>
            </a:srgbClr>
          </a:solidFill>
          <a:ln w="28575">
            <a:noFill/>
            <a:miter lim="800000"/>
            <a:headEnd/>
            <a:tailEnd/>
          </a:ln>
          <a:effectLst>
            <a:outerShdw blurRad="50800" dist="50800" dir="3000000" sx="101000" sy="101000" algn="tl" rotWithShape="0">
              <a:prstClr val="black">
                <a:alpha val="40000"/>
              </a:prst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was Failure 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Predicted?</a:t>
            </a:r>
          </a:p>
        </p:txBody>
      </p:sp>
    </p:spTree>
    <p:extLst>
      <p:ext uri="{BB962C8B-B14F-4D97-AF65-F5344CB8AC3E}">
        <p14:creationId xmlns:p14="http://schemas.microsoft.com/office/powerpoint/2010/main" val="277598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Post Failure Analysis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49763" cy="4525963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Tx/>
              <a:buNone/>
              <a:defRPr/>
            </a:pPr>
            <a:r>
              <a:rPr lang="en-US" sz="2400" dirty="0" smtClean="0"/>
              <a:t>Gauge Analysis: </a:t>
            </a:r>
          </a:p>
          <a:p>
            <a:pPr marL="166688" indent="-166688" eaLnBrk="1" hangingPunct="1">
              <a:spcBef>
                <a:spcPts val="2400"/>
              </a:spcBef>
              <a:defRPr/>
            </a:pPr>
            <a:r>
              <a:rPr lang="en-US" sz="2400" dirty="0" smtClean="0"/>
              <a:t>Reported k = 0.2 md</a:t>
            </a:r>
          </a:p>
          <a:p>
            <a:pPr marL="166688" indent="-166688" eaLnBrk="1" hangingPunct="1">
              <a:spcBef>
                <a:spcPts val="2400"/>
              </a:spcBef>
              <a:defRPr/>
            </a:pPr>
            <a:r>
              <a:rPr lang="en-US" sz="2400" dirty="0" smtClean="0"/>
              <a:t>Actual </a:t>
            </a:r>
            <a:r>
              <a:rPr lang="en-US" dirty="0" smtClean="0"/>
              <a:t>k </a:t>
            </a:r>
            <a:r>
              <a:rPr lang="en-US" sz="2400" dirty="0" smtClean="0"/>
              <a:t>= 0.02 md</a:t>
            </a:r>
          </a:p>
          <a:p>
            <a:pPr marL="166688" indent="-166688" eaLnBrk="1" hangingPunct="1">
              <a:spcBef>
                <a:spcPts val="2400"/>
              </a:spcBef>
              <a:defRPr/>
            </a:pPr>
            <a:r>
              <a:rPr lang="en-US" sz="2400" dirty="0" smtClean="0"/>
              <a:t>Changed perm </a:t>
            </a:r>
            <a:br>
              <a:rPr lang="en-US" sz="2400" dirty="0" smtClean="0"/>
            </a:br>
            <a:r>
              <a:rPr lang="en-US" sz="2400" dirty="0" smtClean="0"/>
              <a:t>and re-ran model</a:t>
            </a:r>
          </a:p>
          <a:p>
            <a:pPr marL="0" indent="0" eaLnBrk="1" hangingPunct="1">
              <a:spcBef>
                <a:spcPts val="2400"/>
              </a:spcBef>
              <a:buFontTx/>
              <a:buNone/>
              <a:defRPr/>
            </a:pPr>
            <a:r>
              <a:rPr lang="en-US" sz="2400" dirty="0" smtClean="0"/>
              <a:t>Predicted failure @ 3244m</a:t>
            </a:r>
          </a:p>
          <a:p>
            <a:pPr marL="0" indent="0" eaLnBrk="1" hangingPunct="1">
              <a:spcBef>
                <a:spcPts val="2400"/>
              </a:spcBef>
              <a:buFontTx/>
              <a:buNone/>
              <a:defRPr/>
            </a:pPr>
            <a:r>
              <a:rPr lang="en-US" sz="2400" i="1" dirty="0" smtClean="0"/>
              <a:t>Actual failure @ 3245m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707" y="685800"/>
            <a:ext cx="3777893" cy="45142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9543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How can modeling help your completion challenges?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Darren </a:t>
            </a:r>
            <a:r>
              <a:rPr lang="en-US" dirty="0" smtClean="0"/>
              <a:t>Barlow</a:t>
            </a:r>
          </a:p>
          <a:p>
            <a:pPr eaLnBrk="1" hangingPunct="1"/>
            <a:r>
              <a:rPr lang="en-US" dirty="0" smtClean="0"/>
              <a:t>Regional Technical Manager- Perforating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 l="10759"/>
          <a:stretch>
            <a:fillRect/>
          </a:stretch>
        </p:blipFill>
        <p:spPr bwMode="auto">
          <a:xfrm>
            <a:off x="1335881" y="762000"/>
            <a:ext cx="2016919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912022"/>
            <a:ext cx="1346994" cy="2465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782502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79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1746548"/>
            <a:ext cx="4033838" cy="41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Leon Moisseiff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3039"/>
            <a:ext cx="4124325" cy="4784724"/>
          </a:xfrm>
        </p:spPr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sz="2800" dirty="0" smtClean="0"/>
              <a:t>What if he had the ability to model?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800" dirty="0" smtClean="0"/>
              <a:t>What does it cost if you have a major failure on a well?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sz="2800" dirty="0"/>
              <a:t>Disaster is intriguing if it’s not you!</a:t>
            </a:r>
          </a:p>
          <a:p>
            <a:pPr eaLnBrk="1" hangingPunct="1">
              <a:spcBef>
                <a:spcPts val="2400"/>
              </a:spcBef>
              <a:defRPr/>
            </a:pPr>
            <a:endParaRPr lang="en-US" sz="2800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 l="10759"/>
          <a:stretch>
            <a:fillRect/>
          </a:stretch>
        </p:blipFill>
        <p:spPr bwMode="auto">
          <a:xfrm>
            <a:off x="4581525" y="1752600"/>
            <a:ext cx="4033838" cy="41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822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Areas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642" y="1219200"/>
            <a:ext cx="899758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066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657600"/>
            <a:ext cx="3952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0" y="6062990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Workplusplace.com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228600"/>
            <a:ext cx="2971800" cy="341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43800" y="339599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Fineartamerica.com</a:t>
            </a:r>
          </a:p>
        </p:txBody>
      </p:sp>
    </p:spTree>
    <p:extLst>
      <p:ext uri="{BB962C8B-B14F-4D97-AF65-F5344CB8AC3E}">
        <p14:creationId xmlns:p14="http://schemas.microsoft.com/office/powerpoint/2010/main" val="314815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Guns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versus Reality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1400"/>
            <a:ext cx="2667000" cy="5191125"/>
          </a:xfrm>
        </p:spPr>
        <p:txBody>
          <a:bodyPr/>
          <a:lstStyle/>
          <a:p>
            <a:r>
              <a:rPr lang="en-US" sz="2000" dirty="0"/>
              <a:t>275’ of </a:t>
            </a:r>
            <a:r>
              <a:rPr lang="en-US" sz="2000" dirty="0" smtClean="0"/>
              <a:t> 6 ½ guns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Reservoir 15K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056" y="1004888"/>
            <a:ext cx="60960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57200" y="48006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</a:rPr>
              <a:t>Red </a:t>
            </a:r>
            <a:r>
              <a:rPr lang="en-US" sz="1200" dirty="0">
                <a:solidFill>
                  <a:srgbClr val="000000"/>
                </a:solidFill>
              </a:rPr>
              <a:t>– Tubing Movement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66FF"/>
                </a:solidFill>
              </a:rPr>
              <a:t>Blue</a:t>
            </a:r>
            <a:r>
              <a:rPr lang="en-US" sz="1200" dirty="0">
                <a:solidFill>
                  <a:srgbClr val="000000"/>
                </a:solidFill>
              </a:rPr>
              <a:t> – Packer Load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FFFF"/>
                </a:solidFill>
              </a:rPr>
              <a:t>Cyan</a:t>
            </a:r>
            <a:r>
              <a:rPr lang="en-US" sz="1200" dirty="0">
                <a:solidFill>
                  <a:srgbClr val="000000"/>
                </a:solidFill>
              </a:rPr>
              <a:t> - Tubing Load C/T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53000" y="1295400"/>
            <a:ext cx="2225722" cy="369888"/>
            <a:chOff x="3072" y="864"/>
            <a:chExt cx="1008" cy="233"/>
          </a:xfrm>
        </p:grpSpPr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3360" y="864"/>
              <a:ext cx="72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</a:rPr>
                <a:t>830,000 </a:t>
              </a:r>
              <a:r>
                <a:rPr lang="en-US" dirty="0" err="1">
                  <a:solidFill>
                    <a:srgbClr val="000000"/>
                  </a:solidFill>
                </a:rPr>
                <a:t>lbf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 flipH="1">
              <a:off x="3072" y="10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903913" y="1317625"/>
            <a:ext cx="247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657600" y="990600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1.00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581400" y="5638800"/>
            <a:ext cx="5334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-1.00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7924800" y="990600"/>
            <a:ext cx="457200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7924800" y="5638800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-500</a:t>
            </a:r>
          </a:p>
        </p:txBody>
      </p:sp>
      <p:sp>
        <p:nvSpPr>
          <p:cNvPr id="15" name="Oval 14"/>
          <p:cNvSpPr/>
          <p:nvPr/>
        </p:nvSpPr>
        <p:spPr>
          <a:xfrm>
            <a:off x="4694829" y="764274"/>
            <a:ext cx="641445" cy="6414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378" y="1008125"/>
            <a:ext cx="5982015" cy="50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481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NPT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9" descr="Presentation BH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9138" y="214313"/>
            <a:ext cx="887412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741987" y="2282825"/>
            <a:ext cx="1649413" cy="3176588"/>
            <a:chOff x="3621" y="1438"/>
            <a:chExt cx="1039" cy="200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21" y="1438"/>
              <a:ext cx="4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 smtClean="0"/>
                <a:t>Packer</a:t>
              </a:r>
              <a:endParaRPr lang="en-US" sz="1400" b="1" dirty="0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4262" y="1523"/>
              <a:ext cx="398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4154" y="2102"/>
              <a:ext cx="506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4118" y="3439"/>
              <a:ext cx="542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895850" y="5305425"/>
            <a:ext cx="1622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6</a:t>
            </a:r>
            <a:r>
              <a:rPr lang="en-US" sz="1400" b="1" dirty="0" smtClean="0"/>
              <a:t>0m 7” UHSD</a:t>
            </a:r>
            <a:endParaRPr lang="en-US" sz="1400" b="1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276850" y="4721423"/>
            <a:ext cx="127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Firing Head</a:t>
            </a:r>
            <a:endParaRPr lang="en-US" sz="1400" b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6594475" y="4876800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95850" y="3200400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10m 3 ½ 12.95 </a:t>
            </a:r>
            <a:r>
              <a:rPr lang="en-US" sz="1400" b="1" dirty="0" err="1"/>
              <a:t>ppf</a:t>
            </a:r>
            <a:endParaRPr lang="en-US" sz="1400" b="1" dirty="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651625" y="4175125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895850" y="4035623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10m 3 ½ 12.95 </a:t>
            </a:r>
            <a:r>
              <a:rPr lang="en-US" sz="1400" b="1" dirty="0" err="1"/>
              <a:t>ppf</a:t>
            </a:r>
            <a:endParaRPr lang="en-US" sz="1400" b="1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7651750" y="36576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848600" y="3505200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Release</a:t>
            </a:r>
            <a:endParaRPr lang="en-US" sz="1400" b="1" dirty="0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7651750" y="44958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261350" y="4343400"/>
            <a:ext cx="1035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Ported Sub</a:t>
            </a:r>
            <a:endParaRPr lang="en-US" sz="1400" b="1" dirty="0"/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7289006" y="4187676"/>
            <a:ext cx="447675" cy="447675"/>
          </a:xfrm>
          <a:prstGeom prst="irregularSeal2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7289006" y="4100364"/>
            <a:ext cx="447675" cy="446087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9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Pressures Equals Loading</a:t>
            </a:r>
            <a:endParaRPr lang="en-US" dirty="0"/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324600" y="4876800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CC0000"/>
                </a:solidFill>
              </a:rPr>
              <a:t>Red </a:t>
            </a:r>
            <a:r>
              <a:rPr lang="en-US" sz="1200" dirty="0">
                <a:solidFill>
                  <a:srgbClr val="000000"/>
                </a:solidFill>
              </a:rPr>
              <a:t>– Tubing Movement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66FF"/>
                </a:solidFill>
              </a:rPr>
              <a:t>Blue</a:t>
            </a:r>
            <a:r>
              <a:rPr lang="en-US" sz="1200" dirty="0">
                <a:solidFill>
                  <a:srgbClr val="000000"/>
                </a:solidFill>
              </a:rPr>
              <a:t> – Packer Load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FFFF"/>
                </a:solidFill>
              </a:rPr>
              <a:t>Cyan</a:t>
            </a:r>
            <a:r>
              <a:rPr lang="en-US" sz="1200" dirty="0">
                <a:solidFill>
                  <a:srgbClr val="000000"/>
                </a:solidFill>
              </a:rPr>
              <a:t> - Tubing Load C/T</a:t>
            </a:r>
          </a:p>
        </p:txBody>
      </p:sp>
    </p:spTree>
    <p:extLst>
      <p:ext uri="{BB962C8B-B14F-4D97-AF65-F5344CB8AC3E}">
        <p14:creationId xmlns:p14="http://schemas.microsoft.com/office/powerpoint/2010/main" val="335667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the BHA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9" descr="Presentation B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9138" y="214313"/>
            <a:ext cx="887412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08689" y="2282825"/>
            <a:ext cx="1389063" cy="3176588"/>
            <a:chOff x="3785" y="1438"/>
            <a:chExt cx="875" cy="200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85" y="1438"/>
              <a:ext cx="48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1400" b="1" dirty="0" smtClean="0"/>
                <a:t>Packer</a:t>
              </a:r>
              <a:endParaRPr lang="en-US" sz="1400" b="1" dirty="0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4262" y="1523"/>
              <a:ext cx="398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4154" y="2102"/>
              <a:ext cx="506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4118" y="3439"/>
              <a:ext cx="542" cy="0"/>
            </a:xfrm>
            <a:prstGeom prst="line">
              <a:avLst/>
            </a:prstGeom>
            <a:noFill/>
            <a:ln w="57150">
              <a:solidFill>
                <a:srgbClr val="92D05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 dirty="0"/>
            </a:p>
          </p:txBody>
        </p:sp>
      </p:grp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242224" y="5305425"/>
            <a:ext cx="1276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6</a:t>
            </a:r>
            <a:r>
              <a:rPr lang="en-US" sz="1400" b="1" dirty="0" smtClean="0"/>
              <a:t>0m 7” 18 spf UHSD</a:t>
            </a:r>
            <a:endParaRPr lang="en-US" sz="1400" b="1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276850" y="4721423"/>
            <a:ext cx="12763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Firing Head</a:t>
            </a:r>
            <a:endParaRPr lang="en-US" sz="1400" b="1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6594475" y="4876800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895850" y="3200400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10m 3 ½ 12.95 </a:t>
            </a:r>
            <a:r>
              <a:rPr lang="en-US" sz="1400" b="1" dirty="0" err="1"/>
              <a:t>ppf</a:t>
            </a:r>
            <a:endParaRPr lang="en-US" sz="1400" b="1" dirty="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6651625" y="4175125"/>
            <a:ext cx="803275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895850" y="4035623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10m 3 ½ 12.95 </a:t>
            </a:r>
            <a:r>
              <a:rPr lang="en-US" sz="1400" b="1" dirty="0" err="1"/>
              <a:t>ppf</a:t>
            </a:r>
            <a:endParaRPr lang="en-US" sz="1400" b="1" dirty="0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7651750" y="36576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848600" y="3505200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Release</a:t>
            </a:r>
            <a:endParaRPr lang="en-US" sz="1400" b="1" dirty="0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7651750" y="4495800"/>
            <a:ext cx="609600" cy="0"/>
          </a:xfrm>
          <a:prstGeom prst="line">
            <a:avLst/>
          </a:prstGeom>
          <a:noFill/>
          <a:ln w="57150">
            <a:solidFill>
              <a:srgbClr val="92D05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sz="1400" dirty="0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261350" y="4343400"/>
            <a:ext cx="1035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Ported Sub</a:t>
            </a:r>
            <a:endParaRPr lang="en-US" sz="1400" b="1" dirty="0"/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7289006" y="4187676"/>
            <a:ext cx="447675" cy="447675"/>
          </a:xfrm>
          <a:prstGeom prst="irregularSeal2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7289006" y="4100364"/>
            <a:ext cx="447675" cy="446087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872100" y="3200400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10m </a:t>
            </a:r>
            <a:r>
              <a:rPr lang="en-US" sz="1400" b="1" dirty="0" smtClean="0">
                <a:solidFill>
                  <a:srgbClr val="FF0000"/>
                </a:solidFill>
              </a:rPr>
              <a:t>5 </a:t>
            </a:r>
            <a:r>
              <a:rPr lang="en-US" sz="1400" b="1" dirty="0">
                <a:solidFill>
                  <a:srgbClr val="FF0000"/>
                </a:solidFill>
              </a:rPr>
              <a:t>½ </a:t>
            </a:r>
            <a:r>
              <a:rPr lang="en-US" sz="1400" b="1" dirty="0" err="1" smtClean="0">
                <a:solidFill>
                  <a:srgbClr val="FF0000"/>
                </a:solidFill>
              </a:rPr>
              <a:t>Drillpipe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872100" y="4035623"/>
            <a:ext cx="1885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10m </a:t>
            </a:r>
            <a:r>
              <a:rPr lang="en-US" sz="1400" b="1" dirty="0" smtClean="0">
                <a:solidFill>
                  <a:srgbClr val="FF0000"/>
                </a:solidFill>
              </a:rPr>
              <a:t>5 </a:t>
            </a:r>
            <a:r>
              <a:rPr lang="en-US" sz="1400" b="1" dirty="0">
                <a:solidFill>
                  <a:srgbClr val="FF0000"/>
                </a:solidFill>
              </a:rPr>
              <a:t>½ </a:t>
            </a:r>
            <a:r>
              <a:rPr lang="en-US" sz="1400" b="1" dirty="0" err="1" smtClean="0">
                <a:solidFill>
                  <a:srgbClr val="FF0000"/>
                </a:solidFill>
              </a:rPr>
              <a:t>Drillpipe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7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6" grpId="0" animBg="1"/>
      <p:bldP spid="27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Confined Spaces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alliburton 2011 color palette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CC0A2F"/>
      </a:accent1>
      <a:accent2>
        <a:srgbClr val="8E0000"/>
      </a:accent2>
      <a:accent3>
        <a:srgbClr val="FF6600"/>
      </a:accent3>
      <a:accent4>
        <a:srgbClr val="008000"/>
      </a:accent4>
      <a:accent5>
        <a:srgbClr val="0033CC"/>
      </a:accent5>
      <a:accent6>
        <a:srgbClr val="EEB500"/>
      </a:accent6>
      <a:hlink>
        <a:srgbClr val="0070C0"/>
      </a:hlink>
      <a:folHlink>
        <a:srgbClr val="92D05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rgbClr val="C00000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272</Words>
  <Application>Microsoft Office PowerPoint</Application>
  <PresentationFormat>On-screen Show (4:3)</PresentationFormat>
  <Paragraphs>108</Paragraphs>
  <Slides>16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Dynamic Shock Modeling</vt:lpstr>
      <vt:lpstr>Leon Moisseiff </vt:lpstr>
      <vt:lpstr>Key Areas</vt:lpstr>
      <vt:lpstr>Large Guns</vt:lpstr>
      <vt:lpstr>Modeling versus Reality</vt:lpstr>
      <vt:lpstr>Avoiding NPT </vt:lpstr>
      <vt:lpstr>Pressures Equals Loading</vt:lpstr>
      <vt:lpstr>Strengthening the BHA</vt:lpstr>
      <vt:lpstr>Confined Spaces</vt:lpstr>
      <vt:lpstr>Loss of well</vt:lpstr>
      <vt:lpstr>Movement</vt:lpstr>
      <vt:lpstr>Bridge Plug- Well Integrity</vt:lpstr>
      <vt:lpstr>Unknowns</vt:lpstr>
      <vt:lpstr>Component Failure</vt:lpstr>
      <vt:lpstr>Post Failure Analysis</vt:lpstr>
      <vt:lpstr>Summary</vt:lpstr>
    </vt:vector>
  </TitlesOfParts>
  <Company>Halliburton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Barlow</dc:creator>
  <cp:lastModifiedBy>Darren Barlow</cp:lastModifiedBy>
  <cp:revision>18</cp:revision>
  <dcterms:created xsi:type="dcterms:W3CDTF">2012-05-15T10:04:10Z</dcterms:created>
  <dcterms:modified xsi:type="dcterms:W3CDTF">2012-11-07T08:54:40Z</dcterms:modified>
</cp:coreProperties>
</file>