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62" r:id="rId2"/>
    <p:sldId id="688" r:id="rId3"/>
    <p:sldId id="742" r:id="rId4"/>
    <p:sldId id="723" r:id="rId5"/>
    <p:sldId id="689" r:id="rId6"/>
    <p:sldId id="724" r:id="rId7"/>
    <p:sldId id="729" r:id="rId8"/>
    <p:sldId id="725" r:id="rId9"/>
    <p:sldId id="726" r:id="rId10"/>
    <p:sldId id="738" r:id="rId11"/>
    <p:sldId id="739" r:id="rId12"/>
    <p:sldId id="730" r:id="rId13"/>
    <p:sldId id="743" r:id="rId14"/>
    <p:sldId id="731" r:id="rId15"/>
    <p:sldId id="744" r:id="rId16"/>
    <p:sldId id="732" r:id="rId17"/>
    <p:sldId id="733" r:id="rId18"/>
    <p:sldId id="734" r:id="rId19"/>
    <p:sldId id="740" r:id="rId20"/>
    <p:sldId id="737" r:id="rId21"/>
    <p:sldId id="741" r:id="rId22"/>
    <p:sldId id="735" r:id="rId23"/>
    <p:sldId id="736" r:id="rId24"/>
    <p:sldId id="746" r:id="rId25"/>
    <p:sldId id="722" r:id="rId26"/>
    <p:sldId id="745" r:id="rId27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bg2"/>
        </a:solidFill>
        <a:latin typeface="Univers 57 Condensed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bg2"/>
        </a:solidFill>
        <a:latin typeface="Univers 57 Condensed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bg2"/>
        </a:solidFill>
        <a:latin typeface="Univers 57 Condensed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bg2"/>
        </a:solidFill>
        <a:latin typeface="Univers 57 Condensed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bg2"/>
        </a:solidFill>
        <a:latin typeface="Univers 57 Condensed" pitchFamily="34" charset="0"/>
        <a:ea typeface="+mn-ea"/>
        <a:cs typeface="+mn-cs"/>
      </a:defRPr>
    </a:lvl5pPr>
    <a:lvl6pPr marL="2286000" algn="l" defTabSz="914400" rtl="0" eaLnBrk="1" latinLnBrk="0" hangingPunct="1">
      <a:defRPr kumimoji="1" sz="2800" kern="1200">
        <a:solidFill>
          <a:schemeClr val="bg2"/>
        </a:solidFill>
        <a:latin typeface="Univers 57 Condensed" pitchFamily="34" charset="0"/>
        <a:ea typeface="+mn-ea"/>
        <a:cs typeface="+mn-cs"/>
      </a:defRPr>
    </a:lvl6pPr>
    <a:lvl7pPr marL="2743200" algn="l" defTabSz="914400" rtl="0" eaLnBrk="1" latinLnBrk="0" hangingPunct="1">
      <a:defRPr kumimoji="1" sz="2800" kern="1200">
        <a:solidFill>
          <a:schemeClr val="bg2"/>
        </a:solidFill>
        <a:latin typeface="Univers 57 Condensed" pitchFamily="34" charset="0"/>
        <a:ea typeface="+mn-ea"/>
        <a:cs typeface="+mn-cs"/>
      </a:defRPr>
    </a:lvl7pPr>
    <a:lvl8pPr marL="3200400" algn="l" defTabSz="914400" rtl="0" eaLnBrk="1" latinLnBrk="0" hangingPunct="1">
      <a:defRPr kumimoji="1" sz="2800" kern="1200">
        <a:solidFill>
          <a:schemeClr val="bg2"/>
        </a:solidFill>
        <a:latin typeface="Univers 57 Condensed" pitchFamily="34" charset="0"/>
        <a:ea typeface="+mn-ea"/>
        <a:cs typeface="+mn-cs"/>
      </a:defRPr>
    </a:lvl8pPr>
    <a:lvl9pPr marL="3657600" algn="l" defTabSz="914400" rtl="0" eaLnBrk="1" latinLnBrk="0" hangingPunct="1">
      <a:defRPr kumimoji="1" sz="2800" kern="1200">
        <a:solidFill>
          <a:schemeClr val="bg2"/>
        </a:solidFill>
        <a:latin typeface="Univers 57 Condensed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00"/>
    <a:srgbClr val="003399"/>
    <a:srgbClr val="00FF00"/>
    <a:srgbClr val="FAFD00"/>
    <a:srgbClr val="0C1C6B"/>
    <a:srgbClr val="336699"/>
    <a:srgbClr val="008080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8" autoAdjust="0"/>
    <p:restoredTop sz="94684" autoAdjust="0"/>
  </p:normalViewPr>
  <p:slideViewPr>
    <p:cSldViewPr>
      <p:cViewPr>
        <p:scale>
          <a:sx n="80" d="100"/>
          <a:sy n="80" d="100"/>
        </p:scale>
        <p:origin x="-1614" y="-156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62" y="-9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 EH variation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smtClean="0"/>
              <a:t>Error </a:t>
            </a:r>
            <a:r>
              <a:rPr lang="en-US" dirty="0"/>
              <a:t>in </a:t>
            </a:r>
            <a:r>
              <a:rPr lang="en-US" dirty="0" smtClean="0"/>
              <a:t>Pressure Calculation</a:t>
            </a:r>
            <a:endParaRPr lang="en-US" dirty="0"/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>
              <a:solidFill>
                <a:schemeClr val="bg2"/>
              </a:solidFill>
            </a:ln>
          </c:spPr>
          <c:marker>
            <c:symbol val="none"/>
          </c:marker>
          <c:xVal>
            <c:numRef>
              <c:f>Sheet1!$S$2:$S$22</c:f>
              <c:numCache>
                <c:formatCode>0%</c:formatCode>
                <c:ptCount val="21"/>
                <c:pt idx="0">
                  <c:v>0</c:v>
                </c:pt>
                <c:pt idx="1">
                  <c:v>1.6686518214146266E-3</c:v>
                </c:pt>
                <c:pt idx="2">
                  <c:v>6.6985168428592675E-3</c:v>
                </c:pt>
                <c:pt idx="3">
                  <c:v>1.5161986112006039E-2</c:v>
                </c:pt>
                <c:pt idx="4">
                  <c:v>2.7181948390295103E-2</c:v>
                </c:pt>
                <c:pt idx="5">
                  <c:v>4.2935249345083873E-2</c:v>
                </c:pt>
                <c:pt idx="6">
                  <c:v>6.2657748525066115E-2</c:v>
                </c:pt>
                <c:pt idx="7">
                  <c:v>8.6651204611403645E-2</c:v>
                </c:pt>
                <c:pt idx="8">
                  <c:v>0.11529231029548553</c:v>
                </c:pt>
                <c:pt idx="9">
                  <c:v>0.14904431073199195</c:v>
                </c:pt>
                <c:pt idx="10">
                  <c:v>0.18847178242392501</c:v>
                </c:pt>
                <c:pt idx="11">
                  <c:v>0.23425933409042299</c:v>
                </c:pt>
                <c:pt idx="12">
                  <c:v>0.28723523318979927</c:v>
                </c:pt>
                <c:pt idx="13">
                  <c:v>0.34840128293482137</c:v>
                </c:pt>
                <c:pt idx="14">
                  <c:v>0.41897070506629658</c:v>
                </c:pt>
                <c:pt idx="15">
                  <c:v>0.500416366046882</c:v>
                </c:pt>
                <c:pt idx="16">
                  <c:v>0.59453247965051659</c:v>
                </c:pt>
                <c:pt idx="17">
                  <c:v>0.70351401503499345</c:v>
                </c:pt>
                <c:pt idx="18">
                  <c:v>0.83005956432089445</c:v>
                </c:pt>
                <c:pt idx="19">
                  <c:v>0.97750556597791849</c:v>
                </c:pt>
                <c:pt idx="20">
                  <c:v>1.1500028206750725</c:v>
                </c:pt>
              </c:numCache>
            </c:numRef>
          </c:xVal>
          <c:yVal>
            <c:numRef>
              <c:f>Sheet1!$D$2:$D$22</c:f>
              <c:numCache>
                <c:formatCode>0%</c:formatCode>
                <c:ptCount val="21"/>
                <c:pt idx="0">
                  <c:v>0</c:v>
                </c:pt>
                <c:pt idx="1">
                  <c:v>2.0000000000000021E-2</c:v>
                </c:pt>
                <c:pt idx="2">
                  <c:v>4.0000000000000042E-2</c:v>
                </c:pt>
                <c:pt idx="3">
                  <c:v>6.0000000000000039E-2</c:v>
                </c:pt>
                <c:pt idx="4">
                  <c:v>8.0000000000000085E-2</c:v>
                </c:pt>
                <c:pt idx="5">
                  <c:v>0.1</c:v>
                </c:pt>
                <c:pt idx="6">
                  <c:v>0.12000000000000002</c:v>
                </c:pt>
                <c:pt idx="7">
                  <c:v>0.14000000000000001</c:v>
                </c:pt>
                <c:pt idx="8">
                  <c:v>0.16000000000000006</c:v>
                </c:pt>
                <c:pt idx="9">
                  <c:v>0.18000000000000013</c:v>
                </c:pt>
                <c:pt idx="10">
                  <c:v>0.2</c:v>
                </c:pt>
                <c:pt idx="11">
                  <c:v>0.22000000000000008</c:v>
                </c:pt>
                <c:pt idx="12">
                  <c:v>0.2400000000000001</c:v>
                </c:pt>
                <c:pt idx="13">
                  <c:v>0.26</c:v>
                </c:pt>
                <c:pt idx="14">
                  <c:v>0.28000000000000008</c:v>
                </c:pt>
                <c:pt idx="15">
                  <c:v>0.30000000000000027</c:v>
                </c:pt>
                <c:pt idx="16">
                  <c:v>0.32000000000000034</c:v>
                </c:pt>
                <c:pt idx="17">
                  <c:v>0.34000000000000019</c:v>
                </c:pt>
                <c:pt idx="18">
                  <c:v>0.36000000000000032</c:v>
                </c:pt>
                <c:pt idx="19">
                  <c:v>0.38000000000000039</c:v>
                </c:pt>
                <c:pt idx="20">
                  <c:v>0.40000000000000008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9261824"/>
        <c:axId val="99091584"/>
      </c:scatterChart>
      <c:valAx>
        <c:axId val="99261824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crossAx val="99091584"/>
        <c:crosses val="autoZero"/>
        <c:crossBetween val="midCat"/>
      </c:valAx>
      <c:valAx>
        <c:axId val="99091584"/>
        <c:scaling>
          <c:orientation val="minMax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0%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crossAx val="99261824"/>
        <c:crosses val="autoZero"/>
        <c:crossBetween val="midCat"/>
      </c:valAx>
      <c:spPr>
        <a:effectLst>
          <a:outerShdw blurRad="228600" dist="139700" dir="2700000" algn="ctr" rotWithShape="0">
            <a:srgbClr val="000000">
              <a:alpha val="30000"/>
            </a:srgbClr>
          </a:outerShdw>
        </a:effectLst>
      </c:spPr>
    </c:plotArea>
    <c:plotVisOnly val="1"/>
    <c:dispBlanksAs val="gap"/>
    <c:showDLblsOverMax val="0"/>
  </c:chart>
  <c:spPr>
    <a:ln>
      <a:noFill/>
    </a:ln>
    <a:effectLst>
      <a:outerShdw blurRad="228600" dist="139700" dir="2700000" algn="ctr" rotWithShape="0">
        <a:srgbClr val="000000">
          <a:alpha val="30000"/>
        </a:srgbClr>
      </a:outerShdw>
    </a:effectLst>
  </c:spPr>
  <c:txPr>
    <a:bodyPr/>
    <a:lstStyle/>
    <a:p>
      <a:pPr>
        <a:defRPr>
          <a:solidFill>
            <a:schemeClr val="bg2"/>
          </a:solidFill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kumimoji="0"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629" y="0"/>
            <a:ext cx="3076671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kumimoji="0"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69956A71-FBE2-4072-99E8-6AE9DEE02B27}" type="datetime1">
              <a:rPr lang="en-US" altLang="en-US"/>
              <a:pPr/>
              <a:t>11/8/2012</a:t>
            </a:fld>
            <a:endParaRPr lang="en-US" alt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56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kumimoji="0"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629" y="9723560"/>
            <a:ext cx="3076671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kumimoji="0"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E1744278-82B3-4068-AF65-F8A65E6124F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HandoutMasterClassification"/>
          <p:cNvSpPr txBox="1"/>
          <p:nvPr/>
        </p:nvSpPr>
        <p:spPr>
          <a:xfrm>
            <a:off x="6483041" y="649817"/>
            <a:ext cx="443706" cy="7445816"/>
          </a:xfrm>
          <a:prstGeom prst="rect">
            <a:avLst/>
          </a:prstGeom>
          <a:noFill/>
        </p:spPr>
        <p:txBody>
          <a:bodyPr vert="eaVert" rtlCol="0">
            <a:noAutofit/>
          </a:bodyPr>
          <a:lstStyle/>
          <a:p>
            <a:pPr algn="ctr"/>
            <a:r>
              <a:rPr lang="en-GB" sz="1000" b="1" smtClean="0">
                <a:solidFill>
                  <a:srgbClr val="C0C0C0"/>
                </a:solidFill>
                <a:latin typeface="Arial"/>
              </a:rPr>
              <a:t>Schlumberger Public</a:t>
            </a:r>
            <a:endParaRPr lang="en-GB" sz="1000" b="1">
              <a:solidFill>
                <a:srgbClr val="C0C0C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53284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kumimoji="0"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057" name="Rectangle 9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5957" y="4861781"/>
            <a:ext cx="5207386" cy="460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629" y="0"/>
            <a:ext cx="3076671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kumimoji="0"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A8506C9E-E2BC-4F69-8240-10A530B353E0}" type="datetime1">
              <a:rPr lang="en-US" altLang="en-US"/>
              <a:pPr/>
              <a:t>11/8/2012</a:t>
            </a:fld>
            <a:endParaRPr lang="en-US" alt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56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kumimoji="0"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629" y="9723560"/>
            <a:ext cx="3076671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kumimoji="0"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65996823-D640-421A-9C31-E683878BFC0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NotesMasterClassification"/>
          <p:cNvSpPr txBox="1"/>
          <p:nvPr/>
        </p:nvSpPr>
        <p:spPr>
          <a:xfrm>
            <a:off x="6483041" y="649817"/>
            <a:ext cx="443706" cy="7445816"/>
          </a:xfrm>
          <a:prstGeom prst="rect">
            <a:avLst/>
          </a:prstGeom>
          <a:noFill/>
        </p:spPr>
        <p:txBody>
          <a:bodyPr vert="eaVert" rtlCol="0">
            <a:noAutofit/>
          </a:bodyPr>
          <a:lstStyle/>
          <a:p>
            <a:pPr algn="ctr"/>
            <a:r>
              <a:rPr lang="en-GB" sz="1000" b="1" smtClean="0">
                <a:solidFill>
                  <a:srgbClr val="C0C0C0"/>
                </a:solidFill>
                <a:latin typeface="Arial"/>
              </a:rPr>
              <a:t>Schlumberger Public</a:t>
            </a:r>
            <a:endParaRPr lang="en-GB" sz="1000" b="1">
              <a:solidFill>
                <a:srgbClr val="C0C0C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170641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9C0C181-6982-43F3-A0D7-7822FB9834BD}" type="datetime1">
              <a:rPr lang="en-US" altLang="en-US"/>
              <a:pPr/>
              <a:t>11/8/2012</a:t>
            </a:fld>
            <a:endParaRPr lang="en-US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88314F-F3A5-4119-9166-66F28BD9A883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286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65125" y="914400"/>
            <a:ext cx="6397625" cy="1524000"/>
          </a:xfrm>
        </p:spPr>
        <p:txBody>
          <a:bodyPr anchor="b"/>
          <a:lstStyle>
            <a:lvl1pPr algn="l">
              <a:lnSpc>
                <a:spcPts val="4600"/>
              </a:lnSpc>
              <a:defRPr sz="42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73063" y="2971800"/>
            <a:ext cx="6392862" cy="1752600"/>
          </a:xfrm>
        </p:spPr>
        <p:txBody>
          <a:bodyPr/>
          <a:lstStyle>
            <a:lvl1pPr marL="0" indent="0">
              <a:lnSpc>
                <a:spcPts val="3500"/>
              </a:lnSpc>
              <a:buFontTx/>
              <a:buNone/>
              <a:defRPr sz="30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0913" y="6124575"/>
            <a:ext cx="1265237" cy="330200"/>
          </a:xfrm>
          <a:prstGeom prst="rect">
            <a:avLst/>
          </a:prstGeom>
          <a:noFill/>
        </p:spPr>
      </p:pic>
      <p:pic>
        <p:nvPicPr>
          <p:cNvPr id="3085" name="Picture 13" descr="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063" y="5791200"/>
            <a:ext cx="611187" cy="661988"/>
          </a:xfrm>
          <a:prstGeom prst="rect">
            <a:avLst/>
          </a:prstGeom>
          <a:noFill/>
        </p:spPr>
      </p:pic>
      <p:sp>
        <p:nvSpPr>
          <p:cNvPr id="7" name="TitleMasterClassification"/>
          <p:cNvSpPr txBox="1"/>
          <p:nvPr userDrawn="1"/>
        </p:nvSpPr>
        <p:spPr>
          <a:xfrm>
            <a:off x="8686800" y="609600"/>
            <a:ext cx="457200" cy="5257800"/>
          </a:xfrm>
          <a:prstGeom prst="rect">
            <a:avLst/>
          </a:prstGeom>
          <a:noFill/>
        </p:spPr>
        <p:txBody>
          <a:bodyPr vert="eaVert" rtlCol="0">
            <a:noAutofit/>
          </a:bodyPr>
          <a:lstStyle/>
          <a:p>
            <a:pPr algn="ctr"/>
            <a:r>
              <a:rPr lang="en-GB" sz="1000" b="1" smtClean="0">
                <a:solidFill>
                  <a:srgbClr val="C0C0C0"/>
                </a:solidFill>
                <a:latin typeface="Arial"/>
              </a:rPr>
              <a:t>Schlumberger Public</a:t>
            </a:r>
            <a:endParaRPr lang="en-GB" sz="1000" b="1">
              <a:solidFill>
                <a:srgbClr val="C0C0C0"/>
              </a:solidFill>
              <a:latin typeface="Arial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81000"/>
            <a:ext cx="20955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61341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82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676400"/>
            <a:ext cx="411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114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10000"/>
            <a:ext cx="4114800" cy="1981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82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676400"/>
            <a:ext cx="411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1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1000" y="381000"/>
            <a:ext cx="83820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82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81000" y="1676400"/>
            <a:ext cx="8382000" cy="41148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411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1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76400"/>
            <a:ext cx="8382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</p:txBody>
      </p:sp>
      <p:sp>
        <p:nvSpPr>
          <p:cNvPr id="1041" name="Text Box 17"/>
          <p:cNvSpPr txBox="1">
            <a:spLocks noChangeArrowheads="1"/>
          </p:cNvSpPr>
          <p:nvPr userDrawn="1"/>
        </p:nvSpPr>
        <p:spPr bwMode="auto">
          <a:xfrm>
            <a:off x="179388" y="6613525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1000"/>
          </a:p>
        </p:txBody>
      </p:sp>
      <p:sp>
        <p:nvSpPr>
          <p:cNvPr id="1042" name="Text Box 18"/>
          <p:cNvSpPr txBox="1">
            <a:spLocks noChangeArrowheads="1"/>
          </p:cNvSpPr>
          <p:nvPr userDrawn="1"/>
        </p:nvSpPr>
        <p:spPr bwMode="auto">
          <a:xfrm>
            <a:off x="8100392" y="6495147"/>
            <a:ext cx="84189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000" dirty="0" smtClean="0"/>
              <a:t>EWAPS</a:t>
            </a:r>
            <a:r>
              <a:rPr lang="en-US" sz="1000" baseline="0" dirty="0" smtClean="0"/>
              <a:t> 2012</a:t>
            </a:r>
            <a:endParaRPr lang="en-US" sz="1000" dirty="0"/>
          </a:p>
        </p:txBody>
      </p:sp>
      <p:sp>
        <p:nvSpPr>
          <p:cNvPr id="8" name="Classification"/>
          <p:cNvSpPr txBox="1"/>
          <p:nvPr userDrawn="1"/>
        </p:nvSpPr>
        <p:spPr>
          <a:xfrm>
            <a:off x="8686800" y="609600"/>
            <a:ext cx="457200" cy="5257800"/>
          </a:xfrm>
          <a:prstGeom prst="rect">
            <a:avLst/>
          </a:prstGeom>
          <a:noFill/>
        </p:spPr>
        <p:txBody>
          <a:bodyPr vert="eaVert" rtlCol="0">
            <a:noAutofit/>
          </a:bodyPr>
          <a:lstStyle/>
          <a:p>
            <a:pPr algn="ctr"/>
            <a:r>
              <a:rPr lang="en-GB" sz="1000" b="1" smtClean="0">
                <a:solidFill>
                  <a:srgbClr val="C0C0C0"/>
                </a:solidFill>
                <a:latin typeface="Arial"/>
              </a:rPr>
              <a:t>Schlumberger Public</a:t>
            </a:r>
            <a:endParaRPr lang="en-GB" sz="1000" b="1">
              <a:solidFill>
                <a:srgbClr val="C0C0C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advClick="0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ts val="4400"/>
        </a:lnSpc>
        <a:spcBef>
          <a:spcPct val="0"/>
        </a:spcBef>
        <a:spcAft>
          <a:spcPct val="0"/>
        </a:spcAft>
        <a:defRPr kumimoji="1" sz="4000">
          <a:solidFill>
            <a:srgbClr val="003366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4400"/>
        </a:lnSpc>
        <a:spcBef>
          <a:spcPct val="0"/>
        </a:spcBef>
        <a:spcAft>
          <a:spcPct val="0"/>
        </a:spcAft>
        <a:defRPr kumimoji="1" sz="4000">
          <a:solidFill>
            <a:srgbClr val="003366"/>
          </a:solidFill>
          <a:latin typeface="Univers 57 Condensed" pitchFamily="34" charset="0"/>
        </a:defRPr>
      </a:lvl2pPr>
      <a:lvl3pPr algn="ctr" rtl="0" eaLnBrk="0" fontAlgn="base" hangingPunct="0">
        <a:lnSpc>
          <a:spcPts val="4400"/>
        </a:lnSpc>
        <a:spcBef>
          <a:spcPct val="0"/>
        </a:spcBef>
        <a:spcAft>
          <a:spcPct val="0"/>
        </a:spcAft>
        <a:defRPr kumimoji="1" sz="4000">
          <a:solidFill>
            <a:srgbClr val="003366"/>
          </a:solidFill>
          <a:latin typeface="Univers 57 Condensed" pitchFamily="34" charset="0"/>
        </a:defRPr>
      </a:lvl3pPr>
      <a:lvl4pPr algn="ctr" rtl="0" eaLnBrk="0" fontAlgn="base" hangingPunct="0">
        <a:lnSpc>
          <a:spcPts val="4400"/>
        </a:lnSpc>
        <a:spcBef>
          <a:spcPct val="0"/>
        </a:spcBef>
        <a:spcAft>
          <a:spcPct val="0"/>
        </a:spcAft>
        <a:defRPr kumimoji="1" sz="4000">
          <a:solidFill>
            <a:srgbClr val="003366"/>
          </a:solidFill>
          <a:latin typeface="Univers 57 Condensed" pitchFamily="34" charset="0"/>
        </a:defRPr>
      </a:lvl4pPr>
      <a:lvl5pPr algn="ctr" rtl="0" eaLnBrk="0" fontAlgn="base" hangingPunct="0">
        <a:lnSpc>
          <a:spcPts val="4400"/>
        </a:lnSpc>
        <a:spcBef>
          <a:spcPct val="0"/>
        </a:spcBef>
        <a:spcAft>
          <a:spcPct val="0"/>
        </a:spcAft>
        <a:defRPr kumimoji="1" sz="4000">
          <a:solidFill>
            <a:srgbClr val="003366"/>
          </a:solidFill>
          <a:latin typeface="Univers 57 Condensed" pitchFamily="34" charset="0"/>
        </a:defRPr>
      </a:lvl5pPr>
      <a:lvl6pPr marL="457200" algn="ctr" rtl="0" eaLnBrk="0" fontAlgn="base" hangingPunct="0">
        <a:lnSpc>
          <a:spcPts val="4400"/>
        </a:lnSpc>
        <a:spcBef>
          <a:spcPct val="0"/>
        </a:spcBef>
        <a:spcAft>
          <a:spcPct val="0"/>
        </a:spcAft>
        <a:defRPr kumimoji="1" sz="4000">
          <a:solidFill>
            <a:srgbClr val="003366"/>
          </a:solidFill>
          <a:latin typeface="Univers 57 Condensed" pitchFamily="34" charset="0"/>
        </a:defRPr>
      </a:lvl6pPr>
      <a:lvl7pPr marL="914400" algn="ctr" rtl="0" eaLnBrk="0" fontAlgn="base" hangingPunct="0">
        <a:lnSpc>
          <a:spcPts val="4400"/>
        </a:lnSpc>
        <a:spcBef>
          <a:spcPct val="0"/>
        </a:spcBef>
        <a:spcAft>
          <a:spcPct val="0"/>
        </a:spcAft>
        <a:defRPr kumimoji="1" sz="4000">
          <a:solidFill>
            <a:srgbClr val="003366"/>
          </a:solidFill>
          <a:latin typeface="Univers 57 Condensed" pitchFamily="34" charset="0"/>
        </a:defRPr>
      </a:lvl7pPr>
      <a:lvl8pPr marL="1371600" algn="ctr" rtl="0" eaLnBrk="0" fontAlgn="base" hangingPunct="0">
        <a:lnSpc>
          <a:spcPts val="4400"/>
        </a:lnSpc>
        <a:spcBef>
          <a:spcPct val="0"/>
        </a:spcBef>
        <a:spcAft>
          <a:spcPct val="0"/>
        </a:spcAft>
        <a:defRPr kumimoji="1" sz="4000">
          <a:solidFill>
            <a:srgbClr val="003366"/>
          </a:solidFill>
          <a:latin typeface="Univers 57 Condensed" pitchFamily="34" charset="0"/>
        </a:defRPr>
      </a:lvl8pPr>
      <a:lvl9pPr marL="1828800" algn="ctr" rtl="0" eaLnBrk="0" fontAlgn="base" hangingPunct="0">
        <a:lnSpc>
          <a:spcPts val="4400"/>
        </a:lnSpc>
        <a:spcBef>
          <a:spcPct val="0"/>
        </a:spcBef>
        <a:spcAft>
          <a:spcPct val="0"/>
        </a:spcAft>
        <a:defRPr kumimoji="1" sz="4000">
          <a:solidFill>
            <a:srgbClr val="003366"/>
          </a:solidFill>
          <a:latin typeface="Univers 57 Condensed" pitchFamily="34" charset="0"/>
        </a:defRPr>
      </a:lvl9pPr>
    </p:titleStyle>
    <p:bodyStyle>
      <a:lvl1pPr marL="400050" indent="-400050" algn="l" rtl="0" eaLnBrk="0" fontAlgn="base" hangingPunct="0">
        <a:lnSpc>
          <a:spcPts val="3300"/>
        </a:lnSpc>
        <a:spcBef>
          <a:spcPts val="900"/>
        </a:spcBef>
        <a:spcAft>
          <a:spcPct val="0"/>
        </a:spcAft>
        <a:buClr>
          <a:srgbClr val="003366"/>
        </a:buClr>
        <a:buChar char="•"/>
        <a:defRPr kumimoji="1" sz="2800">
          <a:solidFill>
            <a:schemeClr val="bg2"/>
          </a:solidFill>
          <a:latin typeface="+mn-lt"/>
          <a:ea typeface="+mn-ea"/>
          <a:cs typeface="+mn-cs"/>
        </a:defRPr>
      </a:lvl1pPr>
      <a:lvl2pPr marL="800100" indent="-285750" algn="l" rtl="0" eaLnBrk="0" fontAlgn="base" hangingPunct="0">
        <a:lnSpc>
          <a:spcPts val="3000"/>
        </a:lnSpc>
        <a:spcBef>
          <a:spcPts val="900"/>
        </a:spcBef>
        <a:spcAft>
          <a:spcPct val="0"/>
        </a:spcAft>
        <a:buClr>
          <a:schemeClr val="bg2"/>
        </a:buClr>
        <a:buChar char="–"/>
        <a:defRPr kumimoji="1" sz="2600">
          <a:solidFill>
            <a:schemeClr val="bg2"/>
          </a:solidFill>
          <a:latin typeface="+mn-lt"/>
        </a:defRPr>
      </a:lvl2pPr>
      <a:lvl3pPr marL="1257300" indent="-342900" algn="l" rtl="0" eaLnBrk="0" fontAlgn="base" hangingPunct="0">
        <a:lnSpc>
          <a:spcPts val="2800"/>
        </a:lnSpc>
        <a:spcBef>
          <a:spcPts val="900"/>
        </a:spcBef>
        <a:spcAft>
          <a:spcPct val="0"/>
        </a:spcAft>
        <a:buClr>
          <a:srgbClr val="003366"/>
        </a:buClr>
        <a:buChar char="•"/>
        <a:defRPr kumimoji="1" sz="2400">
          <a:solidFill>
            <a:schemeClr val="bg2"/>
          </a:solidFill>
          <a:latin typeface="+mn-lt"/>
        </a:defRPr>
      </a:lvl3pPr>
      <a:lvl4pPr marL="1657350" indent="-285750" algn="l" rtl="0" eaLnBrk="0" fontAlgn="base" hangingPunct="0">
        <a:lnSpc>
          <a:spcPts val="2300"/>
        </a:lnSpc>
        <a:spcBef>
          <a:spcPts val="900"/>
        </a:spcBef>
        <a:spcAft>
          <a:spcPct val="0"/>
        </a:spcAft>
        <a:buClr>
          <a:schemeClr val="bg2"/>
        </a:buClr>
        <a:buSzPct val="100000"/>
        <a:buChar char="–"/>
        <a:defRPr kumimoji="1" sz="2000">
          <a:solidFill>
            <a:schemeClr val="bg2"/>
          </a:solidFill>
          <a:latin typeface="+mn-lt"/>
        </a:defRPr>
      </a:lvl4pPr>
      <a:lvl5pPr marL="2114550" indent="-228600" algn="l" rtl="0" eaLnBrk="0" fontAlgn="base" hangingPunct="0">
        <a:spcBef>
          <a:spcPct val="20000"/>
        </a:spcBef>
        <a:spcAft>
          <a:spcPct val="0"/>
        </a:spcAft>
        <a:buClr>
          <a:srgbClr val="00FF00"/>
        </a:buClr>
        <a:buSzPct val="55000"/>
        <a:buFont typeface="Wingdings" pitchFamily="2" charset="2"/>
        <a:buChar char="l"/>
        <a:defRPr kumimoji="1" sz="2000">
          <a:solidFill>
            <a:schemeClr val="bg1"/>
          </a:solidFill>
          <a:latin typeface="+mn-lt"/>
        </a:defRPr>
      </a:lvl5pPr>
      <a:lvl6pPr marL="2571750" indent="-228600" algn="l" rtl="0" eaLnBrk="0" fontAlgn="base" hangingPunct="0">
        <a:spcBef>
          <a:spcPct val="20000"/>
        </a:spcBef>
        <a:spcAft>
          <a:spcPct val="0"/>
        </a:spcAft>
        <a:buClr>
          <a:srgbClr val="00FF00"/>
        </a:buClr>
        <a:buSzPct val="55000"/>
        <a:buFont typeface="Wingdings" pitchFamily="2" charset="2"/>
        <a:buChar char="l"/>
        <a:defRPr kumimoji="1" sz="2000">
          <a:solidFill>
            <a:schemeClr val="bg1"/>
          </a:solidFill>
          <a:latin typeface="+mn-lt"/>
        </a:defRPr>
      </a:lvl6pPr>
      <a:lvl7pPr marL="3028950" indent="-228600" algn="l" rtl="0" eaLnBrk="0" fontAlgn="base" hangingPunct="0">
        <a:spcBef>
          <a:spcPct val="20000"/>
        </a:spcBef>
        <a:spcAft>
          <a:spcPct val="0"/>
        </a:spcAft>
        <a:buClr>
          <a:srgbClr val="00FF00"/>
        </a:buClr>
        <a:buSzPct val="55000"/>
        <a:buFont typeface="Wingdings" pitchFamily="2" charset="2"/>
        <a:buChar char="l"/>
        <a:defRPr kumimoji="1" sz="2000">
          <a:solidFill>
            <a:schemeClr val="bg1"/>
          </a:solidFill>
          <a:latin typeface="+mn-lt"/>
        </a:defRPr>
      </a:lvl7pPr>
      <a:lvl8pPr marL="3486150" indent="-228600" algn="l" rtl="0" eaLnBrk="0" fontAlgn="base" hangingPunct="0">
        <a:spcBef>
          <a:spcPct val="20000"/>
        </a:spcBef>
        <a:spcAft>
          <a:spcPct val="0"/>
        </a:spcAft>
        <a:buClr>
          <a:srgbClr val="00FF00"/>
        </a:buClr>
        <a:buSzPct val="55000"/>
        <a:buFont typeface="Wingdings" pitchFamily="2" charset="2"/>
        <a:buChar char="l"/>
        <a:defRPr kumimoji="1" sz="2000">
          <a:solidFill>
            <a:schemeClr val="bg1"/>
          </a:solidFill>
          <a:latin typeface="+mn-lt"/>
        </a:defRPr>
      </a:lvl8pPr>
      <a:lvl9pPr marL="3943350" indent="-228600" algn="l" rtl="0" eaLnBrk="0" fontAlgn="base" hangingPunct="0">
        <a:spcBef>
          <a:spcPct val="20000"/>
        </a:spcBef>
        <a:spcAft>
          <a:spcPct val="0"/>
        </a:spcAft>
        <a:buClr>
          <a:srgbClr val="00FF00"/>
        </a:buClr>
        <a:buSzPct val="55000"/>
        <a:buFont typeface="Wingdings" pitchFamily="2" charset="2"/>
        <a:buChar char="l"/>
        <a:defRPr kumimoji="1"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chart" Target="../charts/char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65125" y="548680"/>
            <a:ext cx="5070971" cy="1524000"/>
          </a:xfrm>
        </p:spPr>
        <p:txBody>
          <a:bodyPr/>
          <a:lstStyle/>
          <a:p>
            <a:r>
              <a:rPr lang="en-US" altLang="en-US" dirty="0" smtClean="0"/>
              <a:t>Perforating Requirements for Fracture Stimulation</a:t>
            </a:r>
            <a:endParaRPr lang="en-US" altLang="en-US" dirty="0"/>
          </a:p>
        </p:txBody>
      </p:sp>
      <p:sp>
        <p:nvSpPr>
          <p:cNvPr id="2560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73063" y="2708920"/>
            <a:ext cx="5037137" cy="1752600"/>
          </a:xfrm>
        </p:spPr>
        <p:txBody>
          <a:bodyPr/>
          <a:lstStyle/>
          <a:p>
            <a:r>
              <a:rPr lang="en-US" altLang="en-US" dirty="0"/>
              <a:t>Andy </a:t>
            </a:r>
            <a:r>
              <a:rPr lang="en-US" altLang="en-US" dirty="0" smtClean="0"/>
              <a:t>Martin, Larry Behrmann, </a:t>
            </a:r>
            <a:r>
              <a:rPr lang="en-US" altLang="en-US" dirty="0" err="1" smtClean="0"/>
              <a:t>Brenden</a:t>
            </a:r>
            <a:r>
              <a:rPr lang="en-US" altLang="en-US" dirty="0" smtClean="0"/>
              <a:t> Grove, Harvey Williams, Gerardo </a:t>
            </a:r>
            <a:r>
              <a:rPr lang="en-US" altLang="en-US" dirty="0" err="1" smtClean="0"/>
              <a:t>Arguello</a:t>
            </a:r>
            <a:endParaRPr lang="en-US" altLang="en-US" dirty="0" smtClean="0"/>
          </a:p>
          <a:p>
            <a:endParaRPr lang="en-US" altLang="en-US" dirty="0"/>
          </a:p>
          <a:p>
            <a:pPr>
              <a:lnSpc>
                <a:spcPct val="100000"/>
              </a:lnSpc>
            </a:pPr>
            <a:r>
              <a:rPr lang="en-US" altLang="en-US" sz="1800" dirty="0" smtClean="0"/>
              <a:t>Presented by:  </a:t>
            </a:r>
          </a:p>
          <a:p>
            <a:pPr>
              <a:lnSpc>
                <a:spcPct val="100000"/>
              </a:lnSpc>
            </a:pPr>
            <a:r>
              <a:rPr lang="en-US" altLang="en-US" sz="1800" dirty="0" smtClean="0"/>
              <a:t>Frank Thompson</a:t>
            </a:r>
          </a:p>
          <a:p>
            <a:pPr>
              <a:lnSpc>
                <a:spcPct val="100000"/>
              </a:lnSpc>
            </a:pPr>
            <a:r>
              <a:rPr lang="en-US" altLang="en-US" sz="1800" dirty="0" smtClean="0"/>
              <a:t>Business Development </a:t>
            </a:r>
            <a:r>
              <a:rPr lang="en-US" altLang="en-US" sz="1800" dirty="0" err="1" smtClean="0"/>
              <a:t>Mgr</a:t>
            </a:r>
            <a:r>
              <a:rPr lang="en-US" altLang="en-US" sz="1800" dirty="0" smtClean="0"/>
              <a:t> North Europe</a:t>
            </a:r>
            <a:endParaRPr lang="en-US" altLang="en-US" sz="1800" dirty="0"/>
          </a:p>
          <a:p>
            <a:endParaRPr lang="en-US" altLang="en-US" dirty="0"/>
          </a:p>
        </p:txBody>
      </p:sp>
      <p:pic>
        <p:nvPicPr>
          <p:cNvPr id="25606" name="Picture 1030" descr="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438275"/>
            <a:ext cx="3322638" cy="3479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875"/>
                    </a14:imgEffect>
                    <a14:imgEffect>
                      <a14:saturation sat="11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 l="13272" t="5267" r="6497" b="14766"/>
          <a:stretch>
            <a:fillRect/>
          </a:stretch>
        </p:blipFill>
        <p:spPr bwMode="auto">
          <a:xfrm>
            <a:off x="2051720" y="1340768"/>
            <a:ext cx="4536504" cy="52565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28600" dist="139700" dir="2700000" algn="ctr" rotWithShape="0">
              <a:srgbClr val="000000">
                <a:alpha val="30000"/>
              </a:srgbClr>
            </a:outerShdw>
          </a:effec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9552" y="260648"/>
            <a:ext cx="72008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8600" dist="1397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131529" tIns="65765" rIns="131529" bIns="65765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Aft>
                <a:spcPct val="0"/>
              </a:spcAft>
              <a:buClr>
                <a:srgbClr val="003366"/>
              </a:buClr>
              <a:defRPr/>
            </a:pPr>
            <a:r>
              <a:rPr kumimoji="1" lang="en-US" altLang="en-US" sz="3600" kern="0" dirty="0" smtClean="0">
                <a:solidFill>
                  <a:schemeClr val="bg2"/>
                </a:solidFill>
              </a:rPr>
              <a:t>Plugged </a:t>
            </a:r>
            <a:r>
              <a:rPr kumimoji="1" lang="en-US" altLang="en-US" sz="3600" kern="0" dirty="0" err="1" smtClean="0">
                <a:solidFill>
                  <a:schemeClr val="bg2"/>
                </a:solidFill>
              </a:rPr>
              <a:t>perfs</a:t>
            </a:r>
            <a:r>
              <a:rPr kumimoji="1" lang="en-US" altLang="en-US" sz="3600" kern="0" dirty="0" smtClean="0">
                <a:solidFill>
                  <a:schemeClr val="bg2"/>
                </a:solidFill>
              </a:rPr>
              <a:t> </a:t>
            </a:r>
            <a:r>
              <a:rPr kumimoji="1" lang="en-US" altLang="en-US" sz="3600" kern="0" dirty="0" smtClean="0">
                <a:solidFill>
                  <a:schemeClr val="bg2"/>
                </a:solidFill>
                <a:sym typeface="Wingdings" pitchFamily="2" charset="2"/>
              </a:rPr>
              <a:t> </a:t>
            </a:r>
            <a:r>
              <a:rPr kumimoji="1" lang="en-US" altLang="en-US" sz="3600" kern="0" dirty="0" smtClean="0">
                <a:solidFill>
                  <a:schemeClr val="bg2"/>
                </a:solidFill>
              </a:rPr>
              <a:t>NO fracture</a:t>
            </a:r>
          </a:p>
          <a:p>
            <a:pPr marL="571471" indent="-571471" eaLnBrk="0" fontAlgn="base" hangingPunct="0">
              <a:spcAft>
                <a:spcPct val="0"/>
              </a:spcAft>
              <a:buClr>
                <a:srgbClr val="003366"/>
              </a:buClr>
              <a:defRPr/>
            </a:pPr>
            <a:endParaRPr kumimoji="1" lang="en-US" altLang="en-US" sz="3600" kern="0" dirty="0">
              <a:solidFill>
                <a:schemeClr val="bg2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76256" y="5229200"/>
            <a:ext cx="144016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8600" dist="1397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131529" tIns="65765" rIns="131529" bIns="65765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Aft>
                <a:spcPct val="0"/>
              </a:spcAft>
              <a:buClr>
                <a:srgbClr val="003366"/>
              </a:buClr>
              <a:defRPr/>
            </a:pPr>
            <a:r>
              <a:rPr kumimoji="1" lang="en-US" altLang="en-US" sz="1200" kern="0" dirty="0" smtClean="0">
                <a:solidFill>
                  <a:schemeClr val="bg2"/>
                </a:solidFill>
              </a:rPr>
              <a:t>(from SPE </a:t>
            </a:r>
            <a:r>
              <a:rPr lang="en-US" altLang="en-US" sz="1200" kern="0" dirty="0" smtClean="0"/>
              <a:t>20661</a:t>
            </a:r>
            <a:r>
              <a:rPr kumimoji="1" lang="en-US" altLang="en-US" sz="1200" kern="0" dirty="0" smtClean="0">
                <a:solidFill>
                  <a:schemeClr val="bg2"/>
                </a:solidFill>
              </a:rPr>
              <a:t>)</a:t>
            </a:r>
          </a:p>
          <a:p>
            <a:pPr marL="571471" indent="-571471" eaLnBrk="0" fontAlgn="base" hangingPunct="0">
              <a:spcAft>
                <a:spcPct val="0"/>
              </a:spcAft>
              <a:buClr>
                <a:srgbClr val="003366"/>
              </a:buClr>
              <a:defRPr/>
            </a:pPr>
            <a:endParaRPr kumimoji="1" lang="en-US" altLang="en-US" sz="1200" kern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422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print">
            <a:lum bright="36000" contrast="1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9000"/>
                    </a14:imgEffect>
                    <a14:imgEffect>
                      <a14:saturation sat="250000"/>
                    </a14:imgEffect>
                  </a14:imgLayer>
                </a14:imgProps>
              </a:ext>
            </a:extLst>
          </a:blip>
          <a:srcRect l="11725" t="5284" r="7436" b="14273"/>
          <a:stretch>
            <a:fillRect/>
          </a:stretch>
        </p:blipFill>
        <p:spPr bwMode="auto">
          <a:xfrm>
            <a:off x="2195736" y="1268760"/>
            <a:ext cx="4608512" cy="53012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28600" dist="139700" dir="2700000" algn="ctr" rotWithShape="0">
              <a:srgbClr val="000000">
                <a:alpha val="30000"/>
              </a:srgbClr>
            </a:outerShdw>
          </a:effec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1520" y="116632"/>
            <a:ext cx="878497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8600" dist="1397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131529" tIns="65765" rIns="131529" bIns="65765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Aft>
                <a:spcPct val="0"/>
              </a:spcAft>
              <a:buClr>
                <a:srgbClr val="003366"/>
              </a:buClr>
              <a:defRPr/>
            </a:pPr>
            <a:r>
              <a:rPr kumimoji="1" lang="en-US" altLang="en-US" sz="3600" kern="0" dirty="0" smtClean="0">
                <a:solidFill>
                  <a:schemeClr val="bg2"/>
                </a:solidFill>
              </a:rPr>
              <a:t>Clean </a:t>
            </a:r>
            <a:r>
              <a:rPr kumimoji="1" lang="en-US" altLang="en-US" sz="3600" kern="0" dirty="0" err="1" smtClean="0">
                <a:solidFill>
                  <a:schemeClr val="bg2"/>
                </a:solidFill>
              </a:rPr>
              <a:t>Perfs</a:t>
            </a:r>
            <a:r>
              <a:rPr kumimoji="1" lang="en-US" altLang="en-US" sz="3600" kern="0" dirty="0" smtClean="0">
                <a:solidFill>
                  <a:schemeClr val="bg2"/>
                </a:solidFill>
              </a:rPr>
              <a:t> </a:t>
            </a:r>
            <a:r>
              <a:rPr kumimoji="1" lang="en-US" altLang="en-US" sz="3600" kern="0" dirty="0" smtClean="0">
                <a:solidFill>
                  <a:schemeClr val="bg2"/>
                </a:solidFill>
                <a:sym typeface="Wingdings" pitchFamily="2" charset="2"/>
              </a:rPr>
              <a:t></a:t>
            </a:r>
            <a:r>
              <a:rPr kumimoji="1" lang="en-US" altLang="en-US" sz="3600" kern="0" dirty="0" smtClean="0">
                <a:solidFill>
                  <a:schemeClr val="bg2"/>
                </a:solidFill>
              </a:rPr>
              <a:t> Fracture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380312" y="5031377"/>
            <a:ext cx="144016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8600" dist="1397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131529" tIns="65765" rIns="131529" bIns="65765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Aft>
                <a:spcPct val="0"/>
              </a:spcAft>
              <a:buClr>
                <a:srgbClr val="003366"/>
              </a:buClr>
              <a:defRPr/>
            </a:pPr>
            <a:r>
              <a:rPr kumimoji="1" lang="en-US" altLang="en-US" sz="1200" kern="0" dirty="0" smtClean="0">
                <a:solidFill>
                  <a:schemeClr val="bg2"/>
                </a:solidFill>
              </a:rPr>
              <a:t>(from SPE </a:t>
            </a:r>
            <a:r>
              <a:rPr lang="en-US" altLang="en-US" sz="1200" kern="0" dirty="0" smtClean="0"/>
              <a:t>20661</a:t>
            </a:r>
            <a:r>
              <a:rPr kumimoji="1" lang="en-US" altLang="en-US" sz="1200" kern="0" dirty="0" smtClean="0">
                <a:solidFill>
                  <a:schemeClr val="bg2"/>
                </a:solidFill>
              </a:rPr>
              <a:t>)</a:t>
            </a:r>
          </a:p>
          <a:p>
            <a:pPr marL="571471" indent="-571471" eaLnBrk="0" fontAlgn="base" hangingPunct="0">
              <a:spcAft>
                <a:spcPct val="0"/>
              </a:spcAft>
              <a:buClr>
                <a:srgbClr val="003366"/>
              </a:buClr>
              <a:defRPr/>
            </a:pPr>
            <a:endParaRPr kumimoji="1" lang="en-US" altLang="en-US" sz="1200" kern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857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88640"/>
            <a:ext cx="8382000" cy="1143000"/>
          </a:xfrm>
        </p:spPr>
        <p:txBody>
          <a:bodyPr/>
          <a:lstStyle/>
          <a:p>
            <a:r>
              <a:rPr lang="en-US" altLang="en-US" dirty="0" smtClean="0"/>
              <a:t>Gun Phasing and Direction </a:t>
            </a:r>
            <a:br>
              <a:rPr lang="en-US" altLang="en-US" dirty="0" smtClean="0"/>
            </a:br>
            <a:r>
              <a:rPr lang="en-US" altLang="en-US" sz="3600" i="1" dirty="0" smtClean="0">
                <a:solidFill>
                  <a:srgbClr val="003399"/>
                </a:solidFill>
              </a:rPr>
              <a:t>Near-vertical wells</a:t>
            </a:r>
            <a:endParaRPr lang="en-US" altLang="en-US" sz="3600" i="1" dirty="0">
              <a:solidFill>
                <a:srgbClr val="003399"/>
              </a:solidFill>
            </a:endParaRP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84784"/>
            <a:ext cx="3168352" cy="4320480"/>
          </a:xfrm>
        </p:spPr>
        <p:txBody>
          <a:bodyPr/>
          <a:lstStyle/>
          <a:p>
            <a:r>
              <a:rPr lang="en-US" altLang="en-US" sz="2400" dirty="0" smtClean="0"/>
              <a:t>Fractures initiate from perforations aligned with maximum stress direction</a:t>
            </a:r>
            <a:endParaRPr lang="en-US" altLang="en-US" sz="2200" dirty="0" smtClean="0"/>
          </a:p>
          <a:p>
            <a:r>
              <a:rPr lang="en-US" altLang="en-US" sz="2400" dirty="0" smtClean="0"/>
              <a:t>Best </a:t>
            </a:r>
            <a:r>
              <a:rPr lang="en-US" altLang="en-US" sz="2400" dirty="0" smtClean="0"/>
              <a:t>gun </a:t>
            </a:r>
            <a:r>
              <a:rPr lang="en-US" altLang="en-US" sz="2400" dirty="0" smtClean="0"/>
              <a:t>phasing is 0° – 180° in max stress direction</a:t>
            </a:r>
            <a:endParaRPr lang="en-US" altLang="en-US" sz="2400" dirty="0"/>
          </a:p>
          <a:p>
            <a:endParaRPr lang="en-US" altLang="en-US" sz="2400" dirty="0"/>
          </a:p>
          <a:p>
            <a:pPr>
              <a:buFontTx/>
              <a:buNone/>
            </a:pPr>
            <a:endParaRPr lang="en-US" altLang="en-US" sz="2400" dirty="0">
              <a:solidFill>
                <a:srgbClr val="0000CC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635895" y="5229200"/>
            <a:ext cx="4695191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8600" dist="1397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131529" tIns="65765" rIns="131529" bIns="65765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Aft>
                <a:spcPct val="0"/>
              </a:spcAft>
              <a:buClr>
                <a:srgbClr val="003366"/>
              </a:buClr>
              <a:defRPr/>
            </a:pPr>
            <a:r>
              <a:rPr kumimoji="1" lang="en-US" altLang="en-US" sz="2400" kern="0" dirty="0" smtClean="0">
                <a:solidFill>
                  <a:schemeClr val="bg2"/>
                </a:solidFill>
              </a:rPr>
              <a:t>Perforations aligned with maximum horizontal stress</a:t>
            </a:r>
          </a:p>
          <a:p>
            <a:pPr marL="571471" indent="-571471" eaLnBrk="0" fontAlgn="base" hangingPunct="0">
              <a:spcAft>
                <a:spcPct val="0"/>
              </a:spcAft>
              <a:buClr>
                <a:srgbClr val="003366"/>
              </a:buClr>
              <a:defRPr/>
            </a:pPr>
            <a:endParaRPr kumimoji="1" lang="en-US" altLang="en-US" sz="2400" kern="0" dirty="0">
              <a:solidFill>
                <a:schemeClr val="bg2"/>
              </a:solidFill>
            </a:endParaRPr>
          </a:p>
        </p:txBody>
      </p:sp>
      <p:pic>
        <p:nvPicPr>
          <p:cNvPr id="15" name="Picture 2"/>
          <p:cNvPicPr>
            <a:picLocks noChangeArrowheads="1"/>
          </p:cNvPicPr>
          <p:nvPr/>
        </p:nvPicPr>
        <p:blipFill>
          <a:blip r:embed="rId2" cstate="print">
            <a:lum bright="30000"/>
          </a:blip>
          <a:srcRect l="10336" t="30516" r="5906" b="17377"/>
          <a:stretch>
            <a:fillRect/>
          </a:stretch>
        </p:blipFill>
        <p:spPr bwMode="auto">
          <a:xfrm>
            <a:off x="3635896" y="1700809"/>
            <a:ext cx="4695191" cy="335910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28600" dist="139700" dir="2700000" algn="ctr" rotWithShape="0">
              <a:srgbClr val="000000">
                <a:alpha val="30000"/>
              </a:srgbClr>
            </a:outerShdw>
          </a:effec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076056" y="6165304"/>
            <a:ext cx="144016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8600" dist="1397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131529" tIns="65765" rIns="131529" bIns="65765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Aft>
                <a:spcPct val="0"/>
              </a:spcAft>
              <a:buClr>
                <a:srgbClr val="003366"/>
              </a:buClr>
              <a:defRPr/>
            </a:pPr>
            <a:r>
              <a:rPr kumimoji="1" lang="en-US" altLang="en-US" sz="1200" kern="0" dirty="0" smtClean="0">
                <a:solidFill>
                  <a:schemeClr val="bg2"/>
                </a:solidFill>
              </a:rPr>
              <a:t>(from SPE </a:t>
            </a:r>
            <a:r>
              <a:rPr lang="en-US" altLang="en-US" sz="1200" kern="0" dirty="0" smtClean="0"/>
              <a:t>20661</a:t>
            </a:r>
            <a:r>
              <a:rPr kumimoji="1" lang="en-US" altLang="en-US" sz="1200" kern="0" dirty="0" smtClean="0">
                <a:solidFill>
                  <a:schemeClr val="bg2"/>
                </a:solidFill>
              </a:rPr>
              <a:t>)</a:t>
            </a:r>
          </a:p>
          <a:p>
            <a:pPr marL="571471" indent="-571471" eaLnBrk="0" fontAlgn="base" hangingPunct="0">
              <a:spcAft>
                <a:spcPct val="0"/>
              </a:spcAft>
              <a:buClr>
                <a:srgbClr val="003366"/>
              </a:buClr>
              <a:defRPr/>
            </a:pPr>
            <a:endParaRPr kumimoji="1" lang="en-US" altLang="en-US" sz="1200" kern="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print">
            <a:lum bright="3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125"/>
                    </a14:imgEffect>
                    <a14:imgEffect>
                      <a14:saturation sat="255000"/>
                    </a14:imgEffect>
                  </a14:imgLayer>
                </a14:imgProps>
              </a:ext>
            </a:extLst>
          </a:blip>
          <a:srcRect l="10336" t="30516" r="5906" b="17377"/>
          <a:stretch>
            <a:fillRect/>
          </a:stretch>
        </p:blipFill>
        <p:spPr bwMode="auto">
          <a:xfrm>
            <a:off x="1187624" y="1052736"/>
            <a:ext cx="6912768" cy="56867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28600" dist="139700" dir="2700000" algn="ctr" rotWithShape="0">
              <a:srgbClr val="000000">
                <a:alpha val="30000"/>
              </a:srgbClr>
            </a:outerShdw>
          </a:effec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188640"/>
            <a:ext cx="88204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8600" dist="1397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131529" tIns="65765" rIns="131529" bIns="65765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Aft>
                <a:spcPct val="0"/>
              </a:spcAft>
              <a:buClr>
                <a:srgbClr val="003366"/>
              </a:buClr>
              <a:defRPr/>
            </a:pPr>
            <a:r>
              <a:rPr kumimoji="1" lang="en-US" altLang="en-US" sz="3200" kern="0" dirty="0" smtClean="0">
                <a:solidFill>
                  <a:schemeClr val="bg2"/>
                </a:solidFill>
              </a:rPr>
              <a:t>Perforations aligned with maximum horizontal stress</a:t>
            </a:r>
          </a:p>
          <a:p>
            <a:pPr marL="571471" indent="-571471" eaLnBrk="0" fontAlgn="base" hangingPunct="0">
              <a:spcAft>
                <a:spcPct val="0"/>
              </a:spcAft>
              <a:buClr>
                <a:srgbClr val="003366"/>
              </a:buClr>
              <a:defRPr/>
            </a:pPr>
            <a:endParaRPr kumimoji="1" lang="en-US" altLang="en-US" sz="3200" kern="0" dirty="0">
              <a:solidFill>
                <a:schemeClr val="bg2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884368" y="5589240"/>
            <a:ext cx="144016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8600" dist="1397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131529" tIns="65765" rIns="131529" bIns="65765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Aft>
                <a:spcPct val="0"/>
              </a:spcAft>
              <a:buClr>
                <a:srgbClr val="003366"/>
              </a:buClr>
              <a:defRPr/>
            </a:pPr>
            <a:r>
              <a:rPr kumimoji="1" lang="en-US" altLang="en-US" sz="1200" kern="0" dirty="0" smtClean="0">
                <a:solidFill>
                  <a:schemeClr val="bg2"/>
                </a:solidFill>
              </a:rPr>
              <a:t>(from SPE </a:t>
            </a:r>
            <a:r>
              <a:rPr lang="en-US" altLang="en-US" sz="1200" kern="0" dirty="0" smtClean="0"/>
              <a:t>20661</a:t>
            </a:r>
            <a:r>
              <a:rPr kumimoji="1" lang="en-US" altLang="en-US" sz="1200" kern="0" dirty="0" smtClean="0">
                <a:solidFill>
                  <a:schemeClr val="bg2"/>
                </a:solidFill>
              </a:rPr>
              <a:t>)</a:t>
            </a:r>
          </a:p>
          <a:p>
            <a:pPr marL="571471" indent="-571471" eaLnBrk="0" fontAlgn="base" hangingPunct="0">
              <a:spcAft>
                <a:spcPct val="0"/>
              </a:spcAft>
              <a:buClr>
                <a:srgbClr val="003366"/>
              </a:buClr>
              <a:defRPr/>
            </a:pPr>
            <a:endParaRPr kumimoji="1" lang="en-US" altLang="en-US" sz="1200" kern="0" dirty="0">
              <a:solidFill>
                <a:schemeClr val="bg2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6660232" y="3212976"/>
            <a:ext cx="1224136" cy="7200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6516216" y="4581128"/>
            <a:ext cx="1224136" cy="7200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1619672" y="4057157"/>
            <a:ext cx="108012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1779943" y="5301208"/>
            <a:ext cx="1088504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78905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84784"/>
            <a:ext cx="3384376" cy="4320480"/>
          </a:xfrm>
        </p:spPr>
        <p:txBody>
          <a:bodyPr/>
          <a:lstStyle/>
          <a:p>
            <a:r>
              <a:rPr lang="en-US" altLang="en-US" sz="2400" dirty="0" smtClean="0"/>
              <a:t>Fractures initiate from sand-face when perforations are misaligned</a:t>
            </a:r>
            <a:endParaRPr lang="en-US" altLang="en-US" sz="2200" dirty="0" smtClean="0"/>
          </a:p>
          <a:p>
            <a:r>
              <a:rPr lang="en-US" altLang="en-US" sz="2400" dirty="0" smtClean="0"/>
              <a:t>Other gun </a:t>
            </a:r>
            <a:r>
              <a:rPr lang="en-US" altLang="en-US" sz="2400" dirty="0" err="1" smtClean="0"/>
              <a:t>phasings</a:t>
            </a:r>
            <a:r>
              <a:rPr lang="en-US" altLang="en-US" sz="2400" dirty="0" smtClean="0"/>
              <a:t>: 120° (at 1 ½ times </a:t>
            </a:r>
            <a:r>
              <a:rPr lang="en-US" altLang="en-US" sz="2400" dirty="0" err="1" smtClean="0"/>
              <a:t>spf</a:t>
            </a:r>
            <a:r>
              <a:rPr lang="en-US" altLang="en-US" sz="2400" dirty="0" smtClean="0"/>
              <a:t>); 60° (at 3 times </a:t>
            </a:r>
            <a:r>
              <a:rPr lang="en-US" altLang="en-US" sz="2400" dirty="0" err="1" smtClean="0"/>
              <a:t>spf</a:t>
            </a:r>
            <a:r>
              <a:rPr lang="en-US" altLang="en-US" sz="2400" dirty="0" smtClean="0"/>
              <a:t>)</a:t>
            </a:r>
            <a:endParaRPr lang="en-US" altLang="en-US" sz="2400" dirty="0"/>
          </a:p>
          <a:p>
            <a:endParaRPr lang="en-US" altLang="en-US" sz="2400" dirty="0"/>
          </a:p>
          <a:p>
            <a:pPr>
              <a:buFontTx/>
              <a:buNone/>
            </a:pPr>
            <a:endParaRPr lang="en-US" altLang="en-US" sz="240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211960" y="5085184"/>
            <a:ext cx="40324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8600" dist="1397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131529" tIns="65765" rIns="131529" bIns="65765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Aft>
                <a:spcPct val="0"/>
              </a:spcAft>
              <a:buClr>
                <a:srgbClr val="003366"/>
              </a:buClr>
              <a:defRPr/>
            </a:pPr>
            <a:r>
              <a:rPr kumimoji="1" lang="en-US" altLang="en-US" sz="2400" kern="0" dirty="0" smtClean="0">
                <a:solidFill>
                  <a:schemeClr val="bg2"/>
                </a:solidFill>
              </a:rPr>
              <a:t>Perforations misaligned with maximum horizontal stress</a:t>
            </a:r>
          </a:p>
          <a:p>
            <a:pPr marL="571471" indent="-571471" eaLnBrk="0" fontAlgn="base" hangingPunct="0">
              <a:spcAft>
                <a:spcPct val="0"/>
              </a:spcAft>
              <a:buClr>
                <a:srgbClr val="003366"/>
              </a:buClr>
              <a:defRPr/>
            </a:pPr>
            <a:endParaRPr kumimoji="1" lang="en-US" altLang="en-US" sz="2400" kern="0" dirty="0">
              <a:solidFill>
                <a:schemeClr val="bg2"/>
              </a:solidFill>
            </a:endParaRPr>
          </a:p>
        </p:txBody>
      </p:sp>
      <p:pic>
        <p:nvPicPr>
          <p:cNvPr id="6" name="Picture 2"/>
          <p:cNvPicPr>
            <a:picLocks noChangeArrowheads="1"/>
          </p:cNvPicPr>
          <p:nvPr/>
        </p:nvPicPr>
        <p:blipFill>
          <a:blip r:embed="rId2" cstate="print">
            <a:lum bright="19000" contrast="20000"/>
          </a:blip>
          <a:srcRect l="11074" t="14273" r="5906" b="10626"/>
          <a:stretch>
            <a:fillRect/>
          </a:stretch>
        </p:blipFill>
        <p:spPr bwMode="auto">
          <a:xfrm>
            <a:off x="4499992" y="1484784"/>
            <a:ext cx="3654714" cy="34563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28600" dist="139700" dir="2700000" algn="ctr" rotWithShape="0">
              <a:srgbClr val="000000">
                <a:alpha val="30000"/>
              </a:srgbClr>
            </a:outerShdw>
          </a:effec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508104" y="6093296"/>
            <a:ext cx="144016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8600" dist="1397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131529" tIns="65765" rIns="131529" bIns="65765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Aft>
                <a:spcPct val="0"/>
              </a:spcAft>
              <a:buClr>
                <a:srgbClr val="003366"/>
              </a:buClr>
              <a:defRPr/>
            </a:pPr>
            <a:r>
              <a:rPr kumimoji="1" lang="en-US" altLang="en-US" sz="1200" kern="0" dirty="0" smtClean="0">
                <a:solidFill>
                  <a:schemeClr val="bg2"/>
                </a:solidFill>
              </a:rPr>
              <a:t>(from SPE </a:t>
            </a:r>
            <a:r>
              <a:rPr lang="en-US" altLang="en-US" sz="1200" kern="0" dirty="0" smtClean="0"/>
              <a:t>20661</a:t>
            </a:r>
            <a:r>
              <a:rPr kumimoji="1" lang="en-US" altLang="en-US" sz="1200" kern="0" dirty="0" smtClean="0">
                <a:solidFill>
                  <a:schemeClr val="bg2"/>
                </a:solidFill>
              </a:rPr>
              <a:t>)</a:t>
            </a:r>
          </a:p>
          <a:p>
            <a:pPr marL="571471" indent="-571471" eaLnBrk="0" fontAlgn="base" hangingPunct="0">
              <a:spcAft>
                <a:spcPct val="0"/>
              </a:spcAft>
              <a:buClr>
                <a:srgbClr val="003366"/>
              </a:buClr>
              <a:defRPr/>
            </a:pPr>
            <a:endParaRPr kumimoji="1" lang="en-US" altLang="en-US" sz="1200" kern="0" dirty="0">
              <a:solidFill>
                <a:schemeClr val="bg2"/>
              </a:solidFill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88640"/>
            <a:ext cx="8382000" cy="1143000"/>
          </a:xfrm>
        </p:spPr>
        <p:txBody>
          <a:bodyPr/>
          <a:lstStyle/>
          <a:p>
            <a:r>
              <a:rPr lang="en-US" altLang="en-US" dirty="0" smtClean="0"/>
              <a:t>Gun Phasing and Direction </a:t>
            </a:r>
            <a:br>
              <a:rPr lang="en-US" altLang="en-US" dirty="0" smtClean="0"/>
            </a:br>
            <a:r>
              <a:rPr lang="en-US" altLang="en-US" i="1" dirty="0" smtClean="0">
                <a:solidFill>
                  <a:srgbClr val="003399"/>
                </a:solidFill>
              </a:rPr>
              <a:t>Near-vertical wells</a:t>
            </a:r>
            <a:endParaRPr lang="en-US" altLang="en-US" i="1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print">
            <a:lum bright="19000" contras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0"/>
                    </a14:imgEffect>
                  </a14:imgLayer>
                </a14:imgProps>
              </a:ext>
            </a:extLst>
          </a:blip>
          <a:srcRect l="11074" t="14273" r="5906" b="10626"/>
          <a:stretch>
            <a:fillRect/>
          </a:stretch>
        </p:blipFill>
        <p:spPr bwMode="auto">
          <a:xfrm>
            <a:off x="1259632" y="980728"/>
            <a:ext cx="6408712" cy="57131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28600" dist="139700" dir="2700000" algn="ctr" rotWithShape="0">
              <a:srgbClr val="000000">
                <a:alpha val="30000"/>
              </a:srgbClr>
            </a:outerShdw>
          </a:effec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-396552" y="188640"/>
            <a:ext cx="979308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8600" dist="1397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131529" tIns="65765" rIns="131529" bIns="65765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Aft>
                <a:spcPct val="0"/>
              </a:spcAft>
              <a:buClr>
                <a:srgbClr val="003366"/>
              </a:buClr>
              <a:defRPr/>
            </a:pPr>
            <a:r>
              <a:rPr kumimoji="1" lang="en-US" altLang="en-US" sz="3000" kern="0" dirty="0" smtClean="0">
                <a:solidFill>
                  <a:schemeClr val="bg2"/>
                </a:solidFill>
              </a:rPr>
              <a:t>Perforations </a:t>
            </a:r>
            <a:r>
              <a:rPr lang="en-US" altLang="en-US" sz="3000" kern="0" dirty="0" smtClean="0"/>
              <a:t>not </a:t>
            </a:r>
            <a:r>
              <a:rPr kumimoji="1" lang="en-US" altLang="en-US" sz="3000" kern="0" dirty="0" smtClean="0">
                <a:solidFill>
                  <a:schemeClr val="bg2"/>
                </a:solidFill>
              </a:rPr>
              <a:t>aligned with maximum horizontal stress</a:t>
            </a:r>
          </a:p>
          <a:p>
            <a:pPr marL="571471" indent="-571471" eaLnBrk="0" fontAlgn="base" hangingPunct="0">
              <a:spcAft>
                <a:spcPct val="0"/>
              </a:spcAft>
              <a:buClr>
                <a:srgbClr val="003366"/>
              </a:buClr>
              <a:defRPr/>
            </a:pPr>
            <a:endParaRPr kumimoji="1" lang="en-US" altLang="en-US" sz="3000" kern="0" dirty="0">
              <a:solidFill>
                <a:schemeClr val="bg2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668344" y="5301208"/>
            <a:ext cx="144016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8600" dist="1397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131529" tIns="65765" rIns="131529" bIns="65765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Aft>
                <a:spcPct val="0"/>
              </a:spcAft>
              <a:buClr>
                <a:srgbClr val="003366"/>
              </a:buClr>
              <a:defRPr/>
            </a:pPr>
            <a:r>
              <a:rPr kumimoji="1" lang="en-US" altLang="en-US" sz="1200" kern="0" dirty="0" smtClean="0">
                <a:solidFill>
                  <a:schemeClr val="bg2"/>
                </a:solidFill>
              </a:rPr>
              <a:t>(from SPE </a:t>
            </a:r>
            <a:r>
              <a:rPr lang="en-US" altLang="en-US" sz="1200" kern="0" dirty="0" smtClean="0"/>
              <a:t>20661</a:t>
            </a:r>
            <a:r>
              <a:rPr kumimoji="1" lang="en-US" altLang="en-US" sz="1200" kern="0" dirty="0" smtClean="0">
                <a:solidFill>
                  <a:schemeClr val="bg2"/>
                </a:solidFill>
              </a:rPr>
              <a:t>)</a:t>
            </a:r>
          </a:p>
          <a:p>
            <a:pPr marL="571471" indent="-571471" eaLnBrk="0" fontAlgn="base" hangingPunct="0">
              <a:spcAft>
                <a:spcPct val="0"/>
              </a:spcAft>
              <a:buClr>
                <a:srgbClr val="003366"/>
              </a:buClr>
              <a:defRPr/>
            </a:pPr>
            <a:endParaRPr kumimoji="1" lang="en-US" altLang="en-US" sz="1200" kern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953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88640"/>
            <a:ext cx="8382000" cy="1143000"/>
          </a:xfrm>
        </p:spPr>
        <p:txBody>
          <a:bodyPr/>
          <a:lstStyle/>
          <a:p>
            <a:r>
              <a:rPr lang="en-US" altLang="en-US" dirty="0" smtClean="0"/>
              <a:t>Well Direction and Gun Phasing</a:t>
            </a:r>
            <a:endParaRPr lang="en-US" altLang="en-US" dirty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12776"/>
            <a:ext cx="3528392" cy="3168352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en-US" sz="3200" dirty="0" smtClean="0"/>
              <a:t>Gun phasing and interval perforated should be based on well direction compared to the preferred fracture plane</a:t>
            </a:r>
            <a:endParaRPr lang="en-US" altLang="en-US" dirty="0" smtClean="0"/>
          </a:p>
          <a:p>
            <a:pPr marL="0" indent="0">
              <a:lnSpc>
                <a:spcPct val="100000"/>
              </a:lnSpc>
              <a:buNone/>
            </a:pPr>
            <a:endParaRPr lang="en-US" altLang="en-US" sz="3200" dirty="0"/>
          </a:p>
          <a:p>
            <a:pPr marL="0" indent="0">
              <a:lnSpc>
                <a:spcPct val="100000"/>
              </a:lnSpc>
              <a:buNone/>
            </a:pPr>
            <a:endParaRPr lang="en-US" alt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412776"/>
            <a:ext cx="3475893" cy="4260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8600" dist="139700" dir="2700000" algn="ctr" rotWithShape="0">
              <a:srgbClr val="000000">
                <a:alpha val="3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0493" y="1268760"/>
            <a:ext cx="7625285" cy="4562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8600" dist="139700" dir="2700000" algn="ctr" rotWithShape="0">
              <a:srgbClr val="000000">
                <a:alpha val="30000"/>
              </a:srgbClr>
            </a:outerShdw>
          </a:effectLst>
        </p:spPr>
      </p:pic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4624"/>
            <a:ext cx="8382000" cy="1143000"/>
          </a:xfrm>
        </p:spPr>
        <p:txBody>
          <a:bodyPr/>
          <a:lstStyle/>
          <a:p>
            <a:r>
              <a:rPr lang="en-US" altLang="en-US" dirty="0" smtClean="0"/>
              <a:t>Hydraulic Fractures in Horizontal Wells</a:t>
            </a:r>
            <a:endParaRPr lang="en-US" altLang="en-US" dirty="0"/>
          </a:p>
        </p:txBody>
      </p:sp>
      <p:sp>
        <p:nvSpPr>
          <p:cNvPr id="278" name="TextBox 277"/>
          <p:cNvSpPr txBox="1"/>
          <p:nvPr/>
        </p:nvSpPr>
        <p:spPr>
          <a:xfrm>
            <a:off x="5845875" y="6021288"/>
            <a:ext cx="2160148" cy="501229"/>
          </a:xfrm>
          <a:prstGeom prst="rect">
            <a:avLst/>
          </a:prstGeom>
          <a:solidFill>
            <a:srgbClr val="FFFF00"/>
          </a:solidFill>
          <a:ln>
            <a:solidFill>
              <a:srgbClr val="0000CC"/>
            </a:solidFill>
          </a:ln>
          <a:effectLst>
            <a:outerShdw blurRad="228600" dist="139700" dir="2700000" algn="tl" rotWithShape="0">
              <a:prstClr val="black">
                <a:alpha val="30000"/>
              </a:prstClr>
            </a:outerShdw>
          </a:effectLst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2400" b="1" dirty="0" smtClean="0">
                <a:solidFill>
                  <a:srgbClr val="003399"/>
                </a:solidFill>
              </a:rPr>
              <a:t>What we want</a:t>
            </a:r>
            <a:endParaRPr lang="en-US" sz="2400" b="1" dirty="0">
              <a:solidFill>
                <a:srgbClr val="003399"/>
              </a:solidFill>
            </a:endParaRPr>
          </a:p>
        </p:txBody>
      </p:sp>
      <p:cxnSp>
        <p:nvCxnSpPr>
          <p:cNvPr id="556" name="Straight Arrow Connector 555"/>
          <p:cNvCxnSpPr>
            <a:stCxn id="278" idx="0"/>
          </p:cNvCxnSpPr>
          <p:nvPr/>
        </p:nvCxnSpPr>
        <p:spPr bwMode="auto">
          <a:xfrm flipH="1" flipV="1">
            <a:off x="5796138" y="4149080"/>
            <a:ext cx="1129811" cy="187220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00C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6156176" y="2708920"/>
            <a:ext cx="2323077" cy="501229"/>
          </a:xfrm>
          <a:prstGeom prst="rect">
            <a:avLst/>
          </a:prstGeom>
          <a:solidFill>
            <a:schemeClr val="accent3">
              <a:lumMod val="95000"/>
            </a:schemeClr>
          </a:solidFill>
          <a:effectLst>
            <a:outerShdw blurRad="228600" dist="139700" dir="2700000" algn="tl" rotWithShape="0">
              <a:prstClr val="black">
                <a:alpha val="30000"/>
              </a:prstClr>
            </a:outerShdw>
          </a:effectLst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2400" dirty="0" smtClean="0">
                <a:solidFill>
                  <a:srgbClr val="003399"/>
                </a:solidFill>
              </a:rPr>
              <a:t>Transverse </a:t>
            </a:r>
            <a:r>
              <a:rPr lang="en-US" sz="2400" dirty="0" err="1" smtClean="0">
                <a:solidFill>
                  <a:srgbClr val="003399"/>
                </a:solidFill>
              </a:rPr>
              <a:t>fracs</a:t>
            </a:r>
            <a:endParaRPr lang="en-US" sz="2400" dirty="0">
              <a:solidFill>
                <a:srgbClr val="0033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2732037"/>
            <a:ext cx="2469527" cy="501229"/>
          </a:xfrm>
          <a:prstGeom prst="rect">
            <a:avLst/>
          </a:prstGeom>
          <a:solidFill>
            <a:srgbClr val="FFC000"/>
          </a:solidFill>
          <a:effectLst>
            <a:outerShdw blurRad="228600" dist="139700" dir="2700000" algn="tl" rotWithShape="0">
              <a:prstClr val="black">
                <a:alpha val="30000"/>
              </a:prstClr>
            </a:outerShdw>
          </a:effectLst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2400" dirty="0" smtClean="0">
                <a:solidFill>
                  <a:srgbClr val="003399"/>
                </a:solidFill>
              </a:rPr>
              <a:t>Longitudinal </a:t>
            </a:r>
            <a:r>
              <a:rPr lang="en-US" sz="2400" dirty="0" err="1" smtClean="0">
                <a:solidFill>
                  <a:srgbClr val="003399"/>
                </a:solidFill>
              </a:rPr>
              <a:t>fracs</a:t>
            </a:r>
            <a:endParaRPr lang="en-US" sz="2400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382000" cy="1143000"/>
          </a:xfrm>
        </p:spPr>
        <p:txBody>
          <a:bodyPr/>
          <a:lstStyle/>
          <a:p>
            <a:r>
              <a:rPr lang="en-US" altLang="en-US" dirty="0" smtClean="0"/>
              <a:t>What We Get</a:t>
            </a:r>
            <a:br>
              <a:rPr lang="en-US" altLang="en-US" dirty="0" smtClean="0"/>
            </a:br>
            <a:r>
              <a:rPr lang="en-US" altLang="en-US" sz="2800" i="1" dirty="0">
                <a:solidFill>
                  <a:srgbClr val="003399"/>
                </a:solidFill>
              </a:rPr>
              <a:t>with </a:t>
            </a:r>
            <a:r>
              <a:rPr lang="en-US" altLang="en-US" sz="2800" i="1" dirty="0" smtClean="0">
                <a:solidFill>
                  <a:srgbClr val="003399"/>
                </a:solidFill>
              </a:rPr>
              <a:t>60° Phasing</a:t>
            </a:r>
            <a:endParaRPr lang="en-US" altLang="en-US" sz="3200" i="1" dirty="0">
              <a:solidFill>
                <a:srgbClr val="003399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4621" y="1844824"/>
            <a:ext cx="3571875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8600" dist="139700" dir="2700000" algn="ctr" rotWithShape="0">
              <a:srgbClr val="000000">
                <a:alpha val="30000"/>
              </a:srgbClr>
            </a:outerShdw>
          </a:effectLst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5496" y="1556792"/>
            <a:ext cx="540060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  <a:buClr>
                <a:srgbClr val="003366"/>
              </a:buClr>
            </a:pPr>
            <a:r>
              <a:rPr lang="en-US" altLang="en-US" kern="0" dirty="0" smtClean="0"/>
              <a:t>Longitudinal fractures initiate first </a:t>
            </a:r>
            <a:r>
              <a:rPr lang="en-US" altLang="en-US" sz="2400" kern="0" dirty="0">
                <a:latin typeface="+mn-lt"/>
              </a:rPr>
              <a:t>T</a:t>
            </a:r>
            <a:r>
              <a:rPr lang="en-US" altLang="en-US" sz="2400" kern="0" dirty="0" smtClean="0"/>
              <a:t>erminate about 2 wellbore diameters in vertical direction</a:t>
            </a:r>
          </a:p>
          <a:p>
            <a:pPr marL="800100" lvl="1" indent="-285750">
              <a:spcBef>
                <a:spcPts val="600"/>
              </a:spcBef>
              <a:buClr>
                <a:schemeClr val="bg2"/>
              </a:buClr>
              <a:buFontTx/>
              <a:buChar char="–"/>
              <a:defRPr/>
            </a:pPr>
            <a:r>
              <a:rPr lang="en-US" altLang="en-US" sz="2400" kern="0" dirty="0">
                <a:latin typeface="+mn-lt"/>
              </a:rPr>
              <a:t>E</a:t>
            </a:r>
            <a:r>
              <a:rPr lang="en-US" altLang="en-US" sz="2400" kern="0" dirty="0" smtClean="0">
                <a:latin typeface="+mn-lt"/>
              </a:rPr>
              <a:t>xtend along wellbore</a:t>
            </a:r>
          </a:p>
          <a:p>
            <a:pPr marL="800100" lvl="1" indent="-285750">
              <a:spcBef>
                <a:spcPts val="600"/>
              </a:spcBef>
              <a:buClr>
                <a:schemeClr val="bg2"/>
              </a:buClr>
              <a:buFontTx/>
              <a:buChar char="–"/>
              <a:defRPr/>
            </a:pPr>
            <a:r>
              <a:rPr lang="en-US" altLang="en-US" sz="2400" kern="0" dirty="0" smtClean="0"/>
              <a:t>Initial </a:t>
            </a:r>
            <a:r>
              <a:rPr lang="en-US" altLang="en-US" sz="2400" kern="0" dirty="0"/>
              <a:t>pumped volumes dominated by longitudinal </a:t>
            </a:r>
            <a:r>
              <a:rPr lang="en-US" altLang="en-US" sz="2400" kern="0" dirty="0" err="1"/>
              <a:t>fracs</a:t>
            </a:r>
            <a:endParaRPr lang="en-US" altLang="en-US" sz="2400" kern="0" dirty="0"/>
          </a:p>
          <a:p>
            <a:pPr marL="800100" marR="0" lvl="1" indent="-285750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Char char="–"/>
              <a:tabLst/>
              <a:defRPr/>
            </a:pPr>
            <a:endParaRPr kumimoji="1" lang="en-US" altLang="en-US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</a:endParaRPr>
          </a:p>
          <a:p>
            <a:pPr>
              <a:spcBef>
                <a:spcPts val="600"/>
              </a:spcBef>
              <a:buClr>
                <a:srgbClr val="003366"/>
              </a:buClr>
            </a:pPr>
            <a:r>
              <a:rPr lang="en-US" altLang="en-US" kern="0" dirty="0" smtClean="0"/>
              <a:t>Transverse fractures initiate after </a:t>
            </a:r>
            <a:endParaRPr lang="en-US" altLang="en-US" sz="2200" kern="0" dirty="0" smtClean="0"/>
          </a:p>
          <a:p>
            <a:pPr marL="800100" lvl="1" indent="-285750">
              <a:spcBef>
                <a:spcPts val="600"/>
              </a:spcBef>
              <a:buClr>
                <a:schemeClr val="bg2"/>
              </a:buClr>
              <a:buFontTx/>
              <a:buChar char="–"/>
            </a:pPr>
            <a:r>
              <a:rPr lang="en-US" altLang="en-US" sz="2400" kern="0" dirty="0"/>
              <a:t>P</a:t>
            </a:r>
            <a:r>
              <a:rPr lang="en-US" altLang="en-US" sz="2400" kern="0" dirty="0" smtClean="0"/>
              <a:t>erpendicular to longitudinal</a:t>
            </a:r>
          </a:p>
          <a:p>
            <a:pPr marL="800100" lvl="1" indent="-285750">
              <a:spcBef>
                <a:spcPts val="600"/>
              </a:spcBef>
              <a:buClr>
                <a:schemeClr val="bg2"/>
              </a:buClr>
              <a:buFontTx/>
              <a:buChar char="–"/>
            </a:pPr>
            <a:r>
              <a:rPr lang="en-US" altLang="en-US" sz="2400" kern="0" dirty="0"/>
              <a:t>D</a:t>
            </a:r>
            <a:r>
              <a:rPr lang="en-US" altLang="en-US" sz="2400" kern="0" dirty="0" smtClean="0"/>
              <a:t>o not rotate from longitudinal</a:t>
            </a:r>
          </a:p>
          <a:p>
            <a:pPr marL="800100" lvl="1" indent="-285750">
              <a:lnSpc>
                <a:spcPts val="3000"/>
              </a:lnSpc>
              <a:spcBef>
                <a:spcPts val="600"/>
              </a:spcBef>
              <a:buClr>
                <a:schemeClr val="bg2"/>
              </a:buClr>
              <a:defRPr/>
            </a:pPr>
            <a:endParaRPr kumimoji="1" lang="en-US" alt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</a:endParaRPr>
          </a:p>
          <a:p>
            <a:pPr marL="400050" marR="0" lvl="0" indent="-400050" algn="l" defTabSz="914400" rtl="0" eaLnBrk="0" fontAlgn="base" latinLnBrk="0" hangingPunct="0">
              <a:lnSpc>
                <a:spcPts val="3300"/>
              </a:lnSpc>
              <a:spcBef>
                <a:spcPts val="600"/>
              </a:spcBef>
              <a:spcAft>
                <a:spcPct val="0"/>
              </a:spcAft>
              <a:buClr>
                <a:srgbClr val="003366"/>
              </a:buClr>
              <a:buSzTx/>
              <a:buFontTx/>
              <a:buChar char="•"/>
              <a:tabLst/>
              <a:defRPr/>
            </a:pPr>
            <a:endParaRPr kumimoji="1" lang="en-US" alt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00050" marR="0" lvl="0" indent="-400050" algn="l" defTabSz="914400" rtl="0" eaLnBrk="0" fontAlgn="base" latinLnBrk="0" hangingPunct="0">
              <a:lnSpc>
                <a:spcPts val="3300"/>
              </a:lnSpc>
              <a:spcBef>
                <a:spcPts val="600"/>
              </a:spcBef>
              <a:spcAft>
                <a:spcPct val="0"/>
              </a:spcAft>
              <a:buClr>
                <a:srgbClr val="003366"/>
              </a:buClr>
              <a:buSzTx/>
              <a:buFontTx/>
              <a:buChar char="•"/>
              <a:tabLst/>
              <a:defRPr/>
            </a:pPr>
            <a:endParaRPr kumimoji="1" lang="en-US" alt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00050" marR="0" lvl="0" indent="-400050" algn="l" defTabSz="914400" rtl="0" eaLnBrk="0" fontAlgn="base" latinLnBrk="0" hangingPunct="0">
              <a:lnSpc>
                <a:spcPts val="3300"/>
              </a:lnSpc>
              <a:spcBef>
                <a:spcPts val="600"/>
              </a:spcBef>
              <a:spcAft>
                <a:spcPct val="0"/>
              </a:spcAft>
              <a:buClr>
                <a:srgbClr val="003366"/>
              </a:buClr>
              <a:buSzTx/>
              <a:buFontTx/>
              <a:buNone/>
              <a:tabLst/>
              <a:defRPr/>
            </a:pPr>
            <a:endParaRPr kumimoji="1" lang="en-US" altLang="en-US" sz="24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9552" y="2852936"/>
            <a:ext cx="2020105" cy="138499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What we get</a:t>
            </a:r>
          </a:p>
          <a:p>
            <a:pPr algn="ctr"/>
            <a:r>
              <a:rPr lang="en-US" dirty="0" smtClean="0"/>
              <a:t>with</a:t>
            </a:r>
            <a:endParaRPr lang="en-US" dirty="0"/>
          </a:p>
          <a:p>
            <a:pPr algn="ctr"/>
            <a:r>
              <a:rPr lang="en-US" altLang="en-US" dirty="0"/>
              <a:t>60° </a:t>
            </a:r>
            <a:r>
              <a:rPr lang="en-US" altLang="en-US" dirty="0" smtClean="0"/>
              <a:t>Phasing</a:t>
            </a:r>
            <a:endParaRPr lang="en-US" alt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843808" y="0"/>
            <a:ext cx="5539133" cy="6741368"/>
            <a:chOff x="4481037" y="322728"/>
            <a:chExt cx="3901903" cy="5874534"/>
          </a:xfrm>
        </p:grpSpPr>
        <p:pic>
          <p:nvPicPr>
            <p:cNvPr id="7" name="Picture 2" descr="D:\mydata\2011 Research\Frac\DSC_0073 West Side #2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81037" y="2120405"/>
              <a:ext cx="3708624" cy="4076857"/>
            </a:xfrm>
            <a:prstGeom prst="rect">
              <a:avLst/>
            </a:prstGeom>
            <a:noFill/>
          </p:spPr>
        </p:pic>
        <p:pic>
          <p:nvPicPr>
            <p:cNvPr id="8" name="Picture 3" descr="D:\mydata\2011 Research\Frac\P3_new_presentation_DSC_0063 Top from East Side copy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88297" y="322728"/>
              <a:ext cx="3594643" cy="231289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60453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dirty="0" smtClean="0"/>
              <a:t>Agenda</a:t>
            </a:r>
            <a:endParaRPr lang="en-US" altLang="en-US" sz="5400" dirty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191" y="2060848"/>
            <a:ext cx="8928992" cy="28803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3200" dirty="0" smtClean="0"/>
              <a:t>Perforating </a:t>
            </a:r>
            <a:r>
              <a:rPr lang="en-US" altLang="en-US" sz="3200" dirty="0"/>
              <a:t>o</a:t>
            </a:r>
            <a:r>
              <a:rPr lang="en-US" altLang="en-US" sz="3200" dirty="0" smtClean="0"/>
              <a:t>bjectives for </a:t>
            </a:r>
            <a:r>
              <a:rPr lang="en-US" altLang="en-US" sz="3200" dirty="0" smtClean="0"/>
              <a:t>fracture stimulation</a:t>
            </a:r>
            <a:endParaRPr lang="en-US" altLang="en-US" sz="3200" dirty="0" smtClean="0"/>
          </a:p>
          <a:p>
            <a:pPr>
              <a:lnSpc>
                <a:spcPct val="100000"/>
              </a:lnSpc>
            </a:pPr>
            <a:r>
              <a:rPr lang="en-US" altLang="en-US" sz="3200" dirty="0" smtClean="0"/>
              <a:t>Effect of </a:t>
            </a:r>
            <a:r>
              <a:rPr lang="en-US" altLang="en-US" sz="3200" dirty="0" smtClean="0"/>
              <a:t>perforating </a:t>
            </a:r>
            <a:r>
              <a:rPr lang="en-US" altLang="en-US" sz="3200" dirty="0" smtClean="0"/>
              <a:t>parameters</a:t>
            </a:r>
          </a:p>
          <a:p>
            <a:pPr>
              <a:lnSpc>
                <a:spcPct val="100000"/>
              </a:lnSpc>
            </a:pPr>
            <a:r>
              <a:rPr lang="en-US" altLang="en-US" sz="3200" dirty="0" smtClean="0"/>
              <a:t>Horizontal wells</a:t>
            </a:r>
          </a:p>
          <a:p>
            <a:pPr>
              <a:lnSpc>
                <a:spcPct val="100000"/>
              </a:lnSpc>
            </a:pPr>
            <a:r>
              <a:rPr lang="en-US" altLang="en-US" sz="3200" dirty="0" smtClean="0"/>
              <a:t>Conclusions</a:t>
            </a:r>
            <a:endParaRPr lang="en-US" altLang="en-US" sz="3200" dirty="0"/>
          </a:p>
          <a:p>
            <a:pPr>
              <a:lnSpc>
                <a:spcPct val="100000"/>
              </a:lnSpc>
              <a:buNone/>
            </a:pPr>
            <a:endParaRPr lang="en-US" altLang="en-US" sz="3200" dirty="0"/>
          </a:p>
          <a:p>
            <a:pPr>
              <a:lnSpc>
                <a:spcPct val="100000"/>
              </a:lnSpc>
            </a:pPr>
            <a:endParaRPr lang="en-US" altLang="en-US" sz="3200" dirty="0"/>
          </a:p>
          <a:p>
            <a:pPr>
              <a:lnSpc>
                <a:spcPct val="100000"/>
              </a:lnSpc>
              <a:buFontTx/>
              <a:buNone/>
            </a:pPr>
            <a:endParaRPr lang="en-US" altLang="en-US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26663"/>
            <a:ext cx="8382000" cy="1143000"/>
          </a:xfrm>
        </p:spPr>
        <p:txBody>
          <a:bodyPr/>
          <a:lstStyle/>
          <a:p>
            <a:r>
              <a:rPr lang="en-US" altLang="en-US" dirty="0" smtClean="0"/>
              <a:t>Can We Do Better?</a:t>
            </a:r>
            <a:endParaRPr lang="en-US" altLang="en-US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51520" y="1260277"/>
            <a:ext cx="4824536" cy="305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400050" indent="-400050">
              <a:spcBef>
                <a:spcPts val="600"/>
              </a:spcBef>
              <a:buClr>
                <a:srgbClr val="003366"/>
              </a:buClr>
              <a:buFontTx/>
              <a:buChar char="•"/>
            </a:pPr>
            <a:r>
              <a:rPr lang="en-US" altLang="en-US" sz="2400" kern="0" dirty="0" smtClean="0"/>
              <a:t>Several experiments done in large blocks in a tri-axial stress frame to simulate horizontal well</a:t>
            </a:r>
          </a:p>
          <a:p>
            <a:pPr marL="400050" indent="-400050">
              <a:lnSpc>
                <a:spcPct val="150000"/>
              </a:lnSpc>
              <a:spcBef>
                <a:spcPts val="600"/>
              </a:spcBef>
              <a:buClr>
                <a:srgbClr val="003366"/>
              </a:buClr>
              <a:buFontTx/>
              <a:buChar char="•"/>
            </a:pPr>
            <a:r>
              <a:rPr kumimoji="1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Both</a:t>
            </a:r>
            <a:r>
              <a:rPr kumimoji="1" lang="en-US" alt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DP and BH charges used</a:t>
            </a:r>
          </a:p>
          <a:p>
            <a:pPr marL="342900" indent="-342900">
              <a:spcBef>
                <a:spcPts val="600"/>
              </a:spcBef>
              <a:buClr>
                <a:srgbClr val="003366"/>
              </a:buClr>
              <a:buFont typeface="Arial" pitchFamily="34" charset="0"/>
              <a:buChar char="•"/>
            </a:pPr>
            <a:r>
              <a:rPr lang="en-US" altLang="en-US" sz="2400" kern="0" dirty="0" smtClean="0">
                <a:latin typeface="+mn-lt"/>
              </a:rPr>
              <a:t>Directional perforations aimed at the same transverse </a:t>
            </a:r>
            <a:r>
              <a:rPr lang="en-US" altLang="en-US" sz="2400" kern="0" dirty="0" smtClean="0">
                <a:latin typeface="+mn-lt"/>
              </a:rPr>
              <a:t>plane</a:t>
            </a:r>
            <a:br>
              <a:rPr lang="en-US" altLang="en-US" sz="2400" kern="0" dirty="0" smtClean="0">
                <a:latin typeface="+mn-lt"/>
              </a:rPr>
            </a:br>
            <a:endParaRPr kumimoji="1" lang="en-US" alt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</a:endParaRPr>
          </a:p>
          <a:p>
            <a:pPr marL="400050" marR="0" lvl="0" indent="-400050" algn="l" defTabSz="914400" rtl="0" eaLnBrk="0" fontAlgn="base" latinLnBrk="0" hangingPunct="0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rgbClr val="003366"/>
              </a:buClr>
              <a:buSzTx/>
              <a:buFontTx/>
              <a:buChar char="•"/>
              <a:tabLst/>
              <a:defRPr/>
            </a:pPr>
            <a:endParaRPr kumimoji="1" lang="en-US" alt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00050" marR="0" lvl="0" indent="-400050" algn="l" defTabSz="914400" rtl="0" eaLnBrk="0" fontAlgn="base" latinLnBrk="0" hangingPunct="0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rgbClr val="003366"/>
              </a:buClr>
              <a:buSzTx/>
              <a:buFontTx/>
              <a:buChar char="•"/>
              <a:tabLst/>
              <a:defRPr/>
            </a:pPr>
            <a:endParaRPr kumimoji="1" lang="en-US" alt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00050" marR="0" lvl="0" indent="-400050" algn="l" defTabSz="914400" rtl="0" eaLnBrk="0" fontAlgn="base" latinLnBrk="0" hangingPunct="0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rgbClr val="003366"/>
              </a:buClr>
              <a:buSzTx/>
              <a:buFontTx/>
              <a:buNone/>
              <a:tabLst/>
              <a:defRPr/>
            </a:pPr>
            <a:endParaRPr kumimoji="1" lang="en-US" altLang="en-US" sz="24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3789040"/>
            <a:ext cx="2520281" cy="523220"/>
          </a:xfrm>
          <a:prstGeom prst="rect">
            <a:avLst/>
          </a:prstGeom>
          <a:noFill/>
          <a:effectLst>
            <a:outerShdw blurRad="228600" dist="139700" dir="2700000" algn="ctr" rotWithShape="0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Transverse fracture from directed perforations</a:t>
            </a:r>
            <a:endParaRPr lang="en-GB" sz="140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280691"/>
            <a:ext cx="181383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8600" dist="139700" dir="2700000" algn="ctr" rotWithShape="0">
              <a:srgbClr val="000000">
                <a:alpha val="30000"/>
              </a:srgbClr>
            </a:outerShdw>
          </a:effectLst>
        </p:spPr>
      </p:pic>
      <p:pic>
        <p:nvPicPr>
          <p:cNvPr id="9" name="Picture 2" descr="F:\Moebius Presentation graphics\Final art files\P-37_DSC_0209-Sandstone jet paths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268760"/>
            <a:ext cx="3236656" cy="2285092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3801746" y="5057970"/>
            <a:ext cx="5328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003366"/>
              </a:buClr>
            </a:pPr>
            <a:r>
              <a:rPr lang="en-US" altLang="en-US" sz="2400" kern="0" dirty="0" smtClean="0"/>
              <a:t>Result</a:t>
            </a:r>
            <a:r>
              <a:rPr lang="en-US" altLang="en-US" sz="2400" kern="0" dirty="0"/>
              <a:t>: </a:t>
            </a:r>
            <a:r>
              <a:rPr lang="en-US" altLang="en-US" sz="2400" kern="0" dirty="0" smtClean="0"/>
              <a:t>Transverse </a:t>
            </a:r>
            <a:r>
              <a:rPr lang="en-US" altLang="en-US" sz="2400" kern="0" dirty="0"/>
              <a:t>fractures created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504" y="0"/>
            <a:ext cx="8928992" cy="1220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4400"/>
              </a:lnSpc>
            </a:pPr>
            <a:r>
              <a:rPr lang="en-US" altLang="en-US" sz="3200" dirty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Directional perforations </a:t>
            </a:r>
            <a:r>
              <a:rPr lang="en-US" altLang="en-US" sz="3200" dirty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in the </a:t>
            </a:r>
            <a:r>
              <a:rPr lang="en-US" altLang="en-US" sz="3200" dirty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same transverse </a:t>
            </a:r>
            <a:r>
              <a:rPr lang="en-US" altLang="en-US" sz="3200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plane</a:t>
            </a:r>
          </a:p>
          <a:p>
            <a:pPr algn="ctr">
              <a:lnSpc>
                <a:spcPts val="4400"/>
              </a:lnSpc>
            </a:pPr>
            <a:r>
              <a:rPr lang="en-US" altLang="en-US" sz="3200" dirty="0" smtClean="0">
                <a:solidFill>
                  <a:srgbClr val="003366"/>
                </a:solidFill>
                <a:latin typeface="+mj-lt"/>
                <a:ea typeface="+mj-ea"/>
                <a:cs typeface="+mj-cs"/>
                <a:sym typeface="Wingdings" pitchFamily="2" charset="2"/>
              </a:rPr>
              <a:t>transverse fractures are created</a:t>
            </a:r>
            <a:endParaRPr lang="en-US" altLang="en-US" sz="3200" dirty="0">
              <a:solidFill>
                <a:srgbClr val="00336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F:\Moebius Presentation graphics\Final art files\P-37_DSC_0209-Sandstone jet paths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89819"/>
            <a:ext cx="7092782" cy="5007533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412776"/>
            <a:ext cx="1788395" cy="1987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8600" dist="139700" dir="2700000" algn="ctr" rotWithShape="0">
              <a:srgbClr val="000000">
                <a:alpha val="3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5424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624"/>
            <a:ext cx="9036496" cy="1143000"/>
          </a:xfrm>
        </p:spPr>
        <p:txBody>
          <a:bodyPr/>
          <a:lstStyle/>
          <a:p>
            <a:r>
              <a:rPr lang="en-US" altLang="en-US" dirty="0" smtClean="0"/>
              <a:t>Perforation Gun Length-Horizontal Wells</a:t>
            </a:r>
            <a:endParaRPr lang="en-US" altLang="en-US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51520" y="1037892"/>
            <a:ext cx="856895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400050" indent="-400050">
              <a:spcBef>
                <a:spcPts val="600"/>
              </a:spcBef>
              <a:buClr>
                <a:srgbClr val="003366"/>
              </a:buClr>
              <a:buFontTx/>
              <a:buChar char="•"/>
            </a:pPr>
            <a:r>
              <a:rPr lang="en-US" altLang="en-US" sz="2400" kern="0" dirty="0" smtClean="0"/>
              <a:t>In horizontal wells perforation length should be limited to </a:t>
            </a:r>
            <a:br>
              <a:rPr lang="en-US" altLang="en-US" sz="2400" kern="0" dirty="0" smtClean="0"/>
            </a:br>
            <a:r>
              <a:rPr lang="en-US" altLang="en-US" sz="2400" kern="0" dirty="0"/>
              <a:t>about 2 to 4 times the wellbore diameter </a:t>
            </a:r>
            <a:r>
              <a:rPr lang="en-US" altLang="en-US" sz="2400" kern="0" dirty="0" smtClean="0"/>
              <a:t>(ref SPE 19720)</a:t>
            </a:r>
            <a:endParaRPr kumimoji="1" lang="en-US" alt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</a:endParaRPr>
          </a:p>
          <a:p>
            <a:pPr marL="800100" lvl="1" indent="-285750">
              <a:spcBef>
                <a:spcPts val="600"/>
              </a:spcBef>
              <a:buClr>
                <a:schemeClr val="bg2"/>
              </a:buClr>
              <a:buFontTx/>
              <a:buChar char="–"/>
            </a:pPr>
            <a:r>
              <a:rPr lang="en-US" altLang="en-US" sz="2400" kern="0" dirty="0" smtClean="0">
                <a:latin typeface="+mn-lt"/>
              </a:rPr>
              <a:t>Minimizes multiple competing fractures</a:t>
            </a:r>
            <a:endParaRPr kumimoji="1" lang="en-US" alt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</a:endParaRPr>
          </a:p>
          <a:p>
            <a:pPr marL="400050" indent="-400050">
              <a:spcBef>
                <a:spcPts val="600"/>
              </a:spcBef>
              <a:buClr>
                <a:srgbClr val="003366"/>
              </a:buClr>
              <a:buFontTx/>
              <a:buChar char="•"/>
            </a:pPr>
            <a:r>
              <a:rPr lang="en-US" altLang="en-US" sz="2400" kern="0" dirty="0" smtClean="0"/>
              <a:t>Typical gun contains 6 to 10 shots (60° phased)</a:t>
            </a:r>
          </a:p>
          <a:p>
            <a:pPr marL="400050" indent="-400050">
              <a:spcBef>
                <a:spcPts val="600"/>
              </a:spcBef>
              <a:buClr>
                <a:srgbClr val="003366"/>
              </a:buClr>
              <a:buFontTx/>
              <a:buChar char="•"/>
            </a:pPr>
            <a:r>
              <a:rPr lang="en-US" altLang="en-US" sz="2400" kern="0" dirty="0" smtClean="0"/>
              <a:t>2 to </a:t>
            </a:r>
            <a:r>
              <a:rPr lang="en-US" altLang="en-US" sz="2400" kern="0" dirty="0" smtClean="0"/>
              <a:t>4 </a:t>
            </a:r>
            <a:r>
              <a:rPr lang="en-US" altLang="en-US" sz="2400" kern="0" dirty="0" smtClean="0"/>
              <a:t>guns are shot for each </a:t>
            </a:r>
            <a:r>
              <a:rPr lang="en-US" altLang="en-US" sz="2400" kern="0" dirty="0" err="1" smtClean="0"/>
              <a:t>frac</a:t>
            </a:r>
            <a:r>
              <a:rPr lang="en-US" altLang="en-US" sz="2400" kern="0" dirty="0" smtClean="0"/>
              <a:t> stage</a:t>
            </a:r>
          </a:p>
          <a:p>
            <a:pPr marL="400050" indent="-400050">
              <a:spcBef>
                <a:spcPts val="600"/>
              </a:spcBef>
              <a:buClr>
                <a:srgbClr val="003366"/>
              </a:buClr>
              <a:buFontTx/>
              <a:buChar char="•"/>
            </a:pPr>
            <a:r>
              <a:rPr lang="en-US" altLang="en-US" sz="2400" kern="0" dirty="0"/>
              <a:t>G</a:t>
            </a:r>
            <a:r>
              <a:rPr lang="en-US" altLang="en-US" sz="2400" kern="0" dirty="0" smtClean="0"/>
              <a:t>uns run with addressable switches in </a:t>
            </a:r>
            <a:r>
              <a:rPr lang="en-US" altLang="en-US" sz="2400" kern="0" dirty="0" err="1" smtClean="0"/>
              <a:t>pumpdown</a:t>
            </a:r>
            <a:r>
              <a:rPr lang="en-US" altLang="en-US" sz="2400" kern="0" dirty="0" smtClean="0"/>
              <a:t> plug-n-</a:t>
            </a:r>
            <a:r>
              <a:rPr lang="en-US" altLang="en-US" sz="2400" kern="0" dirty="0" err="1" smtClean="0"/>
              <a:t>perf</a:t>
            </a:r>
            <a:r>
              <a:rPr lang="en-US" altLang="en-US" sz="2400" kern="0" dirty="0" smtClean="0"/>
              <a:t> mode</a:t>
            </a:r>
          </a:p>
          <a:p>
            <a:pPr marL="800100" lvl="1" indent="-285750">
              <a:lnSpc>
                <a:spcPts val="3000"/>
              </a:lnSpc>
              <a:spcBef>
                <a:spcPts val="600"/>
              </a:spcBef>
              <a:buClr>
                <a:schemeClr val="bg2"/>
              </a:buClr>
              <a:defRPr/>
            </a:pPr>
            <a:endParaRPr kumimoji="1" lang="en-US" alt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</a:endParaRPr>
          </a:p>
          <a:p>
            <a:pPr marL="400050" marR="0" lvl="0" indent="-400050" algn="l" defTabSz="914400" rtl="0" eaLnBrk="0" fontAlgn="base" latinLnBrk="0" hangingPunct="0">
              <a:lnSpc>
                <a:spcPts val="3300"/>
              </a:lnSpc>
              <a:spcBef>
                <a:spcPts val="600"/>
              </a:spcBef>
              <a:spcAft>
                <a:spcPct val="0"/>
              </a:spcAft>
              <a:buClr>
                <a:srgbClr val="003366"/>
              </a:buClr>
              <a:buSzTx/>
              <a:buFontTx/>
              <a:buChar char="•"/>
              <a:tabLst/>
              <a:defRPr/>
            </a:pPr>
            <a:endParaRPr kumimoji="1" lang="en-US" altLang="en-US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00050" marR="0" lvl="0" indent="-400050" algn="l" defTabSz="914400" rtl="0" eaLnBrk="0" fontAlgn="base" latinLnBrk="0" hangingPunct="0">
              <a:lnSpc>
                <a:spcPts val="3300"/>
              </a:lnSpc>
              <a:spcBef>
                <a:spcPts val="600"/>
              </a:spcBef>
              <a:spcAft>
                <a:spcPct val="0"/>
              </a:spcAft>
              <a:buClr>
                <a:srgbClr val="003366"/>
              </a:buClr>
              <a:buSzTx/>
              <a:buFontTx/>
              <a:buChar char="•"/>
              <a:tabLst/>
              <a:defRPr/>
            </a:pPr>
            <a:endParaRPr kumimoji="1" lang="en-US" altLang="en-US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00050" marR="0" lvl="0" indent="-400050" algn="l" defTabSz="914400" rtl="0" eaLnBrk="0" fontAlgn="base" latinLnBrk="0" hangingPunct="0">
              <a:lnSpc>
                <a:spcPts val="3300"/>
              </a:lnSpc>
              <a:spcBef>
                <a:spcPts val="600"/>
              </a:spcBef>
              <a:spcAft>
                <a:spcPct val="0"/>
              </a:spcAft>
              <a:buClr>
                <a:srgbClr val="003366"/>
              </a:buClr>
              <a:buSzTx/>
              <a:buFontTx/>
              <a:buNone/>
              <a:tabLst/>
              <a:defRPr/>
            </a:pPr>
            <a:endParaRPr kumimoji="1" lang="en-US" altLang="en-US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165355"/>
            <a:ext cx="6552728" cy="237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8600" dist="139700" dir="2700000" algn="ctr" rotWithShape="0">
              <a:srgbClr val="000000">
                <a:alpha val="3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8992" y="44624"/>
            <a:ext cx="8382000" cy="1143000"/>
          </a:xfrm>
        </p:spPr>
        <p:txBody>
          <a:bodyPr/>
          <a:lstStyle/>
          <a:p>
            <a:r>
              <a:rPr lang="en-US" altLang="en-US" dirty="0" smtClean="0"/>
              <a:t>How Many Clusters per Stage?</a:t>
            </a:r>
            <a:endParaRPr lang="en-US" altLang="en-US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107504" y="1052736"/>
            <a:ext cx="878497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400050" indent="-400050">
              <a:spcBef>
                <a:spcPts val="600"/>
              </a:spcBef>
              <a:buClr>
                <a:srgbClr val="003366"/>
              </a:buClr>
              <a:buFontTx/>
              <a:buChar char="•"/>
            </a:pPr>
            <a:r>
              <a:rPr lang="en-US" altLang="en-US" kern="0" dirty="0" smtClean="0"/>
              <a:t>Closely spaced clusters increases flow rate in gas </a:t>
            </a:r>
            <a:r>
              <a:rPr lang="en-US" altLang="en-US" kern="0" dirty="0" err="1" smtClean="0"/>
              <a:t>shales</a:t>
            </a:r>
            <a:endParaRPr lang="en-US" altLang="en-US" kern="0" dirty="0" smtClean="0"/>
          </a:p>
          <a:p>
            <a:pPr marL="800100" lvl="1" indent="-285750"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•"/>
            </a:pPr>
            <a:r>
              <a:rPr lang="en-US" altLang="en-US" sz="2400" kern="0" dirty="0" smtClean="0">
                <a:latin typeface="+mn-lt"/>
              </a:rPr>
              <a:t>Trade off is cost (number of fractures </a:t>
            </a:r>
            <a:r>
              <a:rPr lang="en-US" altLang="en-US" sz="2400" kern="0" dirty="0" err="1" smtClean="0">
                <a:latin typeface="+mn-lt"/>
              </a:rPr>
              <a:t>vs</a:t>
            </a:r>
            <a:r>
              <a:rPr lang="en-US" altLang="en-US" sz="2400" kern="0" dirty="0" smtClean="0">
                <a:latin typeface="+mn-lt"/>
              </a:rPr>
              <a:t> production</a:t>
            </a:r>
            <a:r>
              <a:rPr lang="en-US" altLang="en-US" sz="2400" kern="0" dirty="0" smtClean="0"/>
              <a:t>)</a:t>
            </a:r>
          </a:p>
          <a:p>
            <a:pPr marL="800100" lvl="1" indent="-285750"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•"/>
            </a:pPr>
            <a:r>
              <a:rPr lang="en-US" altLang="en-US" sz="2400" kern="0" dirty="0" smtClean="0">
                <a:latin typeface="+mn-lt"/>
              </a:rPr>
              <a:t>SPE 144326 shows study on production </a:t>
            </a:r>
            <a:r>
              <a:rPr lang="en-US" altLang="en-US" sz="2400" kern="0" dirty="0" err="1" smtClean="0">
                <a:latin typeface="+mn-lt"/>
              </a:rPr>
              <a:t>vs</a:t>
            </a:r>
            <a:r>
              <a:rPr lang="en-US" altLang="en-US" sz="2400" kern="0" dirty="0" smtClean="0">
                <a:latin typeface="+mn-lt"/>
              </a:rPr>
              <a:t> clusters for major shale plays</a:t>
            </a:r>
          </a:p>
          <a:p>
            <a:pPr marL="400050" indent="-400050">
              <a:spcBef>
                <a:spcPts val="600"/>
              </a:spcBef>
              <a:buClr>
                <a:srgbClr val="003366"/>
              </a:buClr>
              <a:buFontTx/>
              <a:buChar char="•"/>
            </a:pPr>
            <a:r>
              <a:rPr lang="en-US" dirty="0"/>
              <a:t>Reducing the number of clusters </a:t>
            </a:r>
            <a:r>
              <a:rPr lang="en-US" dirty="0" smtClean="0"/>
              <a:t>increases </a:t>
            </a:r>
            <a:r>
              <a:rPr lang="en-US" dirty="0"/>
              <a:t>odds of all clusters being </a:t>
            </a:r>
            <a:r>
              <a:rPr lang="en-US" dirty="0" smtClean="0"/>
              <a:t>stimulated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/>
              <a:t>48% of </a:t>
            </a:r>
            <a:r>
              <a:rPr lang="en-US" sz="2400" dirty="0" err="1" smtClean="0"/>
              <a:t>perf</a:t>
            </a:r>
            <a:r>
              <a:rPr lang="en-US" sz="2400" dirty="0" smtClean="0"/>
              <a:t> clusters </a:t>
            </a:r>
            <a:r>
              <a:rPr lang="en-US" sz="2400" dirty="0"/>
              <a:t>aren’t contributing in wells having 6 or more </a:t>
            </a:r>
            <a:r>
              <a:rPr lang="en-US" sz="2400" dirty="0" err="1" smtClean="0"/>
              <a:t>perf</a:t>
            </a:r>
            <a:r>
              <a:rPr lang="en-US" sz="2400" dirty="0" smtClean="0"/>
              <a:t> clusters </a:t>
            </a:r>
            <a:r>
              <a:rPr lang="en-US" sz="2400" dirty="0"/>
              <a:t>/ </a:t>
            </a:r>
            <a:r>
              <a:rPr lang="en-US" sz="2400" dirty="0" err="1" smtClean="0"/>
              <a:t>frac</a:t>
            </a:r>
            <a:r>
              <a:rPr lang="en-US" sz="2400" dirty="0" smtClean="0"/>
              <a:t> stage</a:t>
            </a:r>
            <a:endParaRPr lang="en-US" sz="2400" dirty="0" smtClean="0"/>
          </a:p>
          <a:p>
            <a:pPr marL="400050" indent="-400050">
              <a:spcBef>
                <a:spcPts val="600"/>
              </a:spcBef>
              <a:buClr>
                <a:srgbClr val="003366"/>
              </a:buClr>
              <a:buFontTx/>
              <a:buChar char="•"/>
            </a:pPr>
            <a:r>
              <a:rPr lang="en-US" altLang="en-US" kern="0" dirty="0" smtClean="0"/>
              <a:t>Cluster placement should be matched to reservoir quality</a:t>
            </a:r>
          </a:p>
          <a:p>
            <a:pPr marL="800100" lvl="1" indent="-285750">
              <a:spcBef>
                <a:spcPts val="600"/>
              </a:spcBef>
              <a:buClr>
                <a:schemeClr val="bg2"/>
              </a:buClr>
              <a:buFontTx/>
              <a:buChar char="–"/>
            </a:pPr>
            <a:r>
              <a:rPr lang="en-US" altLang="en-US" sz="2400" kern="0" dirty="0" smtClean="0"/>
              <a:t>Requires detailed modeling</a:t>
            </a:r>
          </a:p>
          <a:p>
            <a:pPr marL="800100" lvl="1" indent="-285750">
              <a:spcBef>
                <a:spcPts val="600"/>
              </a:spcBef>
              <a:buClr>
                <a:schemeClr val="bg2"/>
              </a:buClr>
              <a:buFontTx/>
              <a:buChar char="–"/>
            </a:pPr>
            <a:r>
              <a:rPr lang="en-US" altLang="en-US" sz="2400" kern="0" dirty="0" smtClean="0"/>
              <a:t>SPE 146872  and SPE 146876 detail modeling work flow</a:t>
            </a:r>
          </a:p>
          <a:p>
            <a:pPr marL="800100" lvl="1" indent="-285750">
              <a:lnSpc>
                <a:spcPts val="3000"/>
              </a:lnSpc>
              <a:spcBef>
                <a:spcPts val="600"/>
              </a:spcBef>
              <a:buClr>
                <a:schemeClr val="bg2"/>
              </a:buClr>
              <a:defRPr/>
            </a:pPr>
            <a:endParaRPr kumimoji="1" lang="en-US" alt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</a:endParaRPr>
          </a:p>
          <a:p>
            <a:pPr marL="400050" marR="0" lvl="0" indent="-400050" algn="l" defTabSz="914400" rtl="0" eaLnBrk="0" fontAlgn="base" latinLnBrk="0" hangingPunct="0">
              <a:lnSpc>
                <a:spcPts val="3300"/>
              </a:lnSpc>
              <a:spcBef>
                <a:spcPts val="600"/>
              </a:spcBef>
              <a:spcAft>
                <a:spcPct val="0"/>
              </a:spcAft>
              <a:buClr>
                <a:srgbClr val="003366"/>
              </a:buClr>
              <a:buSzTx/>
              <a:buFontTx/>
              <a:buChar char="•"/>
              <a:tabLst/>
              <a:defRPr/>
            </a:pPr>
            <a:endParaRPr kumimoji="1" lang="en-US" alt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00050" marR="0" lvl="0" indent="-400050" algn="l" defTabSz="914400" rtl="0" eaLnBrk="0" fontAlgn="base" latinLnBrk="0" hangingPunct="0">
              <a:lnSpc>
                <a:spcPts val="3300"/>
              </a:lnSpc>
              <a:spcBef>
                <a:spcPts val="600"/>
              </a:spcBef>
              <a:spcAft>
                <a:spcPct val="0"/>
              </a:spcAft>
              <a:buClr>
                <a:srgbClr val="003366"/>
              </a:buClr>
              <a:buSzTx/>
              <a:buFontTx/>
              <a:buChar char="•"/>
              <a:tabLst/>
              <a:defRPr/>
            </a:pPr>
            <a:endParaRPr kumimoji="1" lang="en-US" alt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00050" marR="0" lvl="0" indent="-400050" algn="l" defTabSz="914400" rtl="0" eaLnBrk="0" fontAlgn="base" latinLnBrk="0" hangingPunct="0">
              <a:lnSpc>
                <a:spcPts val="3300"/>
              </a:lnSpc>
              <a:spcBef>
                <a:spcPts val="600"/>
              </a:spcBef>
              <a:spcAft>
                <a:spcPct val="0"/>
              </a:spcAft>
              <a:buClr>
                <a:srgbClr val="003366"/>
              </a:buClr>
              <a:buSzTx/>
              <a:buFontTx/>
              <a:buNone/>
              <a:tabLst/>
              <a:defRPr/>
            </a:pPr>
            <a:endParaRPr kumimoji="1" lang="en-US" altLang="en-US" sz="24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048" y="188640"/>
            <a:ext cx="8382000" cy="1143000"/>
          </a:xfrm>
        </p:spPr>
        <p:txBody>
          <a:bodyPr/>
          <a:lstStyle/>
          <a:p>
            <a:r>
              <a:rPr lang="en-US" sz="3600" dirty="0" smtClean="0"/>
              <a:t>Horizontal shale well production log analysis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31" y="1556792"/>
            <a:ext cx="789622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266467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29816"/>
            <a:ext cx="8964488" cy="1143000"/>
          </a:xfrm>
        </p:spPr>
        <p:txBody>
          <a:bodyPr/>
          <a:lstStyle/>
          <a:p>
            <a:r>
              <a:rPr lang="en-US" altLang="en-US" dirty="0" smtClean="0"/>
              <a:t>Conclusion</a:t>
            </a:r>
            <a:br>
              <a:rPr lang="en-US" altLang="en-US" dirty="0" smtClean="0"/>
            </a:br>
            <a:r>
              <a:rPr lang="en-US" sz="2800" i="1" dirty="0">
                <a:solidFill>
                  <a:schemeClr val="bg2"/>
                </a:solidFill>
              </a:rPr>
              <a:t>Well planned perforating will make </a:t>
            </a:r>
            <a:r>
              <a:rPr lang="en-US" sz="2800" i="1" dirty="0" err="1">
                <a:solidFill>
                  <a:schemeClr val="bg2"/>
                </a:solidFill>
              </a:rPr>
              <a:t>frac</a:t>
            </a:r>
            <a:r>
              <a:rPr lang="en-US" sz="2800" i="1" dirty="0">
                <a:solidFill>
                  <a:schemeClr val="bg2"/>
                </a:solidFill>
              </a:rPr>
              <a:t> jobs more effective</a:t>
            </a:r>
            <a:r>
              <a:rPr lang="en-US" dirty="0">
                <a:solidFill>
                  <a:srgbClr val="003399"/>
                </a:solidFill>
              </a:rPr>
              <a:t/>
            </a:r>
            <a:br>
              <a:rPr lang="en-US" dirty="0">
                <a:solidFill>
                  <a:srgbClr val="003399"/>
                </a:solidFill>
              </a:rPr>
            </a:br>
            <a:endParaRPr lang="en-US" alt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05644" y="2060848"/>
            <a:ext cx="5758844" cy="4392488"/>
          </a:xfrm>
        </p:spPr>
        <p:txBody>
          <a:bodyPr/>
          <a:lstStyle/>
          <a:p>
            <a:r>
              <a:rPr lang="en-US" altLang="en-US" dirty="0"/>
              <a:t>C</a:t>
            </a:r>
            <a:r>
              <a:rPr lang="en-US" altLang="en-US" dirty="0" smtClean="0"/>
              <a:t>areful choice of shaped charges, gun phasing and orientation will help initiate fractures and minimize tortuosity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In horizontal wells selection of number of shots, position of clusters impacts well productivity</a:t>
            </a:r>
            <a:endParaRPr lang="en-US" altLang="en-US" dirty="0"/>
          </a:p>
          <a:p>
            <a:pPr>
              <a:buFontTx/>
              <a:buNone/>
            </a:pPr>
            <a:endParaRPr lang="en-US" altLang="en-US" dirty="0"/>
          </a:p>
        </p:txBody>
      </p:sp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05064"/>
            <a:ext cx="1284339" cy="142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8600" dist="139700" dir="2700000" algn="ctr" rotWithShape="0">
              <a:srgbClr val="000000">
                <a:alpha val="30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72816"/>
            <a:ext cx="3015769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574032"/>
            <a:ext cx="8382000" cy="11430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998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Perforating Objectives for </a:t>
            </a:r>
            <a:r>
              <a:rPr lang="en-US" altLang="en-US" dirty="0" smtClean="0"/>
              <a:t>Fracturing</a:t>
            </a:r>
            <a:endParaRPr lang="en-US" altLang="en-US" sz="28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79512" y="1988840"/>
            <a:ext cx="878497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00050" indent="-400050" algn="l" rtl="0" eaLnBrk="0" fontAlgn="base" hangingPunct="0">
              <a:lnSpc>
                <a:spcPts val="3300"/>
              </a:lnSpc>
              <a:spcBef>
                <a:spcPts val="9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8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00100" indent="-285750" algn="l" rtl="0" eaLnBrk="0" fontAlgn="base" hangingPunct="0">
              <a:lnSpc>
                <a:spcPts val="3000"/>
              </a:lnSpc>
              <a:spcBef>
                <a:spcPts val="9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 sz="2600">
                <a:solidFill>
                  <a:schemeClr val="bg2"/>
                </a:solidFill>
                <a:latin typeface="+mn-lt"/>
              </a:defRPr>
            </a:lvl2pPr>
            <a:lvl3pPr marL="1257300" indent="-342900" algn="l" rtl="0" eaLnBrk="0" fontAlgn="base" hangingPunct="0">
              <a:lnSpc>
                <a:spcPts val="2800"/>
              </a:lnSpc>
              <a:spcBef>
                <a:spcPts val="9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400">
                <a:solidFill>
                  <a:schemeClr val="bg2"/>
                </a:solidFill>
                <a:latin typeface="+mn-lt"/>
              </a:defRPr>
            </a:lvl3pPr>
            <a:lvl4pPr marL="1657350" indent="-285750" algn="l" rtl="0" eaLnBrk="0" fontAlgn="base" hangingPunct="0">
              <a:lnSpc>
                <a:spcPts val="2300"/>
              </a:lnSpc>
              <a:spcBef>
                <a:spcPts val="900"/>
              </a:spcBef>
              <a:spcAft>
                <a:spcPct val="0"/>
              </a:spcAft>
              <a:buClr>
                <a:schemeClr val="bg2"/>
              </a:buClr>
              <a:buSzPct val="100000"/>
              <a:buChar char="–"/>
              <a:defRPr kumimoji="1" sz="2000">
                <a:solidFill>
                  <a:schemeClr val="bg2"/>
                </a:solidFill>
                <a:latin typeface="+mn-lt"/>
              </a:defRPr>
            </a:lvl4pPr>
            <a:lvl5pPr marL="21145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SzPct val="55000"/>
              <a:buFont typeface="Wingdings" pitchFamily="2" charset="2"/>
              <a:buChar char="l"/>
              <a:defRPr kumimoji="1" sz="2000">
                <a:solidFill>
                  <a:schemeClr val="bg1"/>
                </a:solidFill>
                <a:latin typeface="+mn-lt"/>
              </a:defRPr>
            </a:lvl5pPr>
            <a:lvl6pPr marL="2571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SzPct val="55000"/>
              <a:buFont typeface="Wingdings" pitchFamily="2" charset="2"/>
              <a:buChar char="l"/>
              <a:defRPr kumimoji="1" sz="2000">
                <a:solidFill>
                  <a:schemeClr val="bg1"/>
                </a:solidFill>
                <a:latin typeface="+mn-lt"/>
              </a:defRPr>
            </a:lvl6pPr>
            <a:lvl7pPr marL="30289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SzPct val="55000"/>
              <a:buFont typeface="Wingdings" pitchFamily="2" charset="2"/>
              <a:buChar char="l"/>
              <a:defRPr kumimoji="1" sz="2000">
                <a:solidFill>
                  <a:schemeClr val="bg1"/>
                </a:solidFill>
                <a:latin typeface="+mn-lt"/>
              </a:defRPr>
            </a:lvl7pPr>
            <a:lvl8pPr marL="34861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SzPct val="55000"/>
              <a:buFont typeface="Wingdings" pitchFamily="2" charset="2"/>
              <a:buChar char="l"/>
              <a:defRPr kumimoji="1" sz="2000">
                <a:solidFill>
                  <a:schemeClr val="bg1"/>
                </a:solidFill>
                <a:latin typeface="+mn-lt"/>
              </a:defRPr>
            </a:lvl8pPr>
            <a:lvl9pPr marL="39433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SzPct val="55000"/>
              <a:buFont typeface="Wingdings" pitchFamily="2" charset="2"/>
              <a:buChar char="l"/>
              <a:defRPr kumimoji="1"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sz="3200" dirty="0" smtClean="0"/>
              <a:t>Make </a:t>
            </a:r>
            <a:r>
              <a:rPr lang="en-US" sz="3200" dirty="0" err="1"/>
              <a:t>frac</a:t>
            </a:r>
            <a:r>
              <a:rPr lang="en-US" sz="3200" dirty="0"/>
              <a:t> jobs more effective</a:t>
            </a:r>
          </a:p>
          <a:p>
            <a:pPr lvl="1"/>
            <a:r>
              <a:rPr lang="en-US" dirty="0" smtClean="0"/>
              <a:t>Lower </a:t>
            </a:r>
            <a:r>
              <a:rPr lang="en-US" dirty="0"/>
              <a:t>breakdown pressures</a:t>
            </a:r>
          </a:p>
          <a:p>
            <a:pPr lvl="1"/>
            <a:r>
              <a:rPr lang="en-US" dirty="0" smtClean="0"/>
              <a:t>Lower treatment pressures with better </a:t>
            </a:r>
            <a:r>
              <a:rPr lang="en-US" dirty="0"/>
              <a:t>treatment rates</a:t>
            </a:r>
          </a:p>
          <a:p>
            <a:pPr lvl="1"/>
            <a:r>
              <a:rPr lang="en-US" dirty="0"/>
              <a:t>Controlled </a:t>
            </a:r>
            <a:r>
              <a:rPr lang="en-US" dirty="0" err="1"/>
              <a:t>frac</a:t>
            </a:r>
            <a:r>
              <a:rPr lang="en-US" dirty="0"/>
              <a:t> </a:t>
            </a:r>
            <a:r>
              <a:rPr lang="en-US" dirty="0" smtClean="0"/>
              <a:t>placement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0"/>
            <a:r>
              <a:rPr lang="en-US" dirty="0" smtClean="0"/>
              <a:t>All </a:t>
            </a:r>
            <a:r>
              <a:rPr lang="en-US" dirty="0"/>
              <a:t>of this leads to better </a:t>
            </a:r>
            <a:r>
              <a:rPr lang="en-US" dirty="0" smtClean="0"/>
              <a:t>production </a:t>
            </a:r>
          </a:p>
          <a:p>
            <a:r>
              <a:rPr lang="en-US" dirty="0" smtClean="0"/>
              <a:t>Also </a:t>
            </a:r>
            <a:r>
              <a:rPr lang="en-US" dirty="0"/>
              <a:t>helps avoid disasters like aborted </a:t>
            </a:r>
            <a:r>
              <a:rPr lang="en-US" dirty="0" smtClean="0"/>
              <a:t>jobs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10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1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916832"/>
            <a:ext cx="436758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8600" dist="139700" dir="2700000" algn="ctr" rotWithShape="0">
              <a:srgbClr val="000000">
                <a:alpha val="30000"/>
              </a:srgbClr>
            </a:outerShdw>
          </a:effectLst>
        </p:spPr>
      </p:pic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16632"/>
            <a:ext cx="8382000" cy="1143000"/>
          </a:xfrm>
        </p:spPr>
        <p:txBody>
          <a:bodyPr/>
          <a:lstStyle/>
          <a:p>
            <a:r>
              <a:rPr lang="en-US" altLang="en-US" dirty="0" smtClean="0"/>
              <a:t>Perforating Objectives </a:t>
            </a:r>
            <a:endParaRPr lang="en-US" altLang="en-US" dirty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916832"/>
            <a:ext cx="4248472" cy="316835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2400" dirty="0" smtClean="0"/>
              <a:t>Perforations should minimize:</a:t>
            </a:r>
          </a:p>
          <a:p>
            <a:pPr lvl="1">
              <a:lnSpc>
                <a:spcPct val="100000"/>
              </a:lnSpc>
            </a:pPr>
            <a:r>
              <a:rPr lang="en-US" altLang="en-US" sz="2200" dirty="0" smtClean="0"/>
              <a:t>Near wellbore pressure drop </a:t>
            </a:r>
            <a:endParaRPr lang="en-US" altLang="en-US" sz="2200" dirty="0" smtClean="0"/>
          </a:p>
          <a:p>
            <a:pPr lvl="1">
              <a:lnSpc>
                <a:spcPct val="100000"/>
              </a:lnSpc>
            </a:pPr>
            <a:r>
              <a:rPr lang="en-US" altLang="en-US" sz="2200" dirty="0"/>
              <a:t>P</a:t>
            </a:r>
            <a:r>
              <a:rPr lang="en-US" altLang="en-US" sz="2200" dirty="0" smtClean="0"/>
              <a:t>erforation </a:t>
            </a:r>
            <a:r>
              <a:rPr lang="en-US" altLang="en-US" sz="2200" dirty="0" smtClean="0"/>
              <a:t>friction</a:t>
            </a:r>
          </a:p>
          <a:p>
            <a:pPr lvl="1">
              <a:lnSpc>
                <a:spcPct val="100000"/>
              </a:lnSpc>
            </a:pPr>
            <a:r>
              <a:rPr lang="en-US" altLang="en-US" sz="2200" dirty="0" err="1" smtClean="0"/>
              <a:t>Tortuosity</a:t>
            </a:r>
            <a:endParaRPr lang="en-US" altLang="en-US" sz="2200" dirty="0" smtClean="0"/>
          </a:p>
          <a:p>
            <a:pPr lvl="1">
              <a:lnSpc>
                <a:spcPct val="100000"/>
              </a:lnSpc>
            </a:pPr>
            <a:r>
              <a:rPr lang="en-US" altLang="en-US" sz="2200" dirty="0" smtClean="0"/>
              <a:t>Micro-annulus pinch points</a:t>
            </a:r>
          </a:p>
          <a:p>
            <a:pPr lvl="1">
              <a:lnSpc>
                <a:spcPct val="100000"/>
              </a:lnSpc>
            </a:pPr>
            <a:r>
              <a:rPr lang="en-US" altLang="en-US" sz="2200" dirty="0" smtClean="0"/>
              <a:t>Multiple competing </a:t>
            </a:r>
            <a:r>
              <a:rPr lang="en-US" altLang="en-US" sz="2200" dirty="0" smtClean="0"/>
              <a:t>fractures</a:t>
            </a:r>
            <a:endParaRPr lang="en-US" alt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What can we control?</a:t>
            </a:r>
            <a:endParaRPr lang="en-US" altLang="en-US" dirty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522290"/>
            <a:ext cx="5832648" cy="3922934"/>
          </a:xfrm>
        </p:spPr>
        <p:txBody>
          <a:bodyPr/>
          <a:lstStyle/>
          <a:p>
            <a:pPr lvl="1">
              <a:lnSpc>
                <a:spcPct val="100000"/>
              </a:lnSpc>
              <a:buFont typeface="Arial" pitchFamily="34" charset="0"/>
              <a:buChar char="•"/>
            </a:pPr>
            <a:r>
              <a:rPr lang="en-US" altLang="en-US" sz="2800" dirty="0" smtClean="0"/>
              <a:t>Size and type of gun</a:t>
            </a:r>
          </a:p>
          <a:p>
            <a:pPr lvl="1">
              <a:lnSpc>
                <a:spcPct val="100000"/>
              </a:lnSpc>
              <a:buFont typeface="Arial" pitchFamily="34" charset="0"/>
              <a:buChar char="•"/>
            </a:pPr>
            <a:r>
              <a:rPr lang="en-US" altLang="en-US" sz="2800" dirty="0" smtClean="0"/>
              <a:t>Penetration (type of charge)</a:t>
            </a:r>
          </a:p>
          <a:p>
            <a:pPr lvl="1">
              <a:lnSpc>
                <a:spcPct val="100000"/>
              </a:lnSpc>
              <a:buFont typeface="Arial" pitchFamily="34" charset="0"/>
              <a:buChar char="•"/>
            </a:pPr>
            <a:r>
              <a:rPr lang="en-US" altLang="en-US" sz="2800" dirty="0" smtClean="0"/>
              <a:t>Casing e</a:t>
            </a:r>
            <a:r>
              <a:rPr lang="en-US" altLang="en-US" sz="2800" dirty="0" smtClean="0"/>
              <a:t>ntrance </a:t>
            </a:r>
            <a:r>
              <a:rPr lang="en-US" altLang="en-US" sz="2800" dirty="0" smtClean="0"/>
              <a:t>hole</a:t>
            </a:r>
          </a:p>
          <a:p>
            <a:pPr lvl="1">
              <a:lnSpc>
                <a:spcPct val="100000"/>
              </a:lnSpc>
              <a:buFont typeface="Arial" pitchFamily="34" charset="0"/>
              <a:buChar char="•"/>
            </a:pPr>
            <a:r>
              <a:rPr lang="en-US" altLang="en-US" sz="2800" dirty="0" smtClean="0"/>
              <a:t>Shot density</a:t>
            </a:r>
          </a:p>
          <a:p>
            <a:pPr lvl="1">
              <a:lnSpc>
                <a:spcPct val="100000"/>
              </a:lnSpc>
              <a:buFont typeface="Arial" pitchFamily="34" charset="0"/>
              <a:buChar char="•"/>
            </a:pPr>
            <a:r>
              <a:rPr lang="en-US" altLang="en-US" sz="2800" dirty="0" smtClean="0"/>
              <a:t>Shot phasing</a:t>
            </a:r>
          </a:p>
          <a:p>
            <a:pPr lvl="1">
              <a:lnSpc>
                <a:spcPct val="100000"/>
              </a:lnSpc>
              <a:buFont typeface="Arial" pitchFamily="34" charset="0"/>
              <a:buChar char="•"/>
            </a:pPr>
            <a:r>
              <a:rPr lang="en-US" altLang="en-US" sz="2800" dirty="0" smtClean="0"/>
              <a:t>Interval length</a:t>
            </a:r>
          </a:p>
          <a:p>
            <a:pPr lvl="1">
              <a:lnSpc>
                <a:spcPct val="100000"/>
              </a:lnSpc>
              <a:buFont typeface="Arial" pitchFamily="34" charset="0"/>
              <a:buChar char="•"/>
            </a:pPr>
            <a:r>
              <a:rPr lang="en-US" altLang="en-US" sz="2800" dirty="0" smtClean="0"/>
              <a:t>Gun orientation</a:t>
            </a:r>
            <a:endParaRPr lang="en-US" altLang="en-US" sz="2800" dirty="0"/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endParaRPr lang="en-US" altLang="en-US" sz="3200" dirty="0"/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endParaRPr lang="en-US" altLang="en-US" sz="3200" dirty="0"/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endParaRPr lang="en-US" alt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789040"/>
            <a:ext cx="2341377" cy="1813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8600" dist="139700" dir="2700000" algn="ctr" rotWithShape="0">
              <a:srgbClr val="000000">
                <a:alpha val="30000"/>
              </a:srgbClr>
            </a:outerShdw>
          </a:effec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556792"/>
            <a:ext cx="2484817" cy="2031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8600" dist="139700" dir="2700000" algn="ctr" rotWithShape="0">
              <a:srgbClr val="000000">
                <a:alpha val="3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5199112" cy="1143000"/>
          </a:xfrm>
        </p:spPr>
        <p:txBody>
          <a:bodyPr/>
          <a:lstStyle/>
          <a:p>
            <a:r>
              <a:rPr lang="en-US" altLang="en-US" dirty="0" smtClean="0"/>
              <a:t>Casing Entrance Hole</a:t>
            </a:r>
            <a:endParaRPr lang="en-US" altLang="en-US" dirty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4752528" cy="424847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2000" dirty="0" smtClean="0"/>
              <a:t>EH size about 8 </a:t>
            </a:r>
            <a:r>
              <a:rPr lang="en-US" altLang="en-US" sz="2000" dirty="0" smtClean="0"/>
              <a:t>to 10 times </a:t>
            </a:r>
            <a:r>
              <a:rPr lang="en-US" altLang="en-US" sz="2000" dirty="0" err="1" smtClean="0"/>
              <a:t>proppant</a:t>
            </a:r>
            <a:r>
              <a:rPr lang="en-US" altLang="en-US" sz="2000" dirty="0" smtClean="0"/>
              <a:t>  diameter to prevent bridging</a:t>
            </a:r>
          </a:p>
          <a:p>
            <a:pPr>
              <a:lnSpc>
                <a:spcPct val="100000"/>
              </a:lnSpc>
            </a:pPr>
            <a:r>
              <a:rPr lang="en-US" altLang="en-US" sz="2000" dirty="0" smtClean="0"/>
              <a:t>Consistent EH for accurate limited entry designs</a:t>
            </a:r>
          </a:p>
          <a:p>
            <a:pPr>
              <a:lnSpc>
                <a:spcPct val="100000"/>
              </a:lnSpc>
            </a:pPr>
            <a:r>
              <a:rPr lang="en-US" altLang="en-US" sz="2000" dirty="0" smtClean="0"/>
              <a:t>40% variation in EH results in 120% increase in pressure drop</a:t>
            </a:r>
            <a:endParaRPr lang="en-US" altLang="en-US" sz="2000" dirty="0"/>
          </a:p>
          <a:p>
            <a:pPr>
              <a:lnSpc>
                <a:spcPct val="100000"/>
              </a:lnSpc>
            </a:pPr>
            <a:endParaRPr lang="en-US" altLang="en-US" sz="2000" dirty="0"/>
          </a:p>
          <a:p>
            <a:pPr>
              <a:lnSpc>
                <a:spcPct val="100000"/>
              </a:lnSpc>
              <a:buFontTx/>
              <a:buNone/>
            </a:pPr>
            <a:endParaRPr lang="en-US" altLang="en-US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012160" y="620689"/>
            <a:ext cx="2383160" cy="802882"/>
          </a:xfrm>
          <a:prstGeom prst="rect">
            <a:avLst/>
          </a:prstGeom>
          <a:effectLst>
            <a:outerShdw blurRad="228600" dist="1397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135216" y="1647019"/>
            <a:ext cx="2260104" cy="2502062"/>
          </a:xfrm>
          <a:prstGeom prst="rect">
            <a:avLst/>
          </a:prstGeom>
          <a:effectLst>
            <a:outerShdw blurRad="228600" dist="1397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365104"/>
            <a:ext cx="2095128" cy="1314217"/>
          </a:xfrm>
          <a:prstGeom prst="rect">
            <a:avLst/>
          </a:prstGeom>
          <a:effectLst>
            <a:outerShdw blurRad="228600" dist="139700" dir="2700000" algn="tl" rotWithShape="0">
              <a:prstClr val="black">
                <a:alpha val="30000"/>
              </a:prstClr>
            </a:outerShdw>
          </a:effec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228184" y="5805264"/>
            <a:ext cx="2189043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1529" tIns="65765" rIns="131529" bIns="65765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Aft>
                <a:spcPct val="0"/>
              </a:spcAft>
              <a:buClr>
                <a:srgbClr val="003366"/>
              </a:buClr>
              <a:defRPr/>
            </a:pPr>
            <a:r>
              <a:rPr kumimoji="1" lang="en-US" altLang="en-US" sz="1400" kern="0" dirty="0" smtClean="0">
                <a:solidFill>
                  <a:schemeClr val="bg2"/>
                </a:solidFill>
              </a:rPr>
              <a:t>(from SPE 83590)</a:t>
            </a:r>
          </a:p>
          <a:p>
            <a:pPr eaLnBrk="0" fontAlgn="base" hangingPunct="0">
              <a:spcAft>
                <a:spcPct val="0"/>
              </a:spcAft>
              <a:buClr>
                <a:srgbClr val="003366"/>
              </a:buClr>
              <a:defRPr/>
            </a:pPr>
            <a:endParaRPr kumimoji="1" lang="en-US" altLang="en-US" sz="1400" kern="0" dirty="0"/>
          </a:p>
        </p:txBody>
      </p:sp>
      <p:graphicFrame>
        <p:nvGraphicFramePr>
          <p:cNvPr id="9" name="Chart 8"/>
          <p:cNvGraphicFramePr/>
          <p:nvPr/>
        </p:nvGraphicFramePr>
        <p:xfrm>
          <a:off x="1475656" y="3789040"/>
          <a:ext cx="3995936" cy="2311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/>
          <p:cNvSpPr txBox="1"/>
          <p:nvPr/>
        </p:nvSpPr>
        <p:spPr>
          <a:xfrm rot="16200000">
            <a:off x="933902" y="4978866"/>
            <a:ext cx="9284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EH variation</a:t>
            </a:r>
            <a:endParaRPr lang="en-GB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2987824" y="5949280"/>
            <a:ext cx="12186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Error in pressure</a:t>
            </a:r>
            <a:endParaRPr lang="en-GB" sz="1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3861048"/>
            <a:ext cx="435292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8600" dist="139700" dir="2700000" algn="ctr" rotWithShape="0">
              <a:srgbClr val="000000">
                <a:alpha val="3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53752"/>
            <a:ext cx="8424936" cy="1143000"/>
          </a:xfrm>
        </p:spPr>
        <p:txBody>
          <a:bodyPr/>
          <a:lstStyle/>
          <a:p>
            <a:r>
              <a:rPr lang="en-US" altLang="en-US" sz="3600" dirty="0" smtClean="0"/>
              <a:t>Minimizing Casing Entrance Hole Variation</a:t>
            </a:r>
            <a:endParaRPr lang="en-US" altLang="en-US" sz="3600" dirty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668" y="1385526"/>
            <a:ext cx="7416824" cy="4248472"/>
          </a:xfrm>
        </p:spPr>
        <p:txBody>
          <a:bodyPr/>
          <a:lstStyle/>
          <a:p>
            <a:pPr lvl="1"/>
            <a:r>
              <a:rPr lang="en-US" altLang="en-US" sz="2400" dirty="0" smtClean="0"/>
              <a:t>Use </a:t>
            </a:r>
            <a:r>
              <a:rPr lang="en-US" altLang="en-US" sz="2400" dirty="0" smtClean="0"/>
              <a:t>largest gun possible to reduce water clearance</a:t>
            </a:r>
          </a:p>
          <a:p>
            <a:pPr lvl="1"/>
            <a:r>
              <a:rPr lang="en-US" altLang="en-US" sz="2400" dirty="0" smtClean="0"/>
              <a:t>Centralize gun </a:t>
            </a:r>
            <a:endParaRPr lang="en-US" altLang="en-US" sz="2400" dirty="0" smtClean="0"/>
          </a:p>
          <a:p>
            <a:pPr lvl="1"/>
            <a:r>
              <a:rPr lang="en-US" altLang="en-US" sz="2400" dirty="0" smtClean="0"/>
              <a:t>Design </a:t>
            </a:r>
            <a:r>
              <a:rPr lang="en-US" altLang="en-US" sz="2400" dirty="0" smtClean="0"/>
              <a:t>shaped charge for minimum variation even across large water </a:t>
            </a:r>
            <a:r>
              <a:rPr lang="en-US" altLang="en-US" sz="2400" dirty="0" smtClean="0"/>
              <a:t>clearances</a:t>
            </a:r>
            <a:endParaRPr lang="en-US" altLang="en-US" sz="2400" dirty="0"/>
          </a:p>
          <a:p>
            <a:endParaRPr lang="en-US" altLang="en-US" dirty="0"/>
          </a:p>
          <a:p>
            <a:pPr>
              <a:buFontTx/>
              <a:buNone/>
            </a:pPr>
            <a:endParaRPr lang="en-US" alt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665484" y="3717032"/>
            <a:ext cx="5380348" cy="2927895"/>
            <a:chOff x="2339752" y="3861048"/>
            <a:chExt cx="4032448" cy="254259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39752" y="3861048"/>
              <a:ext cx="4032448" cy="2542594"/>
            </a:xfrm>
            <a:prstGeom prst="rect">
              <a:avLst/>
            </a:prstGeom>
            <a:noFill/>
            <a:effectLst>
              <a:outerShdw blurRad="228600" dist="139700" dir="2700000" algn="ctr" rotWithShape="0">
                <a:srgbClr val="000000">
                  <a:alpha val="30000"/>
                </a:srgb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3319289" y="5445224"/>
              <a:ext cx="551682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000" b="1" dirty="0" smtClean="0"/>
                <a:t>Std </a:t>
              </a:r>
              <a:endParaRPr lang="en-GB" sz="10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52265" y="5451445"/>
              <a:ext cx="936104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000" b="1" dirty="0" smtClean="0"/>
                <a:t>Frac charge </a:t>
              </a:r>
              <a:endParaRPr lang="en-GB" sz="10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48064" y="5445224"/>
              <a:ext cx="1224136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000" b="1" dirty="0" smtClean="0"/>
                <a:t>New Frac charge </a:t>
              </a:r>
              <a:endParaRPr lang="en-GB" sz="1000" b="1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436096" y="3933056"/>
            <a:ext cx="1609736" cy="338554"/>
          </a:xfrm>
          <a:prstGeom prst="rect">
            <a:avLst/>
          </a:prstGeom>
          <a:noFill/>
          <a:effectLst>
            <a:outerShdw blurRad="228600" dist="139700" dir="2700000" algn="ctr" rotWithShape="0">
              <a:srgbClr val="000000">
                <a:alpha val="30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1600" dirty="0" smtClean="0"/>
              <a:t>Best Frac Charge</a:t>
            </a:r>
            <a:endParaRPr lang="en-GB" sz="1600" dirty="0"/>
          </a:p>
        </p:txBody>
      </p:sp>
      <p:cxnSp>
        <p:nvCxnSpPr>
          <p:cNvPr id="13" name="Straight Arrow Connector 12"/>
          <p:cNvCxnSpPr>
            <a:stCxn id="10" idx="1"/>
          </p:cNvCxnSpPr>
          <p:nvPr/>
        </p:nvCxnSpPr>
        <p:spPr bwMode="auto">
          <a:xfrm flipH="1">
            <a:off x="4932040" y="4102333"/>
            <a:ext cx="504056" cy="26277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55" name="Group 54"/>
          <p:cNvGrpSpPr/>
          <p:nvPr/>
        </p:nvGrpSpPr>
        <p:grpSpPr>
          <a:xfrm>
            <a:off x="3059832" y="4289514"/>
            <a:ext cx="2226181" cy="1336777"/>
            <a:chOff x="3059832" y="4289514"/>
            <a:chExt cx="2226181" cy="1336777"/>
          </a:xfrm>
        </p:grpSpPr>
        <p:sp>
          <p:nvSpPr>
            <p:cNvPr id="12" name="Isosceles Triangle 11"/>
            <p:cNvSpPr/>
            <p:nvPr/>
          </p:nvSpPr>
          <p:spPr bwMode="auto">
            <a:xfrm>
              <a:off x="3059832" y="4437112"/>
              <a:ext cx="72008" cy="72008"/>
            </a:xfrm>
            <a:prstGeom prst="triangle">
              <a:avLst/>
            </a:prstGeom>
            <a:solidFill>
              <a:schemeClr val="bg2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GB" sz="28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Univers 57 Condensed" pitchFamily="34" charset="0"/>
              </a:endParaRPr>
            </a:p>
          </p:txBody>
        </p:sp>
        <p:sp>
          <p:nvSpPr>
            <p:cNvPr id="14" name="Isosceles Triangle 13"/>
            <p:cNvSpPr/>
            <p:nvPr/>
          </p:nvSpPr>
          <p:spPr bwMode="auto">
            <a:xfrm>
              <a:off x="3341148" y="4346083"/>
              <a:ext cx="72008" cy="72008"/>
            </a:xfrm>
            <a:prstGeom prst="triangle">
              <a:avLst/>
            </a:prstGeom>
            <a:solidFill>
              <a:schemeClr val="bg2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GB" sz="28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Univers 57 Condensed" pitchFamily="34" charset="0"/>
              </a:endParaRPr>
            </a:p>
          </p:txBody>
        </p:sp>
        <p:sp>
          <p:nvSpPr>
            <p:cNvPr id="15" name="Isosceles Triangle 14"/>
            <p:cNvSpPr/>
            <p:nvPr/>
          </p:nvSpPr>
          <p:spPr bwMode="auto">
            <a:xfrm>
              <a:off x="3988200" y="4289514"/>
              <a:ext cx="72008" cy="72008"/>
            </a:xfrm>
            <a:prstGeom prst="triangle">
              <a:avLst/>
            </a:prstGeom>
            <a:solidFill>
              <a:schemeClr val="bg2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GB" sz="28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Univers 57 Condensed" pitchFamily="34" charset="0"/>
              </a:endParaRPr>
            </a:p>
          </p:txBody>
        </p:sp>
        <p:sp>
          <p:nvSpPr>
            <p:cNvPr id="16" name="Isosceles Triangle 15"/>
            <p:cNvSpPr/>
            <p:nvPr/>
          </p:nvSpPr>
          <p:spPr bwMode="auto">
            <a:xfrm>
              <a:off x="4450076" y="4344360"/>
              <a:ext cx="72008" cy="72008"/>
            </a:xfrm>
            <a:prstGeom prst="triangle">
              <a:avLst/>
            </a:prstGeom>
            <a:solidFill>
              <a:schemeClr val="bg2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GB" sz="28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Univers 57 Condensed" pitchFamily="34" charset="0"/>
              </a:endParaRPr>
            </a:p>
          </p:txBody>
        </p:sp>
        <p:sp>
          <p:nvSpPr>
            <p:cNvPr id="17" name="Isosceles Triangle 16"/>
            <p:cNvSpPr/>
            <p:nvPr/>
          </p:nvSpPr>
          <p:spPr bwMode="auto">
            <a:xfrm>
              <a:off x="5214005" y="4437838"/>
              <a:ext cx="72008" cy="72008"/>
            </a:xfrm>
            <a:prstGeom prst="triangle">
              <a:avLst/>
            </a:prstGeom>
            <a:solidFill>
              <a:schemeClr val="bg2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GB" sz="28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Univers 57 Condensed" pitchFamily="34" charset="0"/>
              </a:endParaRPr>
            </a:p>
          </p:txBody>
        </p:sp>
        <p:sp>
          <p:nvSpPr>
            <p:cNvPr id="18" name="Isosceles Triangle 17"/>
            <p:cNvSpPr/>
            <p:nvPr/>
          </p:nvSpPr>
          <p:spPr bwMode="auto">
            <a:xfrm>
              <a:off x="5053822" y="5554283"/>
              <a:ext cx="72008" cy="72008"/>
            </a:xfrm>
            <a:prstGeom prst="triangle">
              <a:avLst/>
            </a:prstGeom>
            <a:solidFill>
              <a:schemeClr val="bg2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GB" sz="28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Univers 57 Condensed" pitchFamily="34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 bwMode="auto">
            <a:xfrm>
              <a:off x="5174744" y="4464055"/>
              <a:ext cx="44518" cy="151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4968069" y="4447195"/>
              <a:ext cx="44518" cy="151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4889409" y="4433392"/>
              <a:ext cx="44518" cy="151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4810749" y="4419589"/>
              <a:ext cx="44518" cy="151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4732089" y="4405786"/>
              <a:ext cx="44518" cy="151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4649658" y="4399731"/>
              <a:ext cx="44518" cy="151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4588794" y="4388732"/>
              <a:ext cx="44518" cy="151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5091761" y="4455352"/>
              <a:ext cx="44518" cy="151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>
              <a:off x="5031769" y="4452769"/>
              <a:ext cx="44518" cy="151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4531314" y="4383121"/>
              <a:ext cx="44518" cy="151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4383450" y="4367984"/>
              <a:ext cx="44518" cy="151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>
              <a:off x="4304835" y="4352180"/>
              <a:ext cx="44518" cy="151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224427" y="4341319"/>
              <a:ext cx="44518" cy="151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4161952" y="4340343"/>
              <a:ext cx="44518" cy="151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>
              <a:off x="4108766" y="4334424"/>
              <a:ext cx="44518" cy="151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>
              <a:off x="4045372" y="4325033"/>
              <a:ext cx="44518" cy="151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>
              <a:off x="3981978" y="4315642"/>
              <a:ext cx="44518" cy="151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3927137" y="4324299"/>
              <a:ext cx="44518" cy="151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>
              <a:off x="3858410" y="4323874"/>
              <a:ext cx="44518" cy="151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3784670" y="4325061"/>
              <a:ext cx="44518" cy="151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>
              <a:off x="3710930" y="4326248"/>
              <a:ext cx="44518" cy="151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>
              <a:off x="3637190" y="4327435"/>
              <a:ext cx="44518" cy="151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>
              <a:off x="3584234" y="4335450"/>
              <a:ext cx="44518" cy="151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3515185" y="4342247"/>
              <a:ext cx="44518" cy="151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>
              <a:off x="3451745" y="4351848"/>
              <a:ext cx="44518" cy="151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>
              <a:off x="3404261" y="4362370"/>
              <a:ext cx="44518" cy="151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3356777" y="4372892"/>
              <a:ext cx="44518" cy="151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3309293" y="4383414"/>
              <a:ext cx="44518" cy="151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3248061" y="4407293"/>
              <a:ext cx="44518" cy="151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>
              <a:off x="3189357" y="4424345"/>
              <a:ext cx="44518" cy="151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>
              <a:off x="3118514" y="4454501"/>
              <a:ext cx="44518" cy="151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44624"/>
            <a:ext cx="6480720" cy="1143000"/>
          </a:xfrm>
        </p:spPr>
        <p:txBody>
          <a:bodyPr/>
          <a:lstStyle/>
          <a:p>
            <a:r>
              <a:rPr lang="en-US" altLang="en-US" dirty="0" smtClean="0"/>
              <a:t>Is Penetration Important ?</a:t>
            </a:r>
            <a:endParaRPr lang="en-US" altLang="en-US" dirty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24744"/>
            <a:ext cx="5544616" cy="5112568"/>
          </a:xfrm>
        </p:spPr>
        <p:txBody>
          <a:bodyPr/>
          <a:lstStyle/>
          <a:p>
            <a:r>
              <a:rPr lang="en-US" altLang="en-US" dirty="0" smtClean="0"/>
              <a:t>Sometimes ignored (we just need some </a:t>
            </a:r>
            <a:r>
              <a:rPr lang="en-US" altLang="en-US" dirty="0" smtClean="0"/>
              <a:t>holes in the casing)</a:t>
            </a:r>
            <a:endParaRPr lang="en-US" altLang="en-US" sz="2400" dirty="0" smtClean="0"/>
          </a:p>
          <a:p>
            <a:r>
              <a:rPr lang="en-US" altLang="en-US" sz="2400" dirty="0" smtClean="0"/>
              <a:t>What about near wellbore  conditions?</a:t>
            </a:r>
          </a:p>
          <a:p>
            <a:pPr lvl="1"/>
            <a:r>
              <a:rPr lang="en-US" altLang="en-US" sz="2200" i="1" dirty="0" smtClean="0"/>
              <a:t>breakouts</a:t>
            </a:r>
          </a:p>
          <a:p>
            <a:pPr lvl="1"/>
            <a:r>
              <a:rPr lang="en-US" altLang="en-US" sz="2200" i="1" dirty="0" smtClean="0"/>
              <a:t>formation damage?</a:t>
            </a:r>
          </a:p>
          <a:p>
            <a:pPr lvl="1"/>
            <a:r>
              <a:rPr lang="en-US" altLang="en-US" sz="2200" i="1" dirty="0" smtClean="0"/>
              <a:t>near wellbore stress?</a:t>
            </a:r>
          </a:p>
          <a:p>
            <a:r>
              <a:rPr lang="en-US" altLang="en-US" sz="2400" dirty="0" err="1" smtClean="0"/>
              <a:t>Frac</a:t>
            </a:r>
            <a:r>
              <a:rPr lang="en-US" altLang="en-US" sz="2400" dirty="0" smtClean="0"/>
              <a:t> experts starting to realize that penetration is a benefit (&gt;1 BH)</a:t>
            </a:r>
          </a:p>
          <a:p>
            <a:r>
              <a:rPr lang="en-US" altLang="en-US" sz="2400" dirty="0" smtClean="0"/>
              <a:t>Connection to the far field helps avoid near-wellbore tortuosity effects</a:t>
            </a:r>
            <a:endParaRPr lang="en-US" altLang="en-US" sz="2400" dirty="0"/>
          </a:p>
          <a:p>
            <a:endParaRPr lang="en-US" altLang="en-US" sz="2400" dirty="0"/>
          </a:p>
          <a:p>
            <a:pPr>
              <a:buFontTx/>
              <a:buNone/>
            </a:pPr>
            <a:endParaRPr lang="en-US" altLang="en-US" sz="24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228184" y="1772816"/>
            <a:ext cx="2662066" cy="2832474"/>
          </a:xfrm>
          <a:prstGeom prst="rect">
            <a:avLst/>
          </a:prstGeom>
          <a:effectLst>
            <a:outerShdw blurRad="228600" dist="139700" dir="2700000" algn="tl" rotWithShape="0">
              <a:prstClr val="black">
                <a:alpha val="30000"/>
              </a:prstClr>
            </a:outerShdw>
          </a:effectLst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587306" y="4772922"/>
            <a:ext cx="3556694" cy="518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1529" tIns="65765" rIns="131529" bIns="65765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Aft>
                <a:spcPct val="0"/>
              </a:spcAft>
              <a:buClr>
                <a:srgbClr val="003366"/>
              </a:buClr>
              <a:defRPr/>
            </a:pPr>
            <a:r>
              <a:rPr kumimoji="1" lang="en-US" altLang="en-US" sz="1400" kern="0" dirty="0" smtClean="0">
                <a:solidFill>
                  <a:schemeClr val="bg2"/>
                </a:solidFill>
              </a:rPr>
              <a:t>Up to 5-inch damage (SPE 112862)</a:t>
            </a:r>
          </a:p>
          <a:p>
            <a:pPr algn="ctr" eaLnBrk="0" fontAlgn="base" hangingPunct="0">
              <a:lnSpc>
                <a:spcPts val="4714"/>
              </a:lnSpc>
              <a:spcBef>
                <a:spcPts val="1286"/>
              </a:spcBef>
              <a:spcAft>
                <a:spcPct val="0"/>
              </a:spcAft>
              <a:buClr>
                <a:srgbClr val="003366"/>
              </a:buClr>
              <a:defRPr/>
            </a:pPr>
            <a:endParaRPr kumimoji="1" lang="en-US" altLang="en-US" sz="1400" kern="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4624"/>
            <a:ext cx="8382000" cy="1143000"/>
          </a:xfrm>
        </p:spPr>
        <p:txBody>
          <a:bodyPr/>
          <a:lstStyle/>
          <a:p>
            <a:r>
              <a:rPr lang="en-US" altLang="en-US" dirty="0" smtClean="0"/>
              <a:t>What about Clean Perforations?</a:t>
            </a:r>
            <a:endParaRPr lang="en-US" altLang="en-US" dirty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7687" y="980728"/>
            <a:ext cx="3168352" cy="424847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2400" dirty="0" smtClean="0"/>
              <a:t>Enable injection to start deeper in formation, avoids near wellbore damaged zone</a:t>
            </a:r>
          </a:p>
          <a:p>
            <a:pPr>
              <a:lnSpc>
                <a:spcPct val="100000"/>
              </a:lnSpc>
            </a:pPr>
            <a:r>
              <a:rPr lang="en-US" altLang="en-US" sz="2400" dirty="0" smtClean="0"/>
              <a:t>Fractures may not initiate from plugged perforations (see “big block” tests left)</a:t>
            </a:r>
          </a:p>
          <a:p>
            <a:pPr>
              <a:lnSpc>
                <a:spcPct val="100000"/>
              </a:lnSpc>
            </a:pPr>
            <a:r>
              <a:rPr lang="en-US" altLang="en-US" sz="2400" dirty="0" smtClean="0"/>
              <a:t>Clean perforations allow fluid leak-off, increasing near-wellbore pressure prior to fracture initiation</a:t>
            </a:r>
            <a:endParaRPr lang="en-US" altLang="en-US" sz="2400" dirty="0"/>
          </a:p>
          <a:p>
            <a:pPr>
              <a:lnSpc>
                <a:spcPct val="100000"/>
              </a:lnSpc>
              <a:buFontTx/>
              <a:buNone/>
            </a:pPr>
            <a:endParaRPr lang="en-US" altLang="en-US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862313" y="1556792"/>
            <a:ext cx="2875160" cy="1296144"/>
          </a:xfrm>
          <a:prstGeom prst="rect">
            <a:avLst/>
          </a:prstGeom>
          <a:effectLst>
            <a:outerShdw blurRad="228600" dist="1397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921186" y="2996951"/>
            <a:ext cx="2827278" cy="1342849"/>
          </a:xfrm>
          <a:prstGeom prst="rect">
            <a:avLst/>
          </a:prstGeom>
          <a:effectLst>
            <a:outerShdw blurRad="228600" dist="139700" dir="2700000" algn="tl" rotWithShape="0">
              <a:prstClr val="black">
                <a:alpha val="30000"/>
              </a:prstClr>
            </a:outerShdw>
          </a:effectLst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137210" y="4437112"/>
            <a:ext cx="24482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8600" dist="1397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131529" tIns="65765" rIns="131529" bIns="65765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Aft>
                <a:spcPct val="0"/>
              </a:spcAft>
              <a:buClr>
                <a:srgbClr val="003366"/>
              </a:buClr>
              <a:defRPr/>
            </a:pPr>
            <a:r>
              <a:rPr kumimoji="1" lang="en-US" altLang="en-US" sz="1200" kern="0" dirty="0" smtClean="0">
                <a:solidFill>
                  <a:schemeClr val="bg2"/>
                </a:solidFill>
              </a:rPr>
              <a:t>(from SPE 143997)</a:t>
            </a:r>
          </a:p>
          <a:p>
            <a:pPr marL="571471" indent="-571471" eaLnBrk="0" fontAlgn="base" hangingPunct="0">
              <a:spcAft>
                <a:spcPct val="0"/>
              </a:spcAft>
              <a:buClr>
                <a:srgbClr val="003366"/>
              </a:buClr>
              <a:defRPr/>
            </a:pPr>
            <a:endParaRPr kumimoji="1" lang="en-US" altLang="en-US" sz="1200" kern="0" dirty="0">
              <a:solidFill>
                <a:schemeClr val="bg2"/>
              </a:solidFill>
            </a:endParaRPr>
          </a:p>
        </p:txBody>
      </p:sp>
      <p:pic>
        <p:nvPicPr>
          <p:cNvPr id="9" name="Picture 2"/>
          <p:cNvPicPr>
            <a:picLocks noChangeArrowheads="1"/>
          </p:cNvPicPr>
          <p:nvPr/>
        </p:nvPicPr>
        <p:blipFill>
          <a:blip r:embed="rId4" cstate="print">
            <a:lum bright="30000" contrast="6000"/>
          </a:blip>
          <a:srcRect l="13272" t="5267" r="6497" b="14766"/>
          <a:stretch>
            <a:fillRect/>
          </a:stretch>
        </p:blipFill>
        <p:spPr bwMode="auto">
          <a:xfrm>
            <a:off x="683568" y="1268760"/>
            <a:ext cx="1077122" cy="15524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28600" dist="139700" dir="2700000" algn="ctr" rotWithShape="0">
              <a:srgbClr val="000000">
                <a:alpha val="30000"/>
              </a:srgbClr>
            </a:outerShdw>
          </a:effectLst>
        </p:spPr>
      </p:pic>
      <p:pic>
        <p:nvPicPr>
          <p:cNvPr id="10" name="Picture 2"/>
          <p:cNvPicPr>
            <a:picLocks noChangeArrowheads="1"/>
          </p:cNvPicPr>
          <p:nvPr/>
        </p:nvPicPr>
        <p:blipFill>
          <a:blip r:embed="rId5" cstate="print">
            <a:lum bright="36000" contrast="12000"/>
          </a:blip>
          <a:srcRect l="11725" t="5284" r="7436" b="14273"/>
          <a:stretch>
            <a:fillRect/>
          </a:stretch>
        </p:blipFill>
        <p:spPr bwMode="auto">
          <a:xfrm>
            <a:off x="692622" y="3284984"/>
            <a:ext cx="1071066" cy="15121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28600" dist="139700" dir="2700000" algn="ctr" rotWithShape="0">
              <a:srgbClr val="000000">
                <a:alpha val="30000"/>
              </a:srgbClr>
            </a:outerShdw>
          </a:effec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-92345" y="2852936"/>
            <a:ext cx="24482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8600" dist="1397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131529" tIns="65765" rIns="131529" bIns="65765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Aft>
                <a:spcPct val="0"/>
              </a:spcAft>
              <a:buClr>
                <a:srgbClr val="003366"/>
              </a:buClr>
              <a:defRPr/>
            </a:pPr>
            <a:r>
              <a:rPr kumimoji="1" lang="en-US" altLang="en-US" sz="1200" kern="0" dirty="0" smtClean="0">
                <a:solidFill>
                  <a:schemeClr val="bg2"/>
                </a:solidFill>
              </a:rPr>
              <a:t>Plugged perforations NO fracture</a:t>
            </a:r>
          </a:p>
          <a:p>
            <a:pPr marL="571471" indent="-571471" eaLnBrk="0" fontAlgn="base" hangingPunct="0">
              <a:spcAft>
                <a:spcPct val="0"/>
              </a:spcAft>
              <a:buClr>
                <a:srgbClr val="003366"/>
              </a:buClr>
              <a:defRPr/>
            </a:pPr>
            <a:endParaRPr kumimoji="1" lang="en-US" altLang="en-US" sz="1200" kern="0" dirty="0">
              <a:solidFill>
                <a:schemeClr val="bg2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4941168"/>
            <a:ext cx="24482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8600" dist="1397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131529" tIns="65765" rIns="131529" bIns="65765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Aft>
                <a:spcPct val="0"/>
              </a:spcAft>
              <a:buClr>
                <a:srgbClr val="003366"/>
              </a:buClr>
              <a:defRPr/>
            </a:pPr>
            <a:r>
              <a:rPr kumimoji="1" lang="en-US" altLang="en-US" sz="1200" kern="0" dirty="0" smtClean="0">
                <a:solidFill>
                  <a:schemeClr val="bg2"/>
                </a:solidFill>
              </a:rPr>
              <a:t>Clean Perforations with fracture passing through perforations</a:t>
            </a:r>
          </a:p>
          <a:p>
            <a:pPr marL="571471" indent="-571471" eaLnBrk="0" fontAlgn="base" hangingPunct="0">
              <a:spcAft>
                <a:spcPct val="0"/>
              </a:spcAft>
              <a:buClr>
                <a:srgbClr val="003366"/>
              </a:buClr>
              <a:defRPr/>
            </a:pPr>
            <a:endParaRPr kumimoji="1" lang="en-US" altLang="en-US" sz="1200" kern="0" dirty="0">
              <a:solidFill>
                <a:schemeClr val="bg2"/>
              </a:solidFill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467544" y="5445224"/>
            <a:ext cx="144016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8600" dist="1397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131529" tIns="65765" rIns="131529" bIns="65765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Aft>
                <a:spcPct val="0"/>
              </a:spcAft>
              <a:buClr>
                <a:srgbClr val="003366"/>
              </a:buClr>
              <a:defRPr/>
            </a:pPr>
            <a:r>
              <a:rPr kumimoji="1" lang="en-US" altLang="en-US" sz="1200" kern="0" dirty="0" smtClean="0">
                <a:solidFill>
                  <a:schemeClr val="bg2"/>
                </a:solidFill>
              </a:rPr>
              <a:t>(from SPE </a:t>
            </a:r>
            <a:r>
              <a:rPr lang="en-US" altLang="en-US" sz="1200" kern="0" dirty="0" smtClean="0"/>
              <a:t>20661</a:t>
            </a:r>
            <a:r>
              <a:rPr kumimoji="1" lang="en-US" altLang="en-US" sz="1200" kern="0" dirty="0" smtClean="0">
                <a:solidFill>
                  <a:schemeClr val="bg2"/>
                </a:solidFill>
              </a:rPr>
              <a:t>)</a:t>
            </a:r>
          </a:p>
          <a:p>
            <a:pPr marL="571471" indent="-571471" eaLnBrk="0" fontAlgn="base" hangingPunct="0">
              <a:spcAft>
                <a:spcPct val="0"/>
              </a:spcAft>
              <a:buClr>
                <a:srgbClr val="003366"/>
              </a:buClr>
              <a:defRPr/>
            </a:pPr>
            <a:endParaRPr kumimoji="1" lang="en-US" altLang="en-US" sz="1200" kern="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Default Design">
      <a:majorFont>
        <a:latin typeface="Univers 57 Condensed"/>
        <a:ea typeface=""/>
        <a:cs typeface=""/>
      </a:majorFont>
      <a:minorFont>
        <a:latin typeface="Univers 57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Univers 57 Condense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Univers 57 Condensed" pitchFamily="34" charset="0"/>
          </a:defRPr>
        </a:defPPr>
      </a:lstStyle>
    </a:lnDef>
  </a:objectDefaults>
  <a:extraClrSchemeLst>
    <a:extraClrScheme>
      <a:clrScheme name="Default Design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7218</TotalTime>
  <Words>729</Words>
  <Application>Microsoft Office PowerPoint</Application>
  <PresentationFormat>On-screen Show (4:3)</PresentationFormat>
  <Paragraphs>141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Default Design</vt:lpstr>
      <vt:lpstr>Perforating Requirements for Fracture Stimulation</vt:lpstr>
      <vt:lpstr>Agenda</vt:lpstr>
      <vt:lpstr>Perforating Objectives for Fracturing</vt:lpstr>
      <vt:lpstr>Perforating Objectives </vt:lpstr>
      <vt:lpstr>What can we control?</vt:lpstr>
      <vt:lpstr>Casing Entrance Hole</vt:lpstr>
      <vt:lpstr>Minimizing Casing Entrance Hole Variation</vt:lpstr>
      <vt:lpstr>Is Penetration Important ?</vt:lpstr>
      <vt:lpstr>What about Clean Perforations?</vt:lpstr>
      <vt:lpstr>PowerPoint Presentation</vt:lpstr>
      <vt:lpstr>PowerPoint Presentation</vt:lpstr>
      <vt:lpstr>Gun Phasing and Direction  Near-vertical wells</vt:lpstr>
      <vt:lpstr>PowerPoint Presentation</vt:lpstr>
      <vt:lpstr>Gun Phasing and Direction  Near-vertical wells</vt:lpstr>
      <vt:lpstr>PowerPoint Presentation</vt:lpstr>
      <vt:lpstr>Well Direction and Gun Phasing</vt:lpstr>
      <vt:lpstr>Hydraulic Fractures in Horizontal Wells</vt:lpstr>
      <vt:lpstr>What We Get with 60° Phasing</vt:lpstr>
      <vt:lpstr>PowerPoint Presentation</vt:lpstr>
      <vt:lpstr>Can We Do Better?</vt:lpstr>
      <vt:lpstr>PowerPoint Presentation</vt:lpstr>
      <vt:lpstr>Perforation Gun Length-Horizontal Wells</vt:lpstr>
      <vt:lpstr>How Many Clusters per Stage?</vt:lpstr>
      <vt:lpstr>Horizontal shale well production log analysis</vt:lpstr>
      <vt:lpstr>Conclusion Well planned perforating will make frac jobs more effective </vt:lpstr>
      <vt:lpstr>Questions?</vt:lpstr>
    </vt:vector>
  </TitlesOfParts>
  <Company>Schlumberger Oilfield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Presentation Title (42 pt Univers 57 Condensed)</dc:title>
  <dc:creator>Amy Green</dc:creator>
  <cp:keywords>SLB-Public,</cp:keywords>
  <cp:lastModifiedBy>Frank Thompson</cp:lastModifiedBy>
  <cp:revision>277</cp:revision>
  <dcterms:created xsi:type="dcterms:W3CDTF">1999-06-18T19:56:26Z</dcterms:created>
  <dcterms:modified xsi:type="dcterms:W3CDTF">2012-11-08T17:29:54Z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ecurity-level">
    <vt:lpwstr>SLB-Public</vt:lpwstr>
  </property>
  <property fmtid="{D5CDD505-2E9C-101B-9397-08002B2CF9AE}" pid="3" name="classification-date">
    <vt:lpwstr>14/04/2012</vt:lpwstr>
  </property>
  <property fmtid="{D5CDD505-2E9C-101B-9397-08002B2CF9AE}" pid="4" name="classification-version">
    <vt:lpwstr>Version 3.9.2</vt:lpwstr>
  </property>
</Properties>
</file>