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media/image8.jpg" ContentType="image/jpeg"/>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3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6" r:id="rId5"/>
    <p:sldId id="277" r:id="rId6"/>
    <p:sldId id="278" r:id="rId7"/>
    <p:sldId id="290" r:id="rId8"/>
    <p:sldId id="291" r:id="rId9"/>
    <p:sldId id="280" r:id="rId10"/>
    <p:sldId id="281" r:id="rId11"/>
    <p:sldId id="282" r:id="rId12"/>
    <p:sldId id="300" r:id="rId13"/>
    <p:sldId id="297" r:id="rId14"/>
    <p:sldId id="298" r:id="rId15"/>
    <p:sldId id="299" r:id="rId16"/>
    <p:sldId id="264" r:id="rId17"/>
    <p:sldId id="263" r:id="rId18"/>
    <p:sldId id="302" r:id="rId19"/>
    <p:sldId id="303" r:id="rId20"/>
    <p:sldId id="304" r:id="rId21"/>
    <p:sldId id="306" r:id="rId22"/>
    <p:sldId id="293" r:id="rId23"/>
    <p:sldId id="30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2CE360-A61E-4829-B513-617115572376}">
          <p14:sldIdLst>
            <p14:sldId id="276"/>
            <p14:sldId id="277"/>
            <p14:sldId id="278"/>
            <p14:sldId id="290"/>
            <p14:sldId id="291"/>
            <p14:sldId id="280"/>
            <p14:sldId id="281"/>
            <p14:sldId id="282"/>
            <p14:sldId id="300"/>
            <p14:sldId id="297"/>
            <p14:sldId id="298"/>
            <p14:sldId id="299"/>
            <p14:sldId id="264"/>
            <p14:sldId id="263"/>
            <p14:sldId id="302"/>
            <p14:sldId id="303"/>
            <p14:sldId id="304"/>
            <p14:sldId id="306"/>
            <p14:sldId id="293"/>
            <p14:sldId id="30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DB3"/>
    <a:srgbClr val="005A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3669" autoAdjust="0"/>
  </p:normalViewPr>
  <p:slideViewPr>
    <p:cSldViewPr snapToGrid="0" snapToObjects="1">
      <p:cViewPr>
        <p:scale>
          <a:sx n="60" d="100"/>
          <a:sy n="60" d="100"/>
        </p:scale>
        <p:origin x="-2244" y="-648"/>
      </p:cViewPr>
      <p:guideLst>
        <p:guide orient="horz" pos="545"/>
        <p:guide orient="horz" pos="664"/>
        <p:guide pos="381"/>
        <p:guide pos="2875"/>
      </p:guideLst>
    </p:cSldViewPr>
  </p:slideViewPr>
  <p:outlineViewPr>
    <p:cViewPr>
      <p:scale>
        <a:sx n="33" d="100"/>
        <a:sy n="33" d="100"/>
      </p:scale>
      <p:origin x="0" y="1464"/>
    </p:cViewPr>
  </p:outlineViewPr>
  <p:notesTextViewPr>
    <p:cViewPr>
      <p:scale>
        <a:sx n="100" d="100"/>
        <a:sy n="100" d="100"/>
      </p:scale>
      <p:origin x="0" y="0"/>
    </p:cViewPr>
  </p:notesTextViewPr>
  <p:notesViewPr>
    <p:cSldViewPr snapToGrid="0" snapToObjects="1">
      <p:cViewPr varScale="1">
        <p:scale>
          <a:sx n="73" d="100"/>
          <a:sy n="73" d="100"/>
        </p:scale>
        <p:origin x="-33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image" Target="../media/image320.png"/><Relationship Id="rId4" Type="http://schemas.openxmlformats.org/officeDocument/2006/relationships/image" Target="../media/image3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10CD2-4D0D-4694-A098-CFBB2A32EF7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E261D89-418C-4466-ABBD-84C6FCD717FB}">
      <dgm:prSet phldrT="[Text]"/>
      <dgm:spPr/>
      <dgm:t>
        <a:bodyPr/>
        <a:lstStyle/>
        <a:p>
          <a:r>
            <a:rPr lang="en-US" b="1" dirty="0" smtClean="0"/>
            <a:t>Post-Job Analysis</a:t>
          </a:r>
          <a:endParaRPr lang="en-US" b="1" dirty="0"/>
        </a:p>
      </dgm:t>
    </dgm:pt>
    <dgm:pt modelId="{CAB777F6-52A9-4342-ACEB-75241FFBF758}" type="parTrans" cxnId="{C784CA8A-2A29-4E80-A255-4156E55CB9DF}">
      <dgm:prSet/>
      <dgm:spPr/>
      <dgm:t>
        <a:bodyPr/>
        <a:lstStyle/>
        <a:p>
          <a:endParaRPr lang="en-US"/>
        </a:p>
      </dgm:t>
    </dgm:pt>
    <dgm:pt modelId="{C0F63601-732A-4DB7-B42C-373D2906DA3E}" type="sibTrans" cxnId="{C784CA8A-2A29-4E80-A255-4156E55CB9DF}">
      <dgm:prSet/>
      <dgm:spPr/>
      <dgm:t>
        <a:bodyPr/>
        <a:lstStyle/>
        <a:p>
          <a:endParaRPr lang="en-US"/>
        </a:p>
      </dgm:t>
    </dgm:pt>
    <dgm:pt modelId="{032A9083-6008-4F07-AF7E-7C48A9CED51F}">
      <dgm:prSet phldrT="[Text]"/>
      <dgm:spPr/>
      <dgm:t>
        <a:bodyPr/>
        <a:lstStyle/>
        <a:p>
          <a:r>
            <a:rPr lang="en-US" b="1" dirty="0" smtClean="0"/>
            <a:t>Experiment</a:t>
          </a:r>
          <a:endParaRPr lang="en-US" b="1" dirty="0"/>
        </a:p>
      </dgm:t>
    </dgm:pt>
    <dgm:pt modelId="{35965EC8-88BC-47D4-A1F8-C372DD7F3250}" type="parTrans" cxnId="{7FDB0763-4335-4758-8088-DD1AC76D7117}">
      <dgm:prSet/>
      <dgm:spPr/>
      <dgm:t>
        <a:bodyPr/>
        <a:lstStyle/>
        <a:p>
          <a:endParaRPr lang="en-US"/>
        </a:p>
      </dgm:t>
    </dgm:pt>
    <dgm:pt modelId="{581728C6-47D0-4A54-9989-D7CD84C8DBFF}" type="sibTrans" cxnId="{7FDB0763-4335-4758-8088-DD1AC76D7117}">
      <dgm:prSet/>
      <dgm:spPr/>
      <dgm:t>
        <a:bodyPr/>
        <a:lstStyle/>
        <a:p>
          <a:endParaRPr lang="en-US"/>
        </a:p>
      </dgm:t>
    </dgm:pt>
    <dgm:pt modelId="{FD58ADC3-2000-48C4-B2C7-F41C2A9D0CA1}">
      <dgm:prSet phldrT="[Text]"/>
      <dgm:spPr/>
      <dgm:t>
        <a:bodyPr/>
        <a:lstStyle/>
        <a:p>
          <a:r>
            <a:rPr lang="en-US" b="1" dirty="0" smtClean="0"/>
            <a:t>Sensitivity Analysis</a:t>
          </a:r>
          <a:endParaRPr lang="en-US" b="1" dirty="0"/>
        </a:p>
      </dgm:t>
    </dgm:pt>
    <dgm:pt modelId="{F54F73A2-05D9-43DB-A4B9-547A6FE1525C}" type="parTrans" cxnId="{09352B56-12F0-4D3D-B696-DF5668914DC9}">
      <dgm:prSet/>
      <dgm:spPr/>
      <dgm:t>
        <a:bodyPr/>
        <a:lstStyle/>
        <a:p>
          <a:endParaRPr lang="en-US"/>
        </a:p>
      </dgm:t>
    </dgm:pt>
    <dgm:pt modelId="{D29D6DEF-F27B-422A-A818-5C67E1A73428}" type="sibTrans" cxnId="{09352B56-12F0-4D3D-B696-DF5668914DC9}">
      <dgm:prSet/>
      <dgm:spPr/>
      <dgm:t>
        <a:bodyPr/>
        <a:lstStyle/>
        <a:p>
          <a:endParaRPr lang="en-US"/>
        </a:p>
      </dgm:t>
    </dgm:pt>
    <dgm:pt modelId="{106CCA68-CF9A-4AB1-9DDE-8B061EE24E51}">
      <dgm:prSet phldrT="[Text]"/>
      <dgm:spPr/>
      <dgm:t>
        <a:bodyPr/>
        <a:lstStyle/>
        <a:p>
          <a:r>
            <a:rPr lang="en-US" b="1" dirty="0" smtClean="0"/>
            <a:t>Risk Mitigation</a:t>
          </a:r>
          <a:endParaRPr lang="en-US" b="1" dirty="0"/>
        </a:p>
      </dgm:t>
    </dgm:pt>
    <dgm:pt modelId="{232510A3-17D8-4FAC-947E-358EFB31EDD1}" type="parTrans" cxnId="{CE377BA6-D79C-4413-82E9-3A134E91BD5A}">
      <dgm:prSet/>
      <dgm:spPr/>
      <dgm:t>
        <a:bodyPr/>
        <a:lstStyle/>
        <a:p>
          <a:endParaRPr lang="en-US"/>
        </a:p>
      </dgm:t>
    </dgm:pt>
    <dgm:pt modelId="{1139EB59-037D-46DD-9596-BB477B26FDA6}" type="sibTrans" cxnId="{CE377BA6-D79C-4413-82E9-3A134E91BD5A}">
      <dgm:prSet/>
      <dgm:spPr/>
      <dgm:t>
        <a:bodyPr/>
        <a:lstStyle/>
        <a:p>
          <a:endParaRPr lang="en-US"/>
        </a:p>
      </dgm:t>
    </dgm:pt>
    <dgm:pt modelId="{56DBD289-C768-4EF6-B1DD-02C1B703B059}">
      <dgm:prSet phldrT="[Text]"/>
      <dgm:spPr/>
      <dgm:t>
        <a:bodyPr/>
        <a:lstStyle/>
        <a:p>
          <a:r>
            <a:rPr lang="en-US" b="1" dirty="0" smtClean="0"/>
            <a:t>Pre-Job Design</a:t>
          </a:r>
          <a:endParaRPr lang="en-US" b="1" dirty="0"/>
        </a:p>
      </dgm:t>
    </dgm:pt>
    <dgm:pt modelId="{31A7D715-E0F0-4252-B16B-49F356D5FC56}" type="parTrans" cxnId="{75838348-6237-4A86-BF3C-D159DB7A3DD9}">
      <dgm:prSet/>
      <dgm:spPr/>
      <dgm:t>
        <a:bodyPr/>
        <a:lstStyle/>
        <a:p>
          <a:endParaRPr lang="en-US"/>
        </a:p>
      </dgm:t>
    </dgm:pt>
    <dgm:pt modelId="{26C724D8-877A-4F34-AB90-9CCA38E51C01}" type="sibTrans" cxnId="{75838348-6237-4A86-BF3C-D159DB7A3DD9}">
      <dgm:prSet/>
      <dgm:spPr/>
      <dgm:t>
        <a:bodyPr/>
        <a:lstStyle/>
        <a:p>
          <a:endParaRPr lang="en-US"/>
        </a:p>
      </dgm:t>
    </dgm:pt>
    <dgm:pt modelId="{D3455985-46E6-4B98-B88E-FF08A84FD90F}" type="pres">
      <dgm:prSet presAssocID="{49610CD2-4D0D-4694-A098-CFBB2A32EF72}" presName="cycle" presStyleCnt="0">
        <dgm:presLayoutVars>
          <dgm:dir/>
          <dgm:resizeHandles val="exact"/>
        </dgm:presLayoutVars>
      </dgm:prSet>
      <dgm:spPr/>
      <dgm:t>
        <a:bodyPr/>
        <a:lstStyle/>
        <a:p>
          <a:endParaRPr lang="en-US"/>
        </a:p>
      </dgm:t>
    </dgm:pt>
    <dgm:pt modelId="{608C8698-3B58-4853-AC9B-9E8B754618ED}" type="pres">
      <dgm:prSet presAssocID="{DE261D89-418C-4466-ABBD-84C6FCD717FB}" presName="dummy" presStyleCnt="0"/>
      <dgm:spPr/>
    </dgm:pt>
    <dgm:pt modelId="{E17667EB-7117-4EB7-9F55-C999F6C6D230}" type="pres">
      <dgm:prSet presAssocID="{DE261D89-418C-4466-ABBD-84C6FCD717FB}" presName="node" presStyleLbl="revTx" presStyleIdx="0" presStyleCnt="5">
        <dgm:presLayoutVars>
          <dgm:bulletEnabled val="1"/>
        </dgm:presLayoutVars>
      </dgm:prSet>
      <dgm:spPr/>
      <dgm:t>
        <a:bodyPr/>
        <a:lstStyle/>
        <a:p>
          <a:endParaRPr lang="en-US"/>
        </a:p>
      </dgm:t>
    </dgm:pt>
    <dgm:pt modelId="{493CA4ED-92CE-4A86-99EE-F00D02C2702C}" type="pres">
      <dgm:prSet presAssocID="{C0F63601-732A-4DB7-B42C-373D2906DA3E}" presName="sibTrans" presStyleLbl="node1" presStyleIdx="0" presStyleCnt="5"/>
      <dgm:spPr/>
      <dgm:t>
        <a:bodyPr/>
        <a:lstStyle/>
        <a:p>
          <a:endParaRPr lang="en-US"/>
        </a:p>
      </dgm:t>
    </dgm:pt>
    <dgm:pt modelId="{F889D188-8426-4FA1-8ACA-CFE1366E434E}" type="pres">
      <dgm:prSet presAssocID="{032A9083-6008-4F07-AF7E-7C48A9CED51F}" presName="dummy" presStyleCnt="0"/>
      <dgm:spPr/>
    </dgm:pt>
    <dgm:pt modelId="{A1B82BA0-6CB1-4060-8E44-F99C293776D5}" type="pres">
      <dgm:prSet presAssocID="{032A9083-6008-4F07-AF7E-7C48A9CED51F}" presName="node" presStyleLbl="revTx" presStyleIdx="1" presStyleCnt="5" custScaleX="186393">
        <dgm:presLayoutVars>
          <dgm:bulletEnabled val="1"/>
        </dgm:presLayoutVars>
      </dgm:prSet>
      <dgm:spPr/>
      <dgm:t>
        <a:bodyPr/>
        <a:lstStyle/>
        <a:p>
          <a:endParaRPr lang="en-US"/>
        </a:p>
      </dgm:t>
    </dgm:pt>
    <dgm:pt modelId="{8DEA8CB6-0EDB-4A9F-8FCE-4F33886B2D2C}" type="pres">
      <dgm:prSet presAssocID="{581728C6-47D0-4A54-9989-D7CD84C8DBFF}" presName="sibTrans" presStyleLbl="node1" presStyleIdx="1" presStyleCnt="5"/>
      <dgm:spPr/>
      <dgm:t>
        <a:bodyPr/>
        <a:lstStyle/>
        <a:p>
          <a:endParaRPr lang="en-US"/>
        </a:p>
      </dgm:t>
    </dgm:pt>
    <dgm:pt modelId="{787FB1A9-2720-45AF-83B2-1CF5D1B338EE}" type="pres">
      <dgm:prSet presAssocID="{FD58ADC3-2000-48C4-B2C7-F41C2A9D0CA1}" presName="dummy" presStyleCnt="0"/>
      <dgm:spPr/>
    </dgm:pt>
    <dgm:pt modelId="{57C4857B-9800-4AEB-A833-687097452740}" type="pres">
      <dgm:prSet presAssocID="{FD58ADC3-2000-48C4-B2C7-F41C2A9D0CA1}" presName="node" presStyleLbl="revTx" presStyleIdx="2" presStyleCnt="5">
        <dgm:presLayoutVars>
          <dgm:bulletEnabled val="1"/>
        </dgm:presLayoutVars>
      </dgm:prSet>
      <dgm:spPr/>
      <dgm:t>
        <a:bodyPr/>
        <a:lstStyle/>
        <a:p>
          <a:endParaRPr lang="en-US"/>
        </a:p>
      </dgm:t>
    </dgm:pt>
    <dgm:pt modelId="{D3EB9D97-F327-4D29-8292-E65DCB5A1333}" type="pres">
      <dgm:prSet presAssocID="{D29D6DEF-F27B-422A-A818-5C67E1A73428}" presName="sibTrans" presStyleLbl="node1" presStyleIdx="2" presStyleCnt="5"/>
      <dgm:spPr/>
      <dgm:t>
        <a:bodyPr/>
        <a:lstStyle/>
        <a:p>
          <a:endParaRPr lang="en-US"/>
        </a:p>
      </dgm:t>
    </dgm:pt>
    <dgm:pt modelId="{B7C22236-273E-47CC-8536-40192FB50DA8}" type="pres">
      <dgm:prSet presAssocID="{106CCA68-CF9A-4AB1-9DDE-8B061EE24E51}" presName="dummy" presStyleCnt="0"/>
      <dgm:spPr/>
    </dgm:pt>
    <dgm:pt modelId="{957AC33E-ABD9-4008-84E1-CA6FDAAB2358}" type="pres">
      <dgm:prSet presAssocID="{106CCA68-CF9A-4AB1-9DDE-8B061EE24E51}" presName="node" presStyleLbl="revTx" presStyleIdx="3" presStyleCnt="5">
        <dgm:presLayoutVars>
          <dgm:bulletEnabled val="1"/>
        </dgm:presLayoutVars>
      </dgm:prSet>
      <dgm:spPr/>
      <dgm:t>
        <a:bodyPr/>
        <a:lstStyle/>
        <a:p>
          <a:endParaRPr lang="en-US"/>
        </a:p>
      </dgm:t>
    </dgm:pt>
    <dgm:pt modelId="{1453E31B-5A85-4432-B765-2D1E1DB7DEB6}" type="pres">
      <dgm:prSet presAssocID="{1139EB59-037D-46DD-9596-BB477B26FDA6}" presName="sibTrans" presStyleLbl="node1" presStyleIdx="3" presStyleCnt="5"/>
      <dgm:spPr/>
      <dgm:t>
        <a:bodyPr/>
        <a:lstStyle/>
        <a:p>
          <a:endParaRPr lang="en-US"/>
        </a:p>
      </dgm:t>
    </dgm:pt>
    <dgm:pt modelId="{99ED54F8-71CB-4AEF-A78B-B44028E4FCEA}" type="pres">
      <dgm:prSet presAssocID="{56DBD289-C768-4EF6-B1DD-02C1B703B059}" presName="dummy" presStyleCnt="0"/>
      <dgm:spPr/>
    </dgm:pt>
    <dgm:pt modelId="{388E7758-3E5D-4BCF-BB4A-553B8E1140D6}" type="pres">
      <dgm:prSet presAssocID="{56DBD289-C768-4EF6-B1DD-02C1B703B059}" presName="node" presStyleLbl="revTx" presStyleIdx="4" presStyleCnt="5">
        <dgm:presLayoutVars>
          <dgm:bulletEnabled val="1"/>
        </dgm:presLayoutVars>
      </dgm:prSet>
      <dgm:spPr/>
      <dgm:t>
        <a:bodyPr/>
        <a:lstStyle/>
        <a:p>
          <a:endParaRPr lang="en-US"/>
        </a:p>
      </dgm:t>
    </dgm:pt>
    <dgm:pt modelId="{C45F6645-128B-4C36-8E4D-7097750601EB}" type="pres">
      <dgm:prSet presAssocID="{26C724D8-877A-4F34-AB90-9CCA38E51C01}" presName="sibTrans" presStyleLbl="node1" presStyleIdx="4" presStyleCnt="5"/>
      <dgm:spPr/>
      <dgm:t>
        <a:bodyPr/>
        <a:lstStyle/>
        <a:p>
          <a:endParaRPr lang="en-US"/>
        </a:p>
      </dgm:t>
    </dgm:pt>
  </dgm:ptLst>
  <dgm:cxnLst>
    <dgm:cxn modelId="{75838348-6237-4A86-BF3C-D159DB7A3DD9}" srcId="{49610CD2-4D0D-4694-A098-CFBB2A32EF72}" destId="{56DBD289-C768-4EF6-B1DD-02C1B703B059}" srcOrd="4" destOrd="0" parTransId="{31A7D715-E0F0-4252-B16B-49F356D5FC56}" sibTransId="{26C724D8-877A-4F34-AB90-9CCA38E51C01}"/>
    <dgm:cxn modelId="{1AB1777E-8EDF-46BA-9908-F37F94276CB8}" type="presOf" srcId="{032A9083-6008-4F07-AF7E-7C48A9CED51F}" destId="{A1B82BA0-6CB1-4060-8E44-F99C293776D5}" srcOrd="0" destOrd="0" presId="urn:microsoft.com/office/officeart/2005/8/layout/cycle1"/>
    <dgm:cxn modelId="{C784CA8A-2A29-4E80-A255-4156E55CB9DF}" srcId="{49610CD2-4D0D-4694-A098-CFBB2A32EF72}" destId="{DE261D89-418C-4466-ABBD-84C6FCD717FB}" srcOrd="0" destOrd="0" parTransId="{CAB777F6-52A9-4342-ACEB-75241FFBF758}" sibTransId="{C0F63601-732A-4DB7-B42C-373D2906DA3E}"/>
    <dgm:cxn modelId="{97893F67-450C-482E-B3E0-B4F989911BC2}" type="presOf" srcId="{56DBD289-C768-4EF6-B1DD-02C1B703B059}" destId="{388E7758-3E5D-4BCF-BB4A-553B8E1140D6}" srcOrd="0" destOrd="0" presId="urn:microsoft.com/office/officeart/2005/8/layout/cycle1"/>
    <dgm:cxn modelId="{09352B56-12F0-4D3D-B696-DF5668914DC9}" srcId="{49610CD2-4D0D-4694-A098-CFBB2A32EF72}" destId="{FD58ADC3-2000-48C4-B2C7-F41C2A9D0CA1}" srcOrd="2" destOrd="0" parTransId="{F54F73A2-05D9-43DB-A4B9-547A6FE1525C}" sibTransId="{D29D6DEF-F27B-422A-A818-5C67E1A73428}"/>
    <dgm:cxn modelId="{4CC6C8BA-3945-40CF-AB6F-9968B8B553A4}" type="presOf" srcId="{1139EB59-037D-46DD-9596-BB477B26FDA6}" destId="{1453E31B-5A85-4432-B765-2D1E1DB7DEB6}" srcOrd="0" destOrd="0" presId="urn:microsoft.com/office/officeart/2005/8/layout/cycle1"/>
    <dgm:cxn modelId="{2A5F1563-F4D6-4705-A939-AB4C657B4B4D}" type="presOf" srcId="{106CCA68-CF9A-4AB1-9DDE-8B061EE24E51}" destId="{957AC33E-ABD9-4008-84E1-CA6FDAAB2358}" srcOrd="0" destOrd="0" presId="urn:microsoft.com/office/officeart/2005/8/layout/cycle1"/>
    <dgm:cxn modelId="{F9F09915-2763-47BF-AD6E-E1004E3C165E}" type="presOf" srcId="{C0F63601-732A-4DB7-B42C-373D2906DA3E}" destId="{493CA4ED-92CE-4A86-99EE-F00D02C2702C}" srcOrd="0" destOrd="0" presId="urn:microsoft.com/office/officeart/2005/8/layout/cycle1"/>
    <dgm:cxn modelId="{F9524996-BF27-4A51-A1D2-C5547FBEF25A}" type="presOf" srcId="{49610CD2-4D0D-4694-A098-CFBB2A32EF72}" destId="{D3455985-46E6-4B98-B88E-FF08A84FD90F}" srcOrd="0" destOrd="0" presId="urn:microsoft.com/office/officeart/2005/8/layout/cycle1"/>
    <dgm:cxn modelId="{A5799D08-144B-4BD2-9E7F-4D5B874F502D}" type="presOf" srcId="{FD58ADC3-2000-48C4-B2C7-F41C2A9D0CA1}" destId="{57C4857B-9800-4AEB-A833-687097452740}" srcOrd="0" destOrd="0" presId="urn:microsoft.com/office/officeart/2005/8/layout/cycle1"/>
    <dgm:cxn modelId="{A974D7DE-E5AA-4173-9C0C-2387254CABD3}" type="presOf" srcId="{DE261D89-418C-4466-ABBD-84C6FCD717FB}" destId="{E17667EB-7117-4EB7-9F55-C999F6C6D230}" srcOrd="0" destOrd="0" presId="urn:microsoft.com/office/officeart/2005/8/layout/cycle1"/>
    <dgm:cxn modelId="{47B8E4B8-7B1C-418B-8BD1-9C8E4796B300}" type="presOf" srcId="{26C724D8-877A-4F34-AB90-9CCA38E51C01}" destId="{C45F6645-128B-4C36-8E4D-7097750601EB}" srcOrd="0" destOrd="0" presId="urn:microsoft.com/office/officeart/2005/8/layout/cycle1"/>
    <dgm:cxn modelId="{7FDB0763-4335-4758-8088-DD1AC76D7117}" srcId="{49610CD2-4D0D-4694-A098-CFBB2A32EF72}" destId="{032A9083-6008-4F07-AF7E-7C48A9CED51F}" srcOrd="1" destOrd="0" parTransId="{35965EC8-88BC-47D4-A1F8-C372DD7F3250}" sibTransId="{581728C6-47D0-4A54-9989-D7CD84C8DBFF}"/>
    <dgm:cxn modelId="{F856EE54-A791-4309-8142-103AA023EE02}" type="presOf" srcId="{D29D6DEF-F27B-422A-A818-5C67E1A73428}" destId="{D3EB9D97-F327-4D29-8292-E65DCB5A1333}" srcOrd="0" destOrd="0" presId="urn:microsoft.com/office/officeart/2005/8/layout/cycle1"/>
    <dgm:cxn modelId="{5B1FEB4D-19F9-4FD5-AFD9-44FAA8F4B2A7}" type="presOf" srcId="{581728C6-47D0-4A54-9989-D7CD84C8DBFF}" destId="{8DEA8CB6-0EDB-4A9F-8FCE-4F33886B2D2C}" srcOrd="0" destOrd="0" presId="urn:microsoft.com/office/officeart/2005/8/layout/cycle1"/>
    <dgm:cxn modelId="{CE377BA6-D79C-4413-82E9-3A134E91BD5A}" srcId="{49610CD2-4D0D-4694-A098-CFBB2A32EF72}" destId="{106CCA68-CF9A-4AB1-9DDE-8B061EE24E51}" srcOrd="3" destOrd="0" parTransId="{232510A3-17D8-4FAC-947E-358EFB31EDD1}" sibTransId="{1139EB59-037D-46DD-9596-BB477B26FDA6}"/>
    <dgm:cxn modelId="{0E4DB56B-475F-4CF8-8E57-1FCBEE921DAB}" type="presParOf" srcId="{D3455985-46E6-4B98-B88E-FF08A84FD90F}" destId="{608C8698-3B58-4853-AC9B-9E8B754618ED}" srcOrd="0" destOrd="0" presId="urn:microsoft.com/office/officeart/2005/8/layout/cycle1"/>
    <dgm:cxn modelId="{CE09FD52-79A6-4880-BC81-4DCB2861782C}" type="presParOf" srcId="{D3455985-46E6-4B98-B88E-FF08A84FD90F}" destId="{E17667EB-7117-4EB7-9F55-C999F6C6D230}" srcOrd="1" destOrd="0" presId="urn:microsoft.com/office/officeart/2005/8/layout/cycle1"/>
    <dgm:cxn modelId="{F1CE7749-9BBB-4F9F-91AC-589948618E79}" type="presParOf" srcId="{D3455985-46E6-4B98-B88E-FF08A84FD90F}" destId="{493CA4ED-92CE-4A86-99EE-F00D02C2702C}" srcOrd="2" destOrd="0" presId="urn:microsoft.com/office/officeart/2005/8/layout/cycle1"/>
    <dgm:cxn modelId="{5DD4FAA9-1520-4334-B9D1-D555252B5108}" type="presParOf" srcId="{D3455985-46E6-4B98-B88E-FF08A84FD90F}" destId="{F889D188-8426-4FA1-8ACA-CFE1366E434E}" srcOrd="3" destOrd="0" presId="urn:microsoft.com/office/officeart/2005/8/layout/cycle1"/>
    <dgm:cxn modelId="{16D54B64-4502-4681-B315-82638F581A70}" type="presParOf" srcId="{D3455985-46E6-4B98-B88E-FF08A84FD90F}" destId="{A1B82BA0-6CB1-4060-8E44-F99C293776D5}" srcOrd="4" destOrd="0" presId="urn:microsoft.com/office/officeart/2005/8/layout/cycle1"/>
    <dgm:cxn modelId="{A1C1A865-A57B-4864-8E69-C13187E74D8E}" type="presParOf" srcId="{D3455985-46E6-4B98-B88E-FF08A84FD90F}" destId="{8DEA8CB6-0EDB-4A9F-8FCE-4F33886B2D2C}" srcOrd="5" destOrd="0" presId="urn:microsoft.com/office/officeart/2005/8/layout/cycle1"/>
    <dgm:cxn modelId="{E75FB6C5-6CBD-4E21-9AA6-06019AD8EF4E}" type="presParOf" srcId="{D3455985-46E6-4B98-B88E-FF08A84FD90F}" destId="{787FB1A9-2720-45AF-83B2-1CF5D1B338EE}" srcOrd="6" destOrd="0" presId="urn:microsoft.com/office/officeart/2005/8/layout/cycle1"/>
    <dgm:cxn modelId="{153AE2B7-409C-4407-A954-7AD627530F25}" type="presParOf" srcId="{D3455985-46E6-4B98-B88E-FF08A84FD90F}" destId="{57C4857B-9800-4AEB-A833-687097452740}" srcOrd="7" destOrd="0" presId="urn:microsoft.com/office/officeart/2005/8/layout/cycle1"/>
    <dgm:cxn modelId="{C4799A0D-80E9-4857-B3BF-9F9EAB828609}" type="presParOf" srcId="{D3455985-46E6-4B98-B88E-FF08A84FD90F}" destId="{D3EB9D97-F327-4D29-8292-E65DCB5A1333}" srcOrd="8" destOrd="0" presId="urn:microsoft.com/office/officeart/2005/8/layout/cycle1"/>
    <dgm:cxn modelId="{22E40D3E-AEB5-41BC-B786-FB9701B6BFB5}" type="presParOf" srcId="{D3455985-46E6-4B98-B88E-FF08A84FD90F}" destId="{B7C22236-273E-47CC-8536-40192FB50DA8}" srcOrd="9" destOrd="0" presId="urn:microsoft.com/office/officeart/2005/8/layout/cycle1"/>
    <dgm:cxn modelId="{F19A9E96-3147-4BEE-ADCB-A89092BA6311}" type="presParOf" srcId="{D3455985-46E6-4B98-B88E-FF08A84FD90F}" destId="{957AC33E-ABD9-4008-84E1-CA6FDAAB2358}" srcOrd="10" destOrd="0" presId="urn:microsoft.com/office/officeart/2005/8/layout/cycle1"/>
    <dgm:cxn modelId="{374D9452-5AE1-411C-A9B5-1AE81AC901A5}" type="presParOf" srcId="{D3455985-46E6-4B98-B88E-FF08A84FD90F}" destId="{1453E31B-5A85-4432-B765-2D1E1DB7DEB6}" srcOrd="11" destOrd="0" presId="urn:microsoft.com/office/officeart/2005/8/layout/cycle1"/>
    <dgm:cxn modelId="{2A8DC779-F2E7-464D-BC14-3D9B886C3BAD}" type="presParOf" srcId="{D3455985-46E6-4B98-B88E-FF08A84FD90F}" destId="{99ED54F8-71CB-4AEF-A78B-B44028E4FCEA}" srcOrd="12" destOrd="0" presId="urn:microsoft.com/office/officeart/2005/8/layout/cycle1"/>
    <dgm:cxn modelId="{487F0AF2-F255-4B45-8678-B560D8B35DEE}" type="presParOf" srcId="{D3455985-46E6-4B98-B88E-FF08A84FD90F}" destId="{388E7758-3E5D-4BCF-BB4A-553B8E1140D6}" srcOrd="13" destOrd="0" presId="urn:microsoft.com/office/officeart/2005/8/layout/cycle1"/>
    <dgm:cxn modelId="{E6A6EB02-388B-4E83-A4D3-E235DD7C00FE}" type="presParOf" srcId="{D3455985-46E6-4B98-B88E-FF08A84FD90F}" destId="{C45F6645-128B-4C36-8E4D-7097750601E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8BF955-802C-487E-8235-FC271C2C23BF}" type="doc">
      <dgm:prSet loTypeId="urn:microsoft.com/office/officeart/2005/8/layout/funnel1" loCatId="process" qsTypeId="urn:microsoft.com/office/officeart/2005/8/quickstyle/simple5" qsCatId="simple" csTypeId="urn:microsoft.com/office/officeart/2005/8/colors/colorful3" csCatId="colorful" phldr="1"/>
      <dgm:spPr/>
      <dgm:t>
        <a:bodyPr/>
        <a:lstStyle/>
        <a:p>
          <a:endParaRPr lang="en-US"/>
        </a:p>
      </dgm:t>
    </dgm:pt>
    <dgm:pt modelId="{776262D6-4D65-4C75-8654-8DDB2D51B85E}">
      <dgm:prSet phldrT="[Text]"/>
      <dgm:spPr/>
      <dgm:t>
        <a:bodyPr/>
        <a:lstStyle/>
        <a:p>
          <a:r>
            <a:rPr lang="en-US" b="1" dirty="0" smtClean="0">
              <a:solidFill>
                <a:schemeClr val="tx1"/>
              </a:solidFill>
            </a:rPr>
            <a:t>Robust Physical Models</a:t>
          </a:r>
          <a:endParaRPr lang="en-US" b="1" dirty="0">
            <a:solidFill>
              <a:schemeClr val="tx1"/>
            </a:solidFill>
          </a:endParaRPr>
        </a:p>
      </dgm:t>
    </dgm:pt>
    <dgm:pt modelId="{7787EA19-4873-45D3-8A09-FDA8C33B382D}" type="parTrans" cxnId="{480F853F-C493-45AA-BF03-D94FCF634884}">
      <dgm:prSet/>
      <dgm:spPr/>
      <dgm:t>
        <a:bodyPr/>
        <a:lstStyle/>
        <a:p>
          <a:endParaRPr lang="en-US"/>
        </a:p>
      </dgm:t>
    </dgm:pt>
    <dgm:pt modelId="{6DE4D84D-A865-45CC-A8FF-1E1272816FBF}" type="sibTrans" cxnId="{480F853F-C493-45AA-BF03-D94FCF634884}">
      <dgm:prSet/>
      <dgm:spPr/>
      <dgm:t>
        <a:bodyPr/>
        <a:lstStyle/>
        <a:p>
          <a:endParaRPr lang="en-US"/>
        </a:p>
      </dgm:t>
    </dgm:pt>
    <dgm:pt modelId="{04E1F040-F6A1-48EF-9620-11A02C7DD814}">
      <dgm:prSet phldrT="[Text]"/>
      <dgm:spPr/>
      <dgm:t>
        <a:bodyPr/>
        <a:lstStyle/>
        <a:p>
          <a:r>
            <a:rPr lang="en-US" b="1" dirty="0" smtClean="0">
              <a:solidFill>
                <a:schemeClr val="tx1"/>
              </a:solidFill>
            </a:rPr>
            <a:t>Efficient Numerical Algorithms</a:t>
          </a:r>
          <a:endParaRPr lang="en-US" b="1" dirty="0">
            <a:solidFill>
              <a:schemeClr val="tx1"/>
            </a:solidFill>
          </a:endParaRPr>
        </a:p>
      </dgm:t>
    </dgm:pt>
    <dgm:pt modelId="{2BE0623D-EEC9-4A2B-A3C8-3AF6E425679D}" type="parTrans" cxnId="{55B64B87-28A4-448A-8A49-6D8ECE183626}">
      <dgm:prSet/>
      <dgm:spPr/>
      <dgm:t>
        <a:bodyPr/>
        <a:lstStyle/>
        <a:p>
          <a:endParaRPr lang="en-US"/>
        </a:p>
      </dgm:t>
    </dgm:pt>
    <dgm:pt modelId="{8320B8ED-877A-4D29-84FD-45E32C91F027}" type="sibTrans" cxnId="{55B64B87-28A4-448A-8A49-6D8ECE183626}">
      <dgm:prSet/>
      <dgm:spPr/>
      <dgm:t>
        <a:bodyPr/>
        <a:lstStyle/>
        <a:p>
          <a:endParaRPr lang="en-US"/>
        </a:p>
      </dgm:t>
    </dgm:pt>
    <dgm:pt modelId="{F2DB8EA2-19E9-4071-A6E9-58C5271B70F3}">
      <dgm:prSet phldrT="[Text]"/>
      <dgm:spPr/>
      <dgm:t>
        <a:bodyPr/>
        <a:lstStyle/>
        <a:p>
          <a:r>
            <a:rPr lang="en-US" b="1" dirty="0" smtClean="0">
              <a:solidFill>
                <a:schemeClr val="tx1"/>
              </a:solidFill>
            </a:rPr>
            <a:t>Data Analysis &amp; Interpretation</a:t>
          </a:r>
          <a:endParaRPr lang="en-US" b="1" dirty="0">
            <a:solidFill>
              <a:schemeClr val="tx1"/>
            </a:solidFill>
          </a:endParaRPr>
        </a:p>
      </dgm:t>
    </dgm:pt>
    <dgm:pt modelId="{0063523A-76E9-4C40-A001-0EF0A1C137BD}" type="parTrans" cxnId="{D69EB5ED-5DFB-49DE-8C48-765C709E3C80}">
      <dgm:prSet/>
      <dgm:spPr/>
      <dgm:t>
        <a:bodyPr/>
        <a:lstStyle/>
        <a:p>
          <a:endParaRPr lang="en-US"/>
        </a:p>
      </dgm:t>
    </dgm:pt>
    <dgm:pt modelId="{D1B88FB2-9716-4CF9-9DC5-FFE6D4611DC3}" type="sibTrans" cxnId="{D69EB5ED-5DFB-49DE-8C48-765C709E3C80}">
      <dgm:prSet/>
      <dgm:spPr/>
      <dgm:t>
        <a:bodyPr/>
        <a:lstStyle/>
        <a:p>
          <a:endParaRPr lang="en-US"/>
        </a:p>
      </dgm:t>
    </dgm:pt>
    <dgm:pt modelId="{D52ADA0E-0DDA-4272-A7D6-C64A0F70E767}">
      <dgm:prSet phldrT="[Text]"/>
      <dgm:spPr/>
      <dgm:t>
        <a:bodyPr/>
        <a:lstStyle/>
        <a:p>
          <a:r>
            <a:rPr lang="en-US" b="1" dirty="0" smtClean="0"/>
            <a:t>Predictive Modeling with Practical Runtimes</a:t>
          </a:r>
          <a:endParaRPr lang="en-US" b="1" dirty="0"/>
        </a:p>
      </dgm:t>
    </dgm:pt>
    <dgm:pt modelId="{56B364FF-2AD4-48A0-BED0-913E3A6A0E25}" type="parTrans" cxnId="{265AA30D-47EC-41A7-9C9A-9CBE043F1770}">
      <dgm:prSet/>
      <dgm:spPr/>
      <dgm:t>
        <a:bodyPr/>
        <a:lstStyle/>
        <a:p>
          <a:endParaRPr lang="en-US"/>
        </a:p>
      </dgm:t>
    </dgm:pt>
    <dgm:pt modelId="{5F7AA273-526F-48D8-B195-55CB282C3443}" type="sibTrans" cxnId="{265AA30D-47EC-41A7-9C9A-9CBE043F1770}">
      <dgm:prSet/>
      <dgm:spPr/>
      <dgm:t>
        <a:bodyPr/>
        <a:lstStyle/>
        <a:p>
          <a:endParaRPr lang="en-US"/>
        </a:p>
      </dgm:t>
    </dgm:pt>
    <dgm:pt modelId="{C4D0B29A-0F9A-480D-82BC-677D9815CF02}" type="pres">
      <dgm:prSet presAssocID="{048BF955-802C-487E-8235-FC271C2C23BF}" presName="Name0" presStyleCnt="0">
        <dgm:presLayoutVars>
          <dgm:chMax val="4"/>
          <dgm:resizeHandles val="exact"/>
        </dgm:presLayoutVars>
      </dgm:prSet>
      <dgm:spPr/>
      <dgm:t>
        <a:bodyPr/>
        <a:lstStyle/>
        <a:p>
          <a:endParaRPr lang="en-US"/>
        </a:p>
      </dgm:t>
    </dgm:pt>
    <dgm:pt modelId="{03FF0637-606C-499D-BC64-704B60BB8CF2}" type="pres">
      <dgm:prSet presAssocID="{048BF955-802C-487E-8235-FC271C2C23BF}" presName="ellipse" presStyleLbl="trBgShp" presStyleIdx="0" presStyleCnt="1"/>
      <dgm:spPr/>
    </dgm:pt>
    <dgm:pt modelId="{E43101EC-C9C1-48A5-B784-3A096B2B6EB9}" type="pres">
      <dgm:prSet presAssocID="{048BF955-802C-487E-8235-FC271C2C23BF}" presName="arrow1" presStyleLbl="fgShp" presStyleIdx="0" presStyleCnt="1"/>
      <dgm:spPr/>
    </dgm:pt>
    <dgm:pt modelId="{6850F18D-3D6E-40E2-9E59-FEFF2EA78400}" type="pres">
      <dgm:prSet presAssocID="{048BF955-802C-487E-8235-FC271C2C23BF}" presName="rectangle" presStyleLbl="revTx" presStyleIdx="0" presStyleCnt="1">
        <dgm:presLayoutVars>
          <dgm:bulletEnabled val="1"/>
        </dgm:presLayoutVars>
      </dgm:prSet>
      <dgm:spPr/>
      <dgm:t>
        <a:bodyPr/>
        <a:lstStyle/>
        <a:p>
          <a:endParaRPr lang="en-US"/>
        </a:p>
      </dgm:t>
    </dgm:pt>
    <dgm:pt modelId="{3CC543E0-2952-4331-9102-063C90971CE9}" type="pres">
      <dgm:prSet presAssocID="{04E1F040-F6A1-48EF-9620-11A02C7DD814}" presName="item1" presStyleLbl="node1" presStyleIdx="0" presStyleCnt="3">
        <dgm:presLayoutVars>
          <dgm:bulletEnabled val="1"/>
        </dgm:presLayoutVars>
      </dgm:prSet>
      <dgm:spPr/>
      <dgm:t>
        <a:bodyPr/>
        <a:lstStyle/>
        <a:p>
          <a:endParaRPr lang="en-US"/>
        </a:p>
      </dgm:t>
    </dgm:pt>
    <dgm:pt modelId="{F0D49157-A789-4596-9869-1F2052BF2BCC}" type="pres">
      <dgm:prSet presAssocID="{F2DB8EA2-19E9-4071-A6E9-58C5271B70F3}" presName="item2" presStyleLbl="node1" presStyleIdx="1" presStyleCnt="3">
        <dgm:presLayoutVars>
          <dgm:bulletEnabled val="1"/>
        </dgm:presLayoutVars>
      </dgm:prSet>
      <dgm:spPr/>
      <dgm:t>
        <a:bodyPr/>
        <a:lstStyle/>
        <a:p>
          <a:endParaRPr lang="en-US"/>
        </a:p>
      </dgm:t>
    </dgm:pt>
    <dgm:pt modelId="{CC08FC0B-0B37-4C57-8C23-8E0CE19502E8}" type="pres">
      <dgm:prSet presAssocID="{D52ADA0E-0DDA-4272-A7D6-C64A0F70E767}" presName="item3" presStyleLbl="node1" presStyleIdx="2" presStyleCnt="3">
        <dgm:presLayoutVars>
          <dgm:bulletEnabled val="1"/>
        </dgm:presLayoutVars>
      </dgm:prSet>
      <dgm:spPr/>
      <dgm:t>
        <a:bodyPr/>
        <a:lstStyle/>
        <a:p>
          <a:endParaRPr lang="en-US"/>
        </a:p>
      </dgm:t>
    </dgm:pt>
    <dgm:pt modelId="{ED6A723B-A394-47B4-9BCD-2CE55CEA3C3C}" type="pres">
      <dgm:prSet presAssocID="{048BF955-802C-487E-8235-FC271C2C23BF}" presName="funnel" presStyleLbl="trAlignAcc1" presStyleIdx="0" presStyleCnt="1"/>
      <dgm:spPr/>
    </dgm:pt>
  </dgm:ptLst>
  <dgm:cxnLst>
    <dgm:cxn modelId="{78403E61-ADEB-450D-ACA3-61398834C05C}" type="presOf" srcId="{776262D6-4D65-4C75-8654-8DDB2D51B85E}" destId="{CC08FC0B-0B37-4C57-8C23-8E0CE19502E8}" srcOrd="0" destOrd="0" presId="urn:microsoft.com/office/officeart/2005/8/layout/funnel1"/>
    <dgm:cxn modelId="{265AA30D-47EC-41A7-9C9A-9CBE043F1770}" srcId="{048BF955-802C-487E-8235-FC271C2C23BF}" destId="{D52ADA0E-0DDA-4272-A7D6-C64A0F70E767}" srcOrd="3" destOrd="0" parTransId="{56B364FF-2AD4-48A0-BED0-913E3A6A0E25}" sibTransId="{5F7AA273-526F-48D8-B195-55CB282C3443}"/>
    <dgm:cxn modelId="{D64C554D-C757-4869-A886-7CFC385EFF86}" type="presOf" srcId="{F2DB8EA2-19E9-4071-A6E9-58C5271B70F3}" destId="{3CC543E0-2952-4331-9102-063C90971CE9}" srcOrd="0" destOrd="0" presId="urn:microsoft.com/office/officeart/2005/8/layout/funnel1"/>
    <dgm:cxn modelId="{D64BFBF4-78C9-4BAC-9E76-C3BE451E5C12}" type="presOf" srcId="{04E1F040-F6A1-48EF-9620-11A02C7DD814}" destId="{F0D49157-A789-4596-9869-1F2052BF2BCC}" srcOrd="0" destOrd="0" presId="urn:microsoft.com/office/officeart/2005/8/layout/funnel1"/>
    <dgm:cxn modelId="{480F853F-C493-45AA-BF03-D94FCF634884}" srcId="{048BF955-802C-487E-8235-FC271C2C23BF}" destId="{776262D6-4D65-4C75-8654-8DDB2D51B85E}" srcOrd="0" destOrd="0" parTransId="{7787EA19-4873-45D3-8A09-FDA8C33B382D}" sibTransId="{6DE4D84D-A865-45CC-A8FF-1E1272816FBF}"/>
    <dgm:cxn modelId="{08661769-1060-4A0E-B5DF-694825B17412}" type="presOf" srcId="{048BF955-802C-487E-8235-FC271C2C23BF}" destId="{C4D0B29A-0F9A-480D-82BC-677D9815CF02}" srcOrd="0" destOrd="0" presId="urn:microsoft.com/office/officeart/2005/8/layout/funnel1"/>
    <dgm:cxn modelId="{318C0322-9A00-4F8A-BD26-340195AAE85A}" type="presOf" srcId="{D52ADA0E-0DDA-4272-A7D6-C64A0F70E767}" destId="{6850F18D-3D6E-40E2-9E59-FEFF2EA78400}" srcOrd="0" destOrd="0" presId="urn:microsoft.com/office/officeart/2005/8/layout/funnel1"/>
    <dgm:cxn modelId="{55B64B87-28A4-448A-8A49-6D8ECE183626}" srcId="{048BF955-802C-487E-8235-FC271C2C23BF}" destId="{04E1F040-F6A1-48EF-9620-11A02C7DD814}" srcOrd="1" destOrd="0" parTransId="{2BE0623D-EEC9-4A2B-A3C8-3AF6E425679D}" sibTransId="{8320B8ED-877A-4D29-84FD-45E32C91F027}"/>
    <dgm:cxn modelId="{D69EB5ED-5DFB-49DE-8C48-765C709E3C80}" srcId="{048BF955-802C-487E-8235-FC271C2C23BF}" destId="{F2DB8EA2-19E9-4071-A6E9-58C5271B70F3}" srcOrd="2" destOrd="0" parTransId="{0063523A-76E9-4C40-A001-0EF0A1C137BD}" sibTransId="{D1B88FB2-9716-4CF9-9DC5-FFE6D4611DC3}"/>
    <dgm:cxn modelId="{4E4EA2B5-6C4E-433B-9055-A4631662242E}" type="presParOf" srcId="{C4D0B29A-0F9A-480D-82BC-677D9815CF02}" destId="{03FF0637-606C-499D-BC64-704B60BB8CF2}" srcOrd="0" destOrd="0" presId="urn:microsoft.com/office/officeart/2005/8/layout/funnel1"/>
    <dgm:cxn modelId="{279492A3-92F1-4C77-8839-BFF010810B1F}" type="presParOf" srcId="{C4D0B29A-0F9A-480D-82BC-677D9815CF02}" destId="{E43101EC-C9C1-48A5-B784-3A096B2B6EB9}" srcOrd="1" destOrd="0" presId="urn:microsoft.com/office/officeart/2005/8/layout/funnel1"/>
    <dgm:cxn modelId="{C6A0BC8C-538D-44CE-B296-A92FA4A2CDA9}" type="presParOf" srcId="{C4D0B29A-0F9A-480D-82BC-677D9815CF02}" destId="{6850F18D-3D6E-40E2-9E59-FEFF2EA78400}" srcOrd="2" destOrd="0" presId="urn:microsoft.com/office/officeart/2005/8/layout/funnel1"/>
    <dgm:cxn modelId="{BF991A97-FDC1-4DF8-904B-200ED345F6F8}" type="presParOf" srcId="{C4D0B29A-0F9A-480D-82BC-677D9815CF02}" destId="{3CC543E0-2952-4331-9102-063C90971CE9}" srcOrd="3" destOrd="0" presId="urn:microsoft.com/office/officeart/2005/8/layout/funnel1"/>
    <dgm:cxn modelId="{9F01EA18-7AF9-4552-B7A6-4F5617F5F91F}" type="presParOf" srcId="{C4D0B29A-0F9A-480D-82BC-677D9815CF02}" destId="{F0D49157-A789-4596-9869-1F2052BF2BCC}" srcOrd="4" destOrd="0" presId="urn:microsoft.com/office/officeart/2005/8/layout/funnel1"/>
    <dgm:cxn modelId="{D9EC19D4-D4F4-4348-BF8C-165805AD3B1D}" type="presParOf" srcId="{C4D0B29A-0F9A-480D-82BC-677D9815CF02}" destId="{CC08FC0B-0B37-4C57-8C23-8E0CE19502E8}" srcOrd="5" destOrd="0" presId="urn:microsoft.com/office/officeart/2005/8/layout/funnel1"/>
    <dgm:cxn modelId="{061D02E1-ABA9-496C-9129-4F52FF2B42FC}" type="presParOf" srcId="{C4D0B29A-0F9A-480D-82BC-677D9815CF02}" destId="{ED6A723B-A394-47B4-9BCD-2CE55CEA3C3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09FF7D-53C7-41E0-9AE9-CF92E4DB28D0}" type="doc">
      <dgm:prSet loTypeId="urn:microsoft.com/office/officeart/2005/8/layout/radial3" loCatId="relationship" qsTypeId="urn:microsoft.com/office/officeart/2005/8/quickstyle/simple1" qsCatId="simple" csTypeId="urn:microsoft.com/office/officeart/2005/8/colors/accent1_4" csCatId="accent1" phldr="1"/>
      <dgm:spPr/>
      <dgm:t>
        <a:bodyPr/>
        <a:lstStyle/>
        <a:p>
          <a:endParaRPr lang="en-US"/>
        </a:p>
      </dgm:t>
    </dgm:pt>
    <dgm:pt modelId="{4CC28559-2A89-4EFA-ACD3-84E72D91B178}">
      <dgm:prSet phldrT="[Text]" custT="1"/>
      <dgm:spPr/>
      <dgm:t>
        <a:bodyPr/>
        <a:lstStyle/>
        <a:p>
          <a:r>
            <a:rPr lang="en-US" sz="1200" b="1" dirty="0" smtClean="0"/>
            <a:t>Dynamic Perforation Modeling</a:t>
          </a:r>
          <a:endParaRPr lang="en-US" sz="1200" b="1" dirty="0"/>
        </a:p>
      </dgm:t>
    </dgm:pt>
    <dgm:pt modelId="{71A73D25-790F-41D4-AA2D-90FE83220899}" type="parTrans" cxnId="{750CD9BD-BAE3-4C6A-ACCA-B549D6D4EC30}">
      <dgm:prSet/>
      <dgm:spPr/>
      <dgm:t>
        <a:bodyPr/>
        <a:lstStyle/>
        <a:p>
          <a:endParaRPr lang="en-US"/>
        </a:p>
      </dgm:t>
    </dgm:pt>
    <dgm:pt modelId="{E7EA2A1F-00FB-4004-B37A-1DD58E9CB449}" type="sibTrans" cxnId="{750CD9BD-BAE3-4C6A-ACCA-B549D6D4EC30}">
      <dgm:prSet/>
      <dgm:spPr/>
      <dgm:t>
        <a:bodyPr/>
        <a:lstStyle/>
        <a:p>
          <a:endParaRPr lang="en-US"/>
        </a:p>
      </dgm:t>
    </dgm:pt>
    <dgm:pt modelId="{2E76729B-22CE-4A25-9D61-9A6C966B591F}">
      <dgm:prSet phldrT="[Text]" custT="1"/>
      <dgm:spPr/>
      <dgm:t>
        <a:bodyPr/>
        <a:lstStyle/>
        <a:p>
          <a:r>
            <a:rPr lang="en-US" sz="1200" b="1" dirty="0" smtClean="0"/>
            <a:t>Solid Object Models</a:t>
          </a:r>
          <a:endParaRPr lang="en-US" sz="1200" b="1" dirty="0"/>
        </a:p>
      </dgm:t>
    </dgm:pt>
    <dgm:pt modelId="{102CD343-F8AF-42F1-B260-4C452D422121}" type="parTrans" cxnId="{A977162D-4F53-4261-84E9-ED9780084FB0}">
      <dgm:prSet/>
      <dgm:spPr/>
      <dgm:t>
        <a:bodyPr/>
        <a:lstStyle/>
        <a:p>
          <a:endParaRPr lang="en-US"/>
        </a:p>
      </dgm:t>
    </dgm:pt>
    <dgm:pt modelId="{02E8EBC0-84E7-4ADA-9B92-1DAB81E4F137}" type="sibTrans" cxnId="{A977162D-4F53-4261-84E9-ED9780084FB0}">
      <dgm:prSet/>
      <dgm:spPr/>
      <dgm:t>
        <a:bodyPr/>
        <a:lstStyle/>
        <a:p>
          <a:endParaRPr lang="en-US"/>
        </a:p>
      </dgm:t>
    </dgm:pt>
    <dgm:pt modelId="{F5ECBEE6-59F7-4BD6-905F-A5D18C71684F}">
      <dgm:prSet phldrT="[Text]" custT="1"/>
      <dgm:spPr/>
      <dgm:t>
        <a:bodyPr/>
        <a:lstStyle/>
        <a:p>
          <a:r>
            <a:rPr lang="en-US" sz="1200" b="1" dirty="0" smtClean="0"/>
            <a:t>Fracture Generation &amp; Propagation</a:t>
          </a:r>
        </a:p>
      </dgm:t>
    </dgm:pt>
    <dgm:pt modelId="{C092E395-EC81-471B-8938-DF0724E0336B}" type="parTrans" cxnId="{1AAB9C88-5E58-4BEC-A287-4EA02BC1F969}">
      <dgm:prSet/>
      <dgm:spPr/>
      <dgm:t>
        <a:bodyPr/>
        <a:lstStyle/>
        <a:p>
          <a:endParaRPr lang="en-US"/>
        </a:p>
      </dgm:t>
    </dgm:pt>
    <dgm:pt modelId="{31265AA6-063B-4B49-8E79-9E3271F50534}" type="sibTrans" cxnId="{1AAB9C88-5E58-4BEC-A287-4EA02BC1F969}">
      <dgm:prSet/>
      <dgm:spPr/>
      <dgm:t>
        <a:bodyPr/>
        <a:lstStyle/>
        <a:p>
          <a:endParaRPr lang="en-US"/>
        </a:p>
      </dgm:t>
    </dgm:pt>
    <dgm:pt modelId="{3B44D784-1F44-4389-A75D-EFDB1AB47A5A}">
      <dgm:prSet phldrT="[Text]" custT="1"/>
      <dgm:spPr/>
      <dgm:t>
        <a:bodyPr/>
        <a:lstStyle/>
        <a:p>
          <a:r>
            <a:rPr lang="en-US" sz="1200" b="1" dirty="0" smtClean="0"/>
            <a:t>Wellbore Flow Model</a:t>
          </a:r>
          <a:endParaRPr lang="en-US" sz="1200" b="1" dirty="0"/>
        </a:p>
      </dgm:t>
    </dgm:pt>
    <dgm:pt modelId="{D1DA12E7-ACD0-4187-8A61-7BA4B826B1F9}" type="parTrans" cxnId="{64EECD47-25CF-40AB-85A0-346EFDA0EFFB}">
      <dgm:prSet/>
      <dgm:spPr/>
      <dgm:t>
        <a:bodyPr/>
        <a:lstStyle/>
        <a:p>
          <a:endParaRPr lang="en-US"/>
        </a:p>
      </dgm:t>
    </dgm:pt>
    <dgm:pt modelId="{D32676BB-AE8E-415E-A733-C6D2818CD366}" type="sibTrans" cxnId="{64EECD47-25CF-40AB-85A0-346EFDA0EFFB}">
      <dgm:prSet/>
      <dgm:spPr/>
      <dgm:t>
        <a:bodyPr/>
        <a:lstStyle/>
        <a:p>
          <a:endParaRPr lang="en-US"/>
        </a:p>
      </dgm:t>
    </dgm:pt>
    <dgm:pt modelId="{A7679D51-5CBD-4707-97CF-040D8C4CC5A9}">
      <dgm:prSet phldrT="[Text]" custT="1"/>
      <dgm:spPr/>
      <dgm:t>
        <a:bodyPr/>
        <a:lstStyle/>
        <a:p>
          <a:r>
            <a:rPr lang="en-US" sz="1200" b="1" dirty="0" smtClean="0"/>
            <a:t>Perforation Flow &amp; Cleanup</a:t>
          </a:r>
          <a:endParaRPr lang="en-US" sz="1200" b="1" dirty="0"/>
        </a:p>
      </dgm:t>
    </dgm:pt>
    <dgm:pt modelId="{E34C154A-FDF3-4C35-94EF-E76123F4DF04}" type="parTrans" cxnId="{BB0F3318-EC6A-4474-9D17-58AACD32D904}">
      <dgm:prSet/>
      <dgm:spPr/>
      <dgm:t>
        <a:bodyPr/>
        <a:lstStyle/>
        <a:p>
          <a:endParaRPr lang="en-US"/>
        </a:p>
      </dgm:t>
    </dgm:pt>
    <dgm:pt modelId="{8AC4DB20-1FBE-4215-AA6D-B1969B02BF37}" type="sibTrans" cxnId="{BB0F3318-EC6A-4474-9D17-58AACD32D904}">
      <dgm:prSet/>
      <dgm:spPr/>
      <dgm:t>
        <a:bodyPr/>
        <a:lstStyle/>
        <a:p>
          <a:endParaRPr lang="en-US"/>
        </a:p>
      </dgm:t>
    </dgm:pt>
    <dgm:pt modelId="{7B0EEF68-EF3C-44EF-9631-F7FF754D3924}">
      <dgm:prSet phldrT="[Text]" custT="1"/>
      <dgm:spPr/>
      <dgm:t>
        <a:bodyPr/>
        <a:lstStyle/>
        <a:p>
          <a:r>
            <a:rPr lang="en-US" sz="1200" b="1" dirty="0" smtClean="0"/>
            <a:t>Reservoir Fluid Flow</a:t>
          </a:r>
          <a:endParaRPr lang="en-US" sz="1200" b="1" dirty="0"/>
        </a:p>
      </dgm:t>
    </dgm:pt>
    <dgm:pt modelId="{77672A9F-87F7-48D0-AF08-D85C32957256}" type="parTrans" cxnId="{2C0944CE-5088-4314-808D-28F4148703C6}">
      <dgm:prSet/>
      <dgm:spPr/>
      <dgm:t>
        <a:bodyPr/>
        <a:lstStyle/>
        <a:p>
          <a:endParaRPr lang="en-US"/>
        </a:p>
      </dgm:t>
    </dgm:pt>
    <dgm:pt modelId="{C84A9746-A871-4B4D-9692-67F3929180A4}" type="sibTrans" cxnId="{2C0944CE-5088-4314-808D-28F4148703C6}">
      <dgm:prSet/>
      <dgm:spPr/>
      <dgm:t>
        <a:bodyPr/>
        <a:lstStyle/>
        <a:p>
          <a:endParaRPr lang="en-US"/>
        </a:p>
      </dgm:t>
    </dgm:pt>
    <dgm:pt modelId="{BF37CEFE-32E0-4F03-BFD9-CB446B52C879}" type="pres">
      <dgm:prSet presAssocID="{4109FF7D-53C7-41E0-9AE9-CF92E4DB28D0}" presName="composite" presStyleCnt="0">
        <dgm:presLayoutVars>
          <dgm:chMax val="1"/>
          <dgm:dir/>
          <dgm:resizeHandles val="exact"/>
        </dgm:presLayoutVars>
      </dgm:prSet>
      <dgm:spPr/>
      <dgm:t>
        <a:bodyPr/>
        <a:lstStyle/>
        <a:p>
          <a:endParaRPr lang="en-US"/>
        </a:p>
      </dgm:t>
    </dgm:pt>
    <dgm:pt modelId="{610E2B25-437D-43C4-A5FA-6A570D75E3A1}" type="pres">
      <dgm:prSet presAssocID="{4109FF7D-53C7-41E0-9AE9-CF92E4DB28D0}" presName="radial" presStyleCnt="0">
        <dgm:presLayoutVars>
          <dgm:animLvl val="ctr"/>
        </dgm:presLayoutVars>
      </dgm:prSet>
      <dgm:spPr/>
      <dgm:t>
        <a:bodyPr/>
        <a:lstStyle/>
        <a:p>
          <a:endParaRPr lang="en-US"/>
        </a:p>
      </dgm:t>
    </dgm:pt>
    <dgm:pt modelId="{265F0CBF-A601-4B18-B289-CB7A6B24BD58}" type="pres">
      <dgm:prSet presAssocID="{4CC28559-2A89-4EFA-ACD3-84E72D91B178}" presName="centerShape" presStyleLbl="vennNode1" presStyleIdx="0" presStyleCnt="6"/>
      <dgm:spPr/>
      <dgm:t>
        <a:bodyPr/>
        <a:lstStyle/>
        <a:p>
          <a:endParaRPr lang="en-US"/>
        </a:p>
      </dgm:t>
    </dgm:pt>
    <dgm:pt modelId="{F8D7BBDD-BD77-4050-BE49-F403BBC32197}" type="pres">
      <dgm:prSet presAssocID="{3B44D784-1F44-4389-A75D-EFDB1AB47A5A}" presName="node" presStyleLbl="vennNode1" presStyleIdx="1" presStyleCnt="6">
        <dgm:presLayoutVars>
          <dgm:bulletEnabled val="1"/>
        </dgm:presLayoutVars>
      </dgm:prSet>
      <dgm:spPr/>
      <dgm:t>
        <a:bodyPr/>
        <a:lstStyle/>
        <a:p>
          <a:endParaRPr lang="en-US"/>
        </a:p>
      </dgm:t>
    </dgm:pt>
    <dgm:pt modelId="{81503053-9423-4AEC-A2D3-1466EFF6B44F}" type="pres">
      <dgm:prSet presAssocID="{A7679D51-5CBD-4707-97CF-040D8C4CC5A9}" presName="node" presStyleLbl="vennNode1" presStyleIdx="2" presStyleCnt="6" custScaleX="117247">
        <dgm:presLayoutVars>
          <dgm:bulletEnabled val="1"/>
        </dgm:presLayoutVars>
      </dgm:prSet>
      <dgm:spPr/>
      <dgm:t>
        <a:bodyPr/>
        <a:lstStyle/>
        <a:p>
          <a:endParaRPr lang="en-US"/>
        </a:p>
      </dgm:t>
    </dgm:pt>
    <dgm:pt modelId="{49F63BB1-3E2A-4198-BE38-62CFFF24B345}" type="pres">
      <dgm:prSet presAssocID="{7B0EEF68-EF3C-44EF-9631-F7FF754D3924}" presName="node" presStyleLbl="vennNode1" presStyleIdx="3" presStyleCnt="6">
        <dgm:presLayoutVars>
          <dgm:bulletEnabled val="1"/>
        </dgm:presLayoutVars>
      </dgm:prSet>
      <dgm:spPr/>
      <dgm:t>
        <a:bodyPr/>
        <a:lstStyle/>
        <a:p>
          <a:endParaRPr lang="en-US"/>
        </a:p>
      </dgm:t>
    </dgm:pt>
    <dgm:pt modelId="{97459432-59A9-4812-8F63-FBC07CE5A979}" type="pres">
      <dgm:prSet presAssocID="{2E76729B-22CE-4A25-9D61-9A6C966B591F}" presName="node" presStyleLbl="vennNode1" presStyleIdx="4" presStyleCnt="6">
        <dgm:presLayoutVars>
          <dgm:bulletEnabled val="1"/>
        </dgm:presLayoutVars>
      </dgm:prSet>
      <dgm:spPr/>
      <dgm:t>
        <a:bodyPr/>
        <a:lstStyle/>
        <a:p>
          <a:endParaRPr lang="en-US"/>
        </a:p>
      </dgm:t>
    </dgm:pt>
    <dgm:pt modelId="{798DFD9B-4899-4494-AA1C-F76F82300302}" type="pres">
      <dgm:prSet presAssocID="{F5ECBEE6-59F7-4BD6-905F-A5D18C71684F}" presName="node" presStyleLbl="vennNode1" presStyleIdx="5" presStyleCnt="6" custScaleX="110761">
        <dgm:presLayoutVars>
          <dgm:bulletEnabled val="1"/>
        </dgm:presLayoutVars>
      </dgm:prSet>
      <dgm:spPr/>
      <dgm:t>
        <a:bodyPr/>
        <a:lstStyle/>
        <a:p>
          <a:endParaRPr lang="en-US"/>
        </a:p>
      </dgm:t>
    </dgm:pt>
  </dgm:ptLst>
  <dgm:cxnLst>
    <dgm:cxn modelId="{3836F44B-6DA4-48D0-96EF-EB32E83E698B}" type="presOf" srcId="{A7679D51-5CBD-4707-97CF-040D8C4CC5A9}" destId="{81503053-9423-4AEC-A2D3-1466EFF6B44F}" srcOrd="0" destOrd="0" presId="urn:microsoft.com/office/officeart/2005/8/layout/radial3"/>
    <dgm:cxn modelId="{1C915CB1-E074-42FF-9010-D4AACCC9729D}" type="presOf" srcId="{F5ECBEE6-59F7-4BD6-905F-A5D18C71684F}" destId="{798DFD9B-4899-4494-AA1C-F76F82300302}" srcOrd="0" destOrd="0" presId="urn:microsoft.com/office/officeart/2005/8/layout/radial3"/>
    <dgm:cxn modelId="{2C0944CE-5088-4314-808D-28F4148703C6}" srcId="{4CC28559-2A89-4EFA-ACD3-84E72D91B178}" destId="{7B0EEF68-EF3C-44EF-9631-F7FF754D3924}" srcOrd="2" destOrd="0" parTransId="{77672A9F-87F7-48D0-AF08-D85C32957256}" sibTransId="{C84A9746-A871-4B4D-9692-67F3929180A4}"/>
    <dgm:cxn modelId="{750CD9BD-BAE3-4C6A-ACCA-B549D6D4EC30}" srcId="{4109FF7D-53C7-41E0-9AE9-CF92E4DB28D0}" destId="{4CC28559-2A89-4EFA-ACD3-84E72D91B178}" srcOrd="0" destOrd="0" parTransId="{71A73D25-790F-41D4-AA2D-90FE83220899}" sibTransId="{E7EA2A1F-00FB-4004-B37A-1DD58E9CB449}"/>
    <dgm:cxn modelId="{A977162D-4F53-4261-84E9-ED9780084FB0}" srcId="{4CC28559-2A89-4EFA-ACD3-84E72D91B178}" destId="{2E76729B-22CE-4A25-9D61-9A6C966B591F}" srcOrd="3" destOrd="0" parTransId="{102CD343-F8AF-42F1-B260-4C452D422121}" sibTransId="{02E8EBC0-84E7-4ADA-9B92-1DAB81E4F137}"/>
    <dgm:cxn modelId="{64EECD47-25CF-40AB-85A0-346EFDA0EFFB}" srcId="{4CC28559-2A89-4EFA-ACD3-84E72D91B178}" destId="{3B44D784-1F44-4389-A75D-EFDB1AB47A5A}" srcOrd="0" destOrd="0" parTransId="{D1DA12E7-ACD0-4187-8A61-7BA4B826B1F9}" sibTransId="{D32676BB-AE8E-415E-A733-C6D2818CD366}"/>
    <dgm:cxn modelId="{DE03FA0F-40AE-42B5-9A75-D048AA5E139B}" type="presOf" srcId="{4109FF7D-53C7-41E0-9AE9-CF92E4DB28D0}" destId="{BF37CEFE-32E0-4F03-BFD9-CB446B52C879}" srcOrd="0" destOrd="0" presId="urn:microsoft.com/office/officeart/2005/8/layout/radial3"/>
    <dgm:cxn modelId="{F64B8C04-E8BC-4E2F-856F-8B8AD425C0AF}" type="presOf" srcId="{7B0EEF68-EF3C-44EF-9631-F7FF754D3924}" destId="{49F63BB1-3E2A-4198-BE38-62CFFF24B345}" srcOrd="0" destOrd="0" presId="urn:microsoft.com/office/officeart/2005/8/layout/radial3"/>
    <dgm:cxn modelId="{BB0F3318-EC6A-4474-9D17-58AACD32D904}" srcId="{4CC28559-2A89-4EFA-ACD3-84E72D91B178}" destId="{A7679D51-5CBD-4707-97CF-040D8C4CC5A9}" srcOrd="1" destOrd="0" parTransId="{E34C154A-FDF3-4C35-94EF-E76123F4DF04}" sibTransId="{8AC4DB20-1FBE-4215-AA6D-B1969B02BF37}"/>
    <dgm:cxn modelId="{9D03D068-9604-49BB-A565-F1FCF8BE7918}" type="presOf" srcId="{4CC28559-2A89-4EFA-ACD3-84E72D91B178}" destId="{265F0CBF-A601-4B18-B289-CB7A6B24BD58}" srcOrd="0" destOrd="0" presId="urn:microsoft.com/office/officeart/2005/8/layout/radial3"/>
    <dgm:cxn modelId="{C64B30D7-2F08-487C-A7D6-3D0895BC7B05}" type="presOf" srcId="{3B44D784-1F44-4389-A75D-EFDB1AB47A5A}" destId="{F8D7BBDD-BD77-4050-BE49-F403BBC32197}" srcOrd="0" destOrd="0" presId="urn:microsoft.com/office/officeart/2005/8/layout/radial3"/>
    <dgm:cxn modelId="{FF8533E8-18B3-4189-81E7-114CAF8BE2FB}" type="presOf" srcId="{2E76729B-22CE-4A25-9D61-9A6C966B591F}" destId="{97459432-59A9-4812-8F63-FBC07CE5A979}" srcOrd="0" destOrd="0" presId="urn:microsoft.com/office/officeart/2005/8/layout/radial3"/>
    <dgm:cxn modelId="{1AAB9C88-5E58-4BEC-A287-4EA02BC1F969}" srcId="{4CC28559-2A89-4EFA-ACD3-84E72D91B178}" destId="{F5ECBEE6-59F7-4BD6-905F-A5D18C71684F}" srcOrd="4" destOrd="0" parTransId="{C092E395-EC81-471B-8938-DF0724E0336B}" sibTransId="{31265AA6-063B-4B49-8E79-9E3271F50534}"/>
    <dgm:cxn modelId="{C683FA18-D3E7-4088-BB8E-414529681CE3}" type="presParOf" srcId="{BF37CEFE-32E0-4F03-BFD9-CB446B52C879}" destId="{610E2B25-437D-43C4-A5FA-6A570D75E3A1}" srcOrd="0" destOrd="0" presId="urn:microsoft.com/office/officeart/2005/8/layout/radial3"/>
    <dgm:cxn modelId="{417B0AFF-3151-49D5-AA48-892553C5FFE0}" type="presParOf" srcId="{610E2B25-437D-43C4-A5FA-6A570D75E3A1}" destId="{265F0CBF-A601-4B18-B289-CB7A6B24BD58}" srcOrd="0" destOrd="0" presId="urn:microsoft.com/office/officeart/2005/8/layout/radial3"/>
    <dgm:cxn modelId="{ED420747-2FC9-4B99-AE64-A3D802A2E17F}" type="presParOf" srcId="{610E2B25-437D-43C4-A5FA-6A570D75E3A1}" destId="{F8D7BBDD-BD77-4050-BE49-F403BBC32197}" srcOrd="1" destOrd="0" presId="urn:microsoft.com/office/officeart/2005/8/layout/radial3"/>
    <dgm:cxn modelId="{9D706DF3-FB60-4F41-BC58-84AF8822BC63}" type="presParOf" srcId="{610E2B25-437D-43C4-A5FA-6A570D75E3A1}" destId="{81503053-9423-4AEC-A2D3-1466EFF6B44F}" srcOrd="2" destOrd="0" presId="urn:microsoft.com/office/officeart/2005/8/layout/radial3"/>
    <dgm:cxn modelId="{2F800E49-A87B-4B67-8557-29CEBC92DE53}" type="presParOf" srcId="{610E2B25-437D-43C4-A5FA-6A570D75E3A1}" destId="{49F63BB1-3E2A-4198-BE38-62CFFF24B345}" srcOrd="3" destOrd="0" presId="urn:microsoft.com/office/officeart/2005/8/layout/radial3"/>
    <dgm:cxn modelId="{8602217F-77C3-4CE3-8BBF-57FF44CF4A74}" type="presParOf" srcId="{610E2B25-437D-43C4-A5FA-6A570D75E3A1}" destId="{97459432-59A9-4812-8F63-FBC07CE5A979}" srcOrd="4" destOrd="0" presId="urn:microsoft.com/office/officeart/2005/8/layout/radial3"/>
    <dgm:cxn modelId="{9B9A058E-DBB5-4120-91D9-6AD28BEB28B2}" type="presParOf" srcId="{610E2B25-437D-43C4-A5FA-6A570D75E3A1}" destId="{798DFD9B-4899-4494-AA1C-F76F82300302}"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4B5B69F-F469-4338-9C26-0642434614A7}"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EE9D31F7-055A-458B-B15B-BE299A282E39}">
      <dgm:prSet phldrT="[Text]"/>
      <dgm:spPr>
        <a:solidFill>
          <a:schemeClr val="accent2">
            <a:lumMod val="60000"/>
            <a:lumOff val="40000"/>
          </a:schemeClr>
        </a:solidFill>
      </dgm:spPr>
      <dgm:t>
        <a:bodyPr/>
        <a:lstStyle/>
        <a:p>
          <a:r>
            <a:rPr lang="en-US" dirty="0" smtClean="0"/>
            <a:t>LPLT WS</a:t>
          </a:r>
          <a:endParaRPr lang="en-US" dirty="0"/>
        </a:p>
      </dgm:t>
    </dgm:pt>
    <dgm:pt modelId="{75603447-10BE-47D9-9B60-4BCD21B7A3B9}" type="parTrans" cxnId="{599C455E-CFC3-40B3-A5E5-BC2E9E7A3307}">
      <dgm:prSet/>
      <dgm:spPr/>
      <dgm:t>
        <a:bodyPr/>
        <a:lstStyle/>
        <a:p>
          <a:endParaRPr lang="en-US"/>
        </a:p>
      </dgm:t>
    </dgm:pt>
    <dgm:pt modelId="{8799160E-FE41-4679-B62E-3A024CD2DA17}" type="sibTrans" cxnId="{599C455E-CFC3-40B3-A5E5-BC2E9E7A3307}">
      <dgm:prSet/>
      <dgm:spPr/>
      <dgm:t>
        <a:bodyPr/>
        <a:lstStyle/>
        <a:p>
          <a:endParaRPr lang="en-US"/>
        </a:p>
      </dgm:t>
    </dgm:pt>
    <dgm:pt modelId="{062303A4-F88C-4A4C-A4D5-345C9A9D5E29}">
      <dgm:prSet phldrT="[Text]"/>
      <dgm:spPr>
        <a:blipFill rotWithShape="1">
          <a:blip xmlns:r="http://schemas.openxmlformats.org/officeDocument/2006/relationships" r:embed="rId1"/>
          <a:stretch>
            <a:fillRect l="-2755"/>
          </a:stretch>
        </a:blipFill>
      </dgm:spPr>
      <dgm:t>
        <a:bodyPr/>
        <a:lstStyle/>
        <a:p>
          <a:r>
            <a:rPr lang="en-US">
              <a:noFill/>
            </a:rPr>
            <a:t> </a:t>
          </a:r>
        </a:p>
      </dgm:t>
    </dgm:pt>
    <dgm:pt modelId="{5EDF6D4A-19AB-4070-A228-F95108C34FFF}" type="parTrans" cxnId="{441FA3A0-2DC8-4BE6-B5E1-E8B0F2541E13}">
      <dgm:prSet/>
      <dgm:spPr/>
      <dgm:t>
        <a:bodyPr/>
        <a:lstStyle/>
        <a:p>
          <a:endParaRPr lang="en-US"/>
        </a:p>
      </dgm:t>
    </dgm:pt>
    <dgm:pt modelId="{D4ADECDF-9FF2-4B11-B9B4-D6AEC6034492}" type="sibTrans" cxnId="{441FA3A0-2DC8-4BE6-B5E1-E8B0F2541E13}">
      <dgm:prSet/>
      <dgm:spPr/>
      <dgm:t>
        <a:bodyPr/>
        <a:lstStyle/>
        <a:p>
          <a:endParaRPr lang="en-US"/>
        </a:p>
      </dgm:t>
    </dgm:pt>
    <dgm:pt modelId="{0600E00E-D637-4DC6-9E1B-47DCEB19CE13}">
      <dgm:prSet phldrT="[Text]"/>
      <dgm:spPr>
        <a:solidFill>
          <a:schemeClr val="accent4">
            <a:lumMod val="60000"/>
            <a:lumOff val="40000"/>
          </a:schemeClr>
        </a:solidFill>
      </dgm:spPr>
      <dgm:t>
        <a:bodyPr/>
        <a:lstStyle/>
        <a:p>
          <a:r>
            <a:rPr lang="en-US" dirty="0" smtClean="0"/>
            <a:t>HPHT WS</a:t>
          </a:r>
          <a:endParaRPr lang="en-US" dirty="0"/>
        </a:p>
      </dgm:t>
    </dgm:pt>
    <dgm:pt modelId="{2994A4CA-27AC-4D0F-ACFC-A89584692A28}" type="parTrans" cxnId="{D9817118-1706-4D70-811B-4CA6B8575C0E}">
      <dgm:prSet/>
      <dgm:spPr/>
      <dgm:t>
        <a:bodyPr/>
        <a:lstStyle/>
        <a:p>
          <a:endParaRPr lang="en-US"/>
        </a:p>
      </dgm:t>
    </dgm:pt>
    <dgm:pt modelId="{9379DA1B-46A8-4AA9-BFDD-F46F62AEE518}" type="sibTrans" cxnId="{D9817118-1706-4D70-811B-4CA6B8575C0E}">
      <dgm:prSet/>
      <dgm:spPr/>
      <dgm:t>
        <a:bodyPr/>
        <a:lstStyle/>
        <a:p>
          <a:endParaRPr lang="en-US"/>
        </a:p>
      </dgm:t>
    </dgm:pt>
    <dgm:pt modelId="{32644A6C-E78D-464B-B4DB-3D88B0F85868}">
      <dgm:prSet phldrT="[Text]"/>
      <dgm:spPr>
        <a:blipFill rotWithShape="1">
          <a:blip xmlns:r="http://schemas.openxmlformats.org/officeDocument/2006/relationships" r:embed="rId2"/>
          <a:stretch>
            <a:fillRect/>
          </a:stretch>
        </a:blipFill>
      </dgm:spPr>
      <dgm:t>
        <a:bodyPr/>
        <a:lstStyle/>
        <a:p>
          <a:r>
            <a:rPr lang="en-US">
              <a:noFill/>
            </a:rPr>
            <a:t> </a:t>
          </a:r>
        </a:p>
      </dgm:t>
    </dgm:pt>
    <dgm:pt modelId="{B899B38E-28F6-4734-A4BD-C57308DE93A1}" type="parTrans" cxnId="{17EEF475-36E0-4285-9BFB-F793F17A6219}">
      <dgm:prSet/>
      <dgm:spPr/>
      <dgm:t>
        <a:bodyPr/>
        <a:lstStyle/>
        <a:p>
          <a:endParaRPr lang="en-US"/>
        </a:p>
      </dgm:t>
    </dgm:pt>
    <dgm:pt modelId="{1B2D74E5-C360-472A-B074-FAB89BEC354D}" type="sibTrans" cxnId="{17EEF475-36E0-4285-9BFB-F793F17A6219}">
      <dgm:prSet/>
      <dgm:spPr/>
      <dgm:t>
        <a:bodyPr/>
        <a:lstStyle/>
        <a:p>
          <a:endParaRPr lang="en-US"/>
        </a:p>
      </dgm:t>
    </dgm:pt>
    <dgm:pt modelId="{836A7903-D24D-47BF-8913-3A1396A8B81B}">
      <dgm:prSet phldrT="[Text]"/>
      <dgm:spPr>
        <a:solidFill>
          <a:schemeClr val="accent4">
            <a:lumMod val="75000"/>
          </a:schemeClr>
        </a:solidFill>
      </dgm:spPr>
      <dgm:t>
        <a:bodyPr/>
        <a:lstStyle/>
        <a:p>
          <a:r>
            <a:rPr lang="en-US" dirty="0" smtClean="0"/>
            <a:t>HPHT SS</a:t>
          </a:r>
          <a:endParaRPr lang="en-US" dirty="0"/>
        </a:p>
      </dgm:t>
    </dgm:pt>
    <dgm:pt modelId="{2FF9E6B6-0687-4F4F-A210-6A4CF530831C}" type="parTrans" cxnId="{DF6A2321-5AF9-4346-83F2-660D0EA8A8D8}">
      <dgm:prSet/>
      <dgm:spPr/>
      <dgm:t>
        <a:bodyPr/>
        <a:lstStyle/>
        <a:p>
          <a:endParaRPr lang="en-US"/>
        </a:p>
      </dgm:t>
    </dgm:pt>
    <dgm:pt modelId="{8C535353-1C98-43A2-B23A-DB1B7A33C99E}" type="sibTrans" cxnId="{DF6A2321-5AF9-4346-83F2-660D0EA8A8D8}">
      <dgm:prSet/>
      <dgm:spPr/>
      <dgm:t>
        <a:bodyPr/>
        <a:lstStyle/>
        <a:p>
          <a:endParaRPr lang="en-US"/>
        </a:p>
      </dgm:t>
    </dgm:pt>
    <dgm:pt modelId="{349D540D-545E-4B2F-924A-126060CF88C0}">
      <dgm:prSet phldrT="[Text]"/>
      <dgm:spPr>
        <a:blipFill rotWithShape="1">
          <a:blip xmlns:r="http://schemas.openxmlformats.org/officeDocument/2006/relationships" r:embed="rId3"/>
          <a:stretch>
            <a:fillRect/>
          </a:stretch>
        </a:blipFill>
      </dgm:spPr>
      <dgm:t>
        <a:bodyPr/>
        <a:lstStyle/>
        <a:p>
          <a:r>
            <a:rPr lang="en-US">
              <a:noFill/>
            </a:rPr>
            <a:t> </a:t>
          </a:r>
        </a:p>
      </dgm:t>
    </dgm:pt>
    <dgm:pt modelId="{3C231AD4-7EAF-478C-8371-493545437B76}" type="parTrans" cxnId="{9A54FE7B-83B7-4663-B9F4-8A2804EFAE2B}">
      <dgm:prSet/>
      <dgm:spPr/>
      <dgm:t>
        <a:bodyPr/>
        <a:lstStyle/>
        <a:p>
          <a:endParaRPr lang="en-US"/>
        </a:p>
      </dgm:t>
    </dgm:pt>
    <dgm:pt modelId="{8C585268-AB3A-403D-92A6-3087D7BA9CD4}" type="sibTrans" cxnId="{9A54FE7B-83B7-4663-B9F4-8A2804EFAE2B}">
      <dgm:prSet/>
      <dgm:spPr/>
      <dgm:t>
        <a:bodyPr/>
        <a:lstStyle/>
        <a:p>
          <a:endParaRPr lang="en-US"/>
        </a:p>
      </dgm:t>
    </dgm:pt>
    <dgm:pt modelId="{AC1FB76D-6A00-4E6A-84D7-ACBD6B7AE9B2}">
      <dgm:prSet phldrT="[Text]"/>
      <dgm:spPr>
        <a:solidFill>
          <a:schemeClr val="accent2">
            <a:lumMod val="75000"/>
          </a:schemeClr>
        </a:solidFill>
      </dgm:spPr>
      <dgm:t>
        <a:bodyPr/>
        <a:lstStyle/>
        <a:p>
          <a:r>
            <a:rPr lang="en-US" dirty="0" smtClean="0"/>
            <a:t>LPLT SS</a:t>
          </a:r>
          <a:endParaRPr lang="en-US" dirty="0"/>
        </a:p>
      </dgm:t>
    </dgm:pt>
    <dgm:pt modelId="{0168FAB8-E82E-45D8-B643-B065D528DEA8}" type="parTrans" cxnId="{6D6DD464-83CF-4CFF-98CE-4595A5E393B8}">
      <dgm:prSet/>
      <dgm:spPr/>
      <dgm:t>
        <a:bodyPr/>
        <a:lstStyle/>
        <a:p>
          <a:endParaRPr lang="en-US"/>
        </a:p>
      </dgm:t>
    </dgm:pt>
    <dgm:pt modelId="{1226FCE6-A208-4494-AAED-34AF6C45723B}" type="sibTrans" cxnId="{6D6DD464-83CF-4CFF-98CE-4595A5E393B8}">
      <dgm:prSet/>
      <dgm:spPr/>
      <dgm:t>
        <a:bodyPr/>
        <a:lstStyle/>
        <a:p>
          <a:endParaRPr lang="en-US"/>
        </a:p>
      </dgm:t>
    </dgm:pt>
    <dgm:pt modelId="{34A6E396-FB74-40B7-A2B4-3D6149EC5293}">
      <dgm:prSet phldrT="[Text]"/>
      <dgm:spPr>
        <a:blipFill rotWithShape="1">
          <a:blip xmlns:r="http://schemas.openxmlformats.org/officeDocument/2006/relationships" r:embed="rId4"/>
          <a:stretch>
            <a:fillRect l="-2710"/>
          </a:stretch>
        </a:blipFill>
      </dgm:spPr>
      <dgm:t>
        <a:bodyPr/>
        <a:lstStyle/>
        <a:p>
          <a:r>
            <a:rPr lang="en-US">
              <a:noFill/>
            </a:rPr>
            <a:t> </a:t>
          </a:r>
        </a:p>
      </dgm:t>
    </dgm:pt>
    <dgm:pt modelId="{136761D3-515A-42C1-9C3A-7537C7E7B119}" type="parTrans" cxnId="{ABB1E356-F700-49A6-B7B8-CC0065143857}">
      <dgm:prSet/>
      <dgm:spPr/>
      <dgm:t>
        <a:bodyPr/>
        <a:lstStyle/>
        <a:p>
          <a:endParaRPr lang="en-US"/>
        </a:p>
      </dgm:t>
    </dgm:pt>
    <dgm:pt modelId="{DBBF9B7A-C23C-4A72-9A35-24EC9E5FE26B}" type="sibTrans" cxnId="{ABB1E356-F700-49A6-B7B8-CC0065143857}">
      <dgm:prSet/>
      <dgm:spPr/>
      <dgm:t>
        <a:bodyPr/>
        <a:lstStyle/>
        <a:p>
          <a:endParaRPr lang="en-US"/>
        </a:p>
      </dgm:t>
    </dgm:pt>
    <dgm:pt modelId="{5E36AF49-D12E-4E72-891C-177A2F32D10B}">
      <dgm:prSet phldrT="[Text]"/>
      <dgm:spPr/>
      <dgm:t>
        <a:bodyPr/>
        <a:lstStyle/>
        <a:p>
          <a:r>
            <a:rPr lang="en-US">
              <a:noFill/>
            </a:rPr>
            <a:t> </a:t>
          </a:r>
        </a:p>
      </dgm:t>
    </dgm:pt>
    <dgm:pt modelId="{71DABFE3-0422-42E6-B7BD-BF67A0F8C17B}" type="parTrans" cxnId="{44DC3F1A-1BD6-4E0E-A898-CE26F6CA2C69}">
      <dgm:prSet/>
      <dgm:spPr/>
      <dgm:t>
        <a:bodyPr/>
        <a:lstStyle/>
        <a:p>
          <a:endParaRPr lang="en-US"/>
        </a:p>
      </dgm:t>
    </dgm:pt>
    <dgm:pt modelId="{A904BAF7-3B6B-430E-ACE4-F8A535FCB547}" type="sibTrans" cxnId="{44DC3F1A-1BD6-4E0E-A898-CE26F6CA2C69}">
      <dgm:prSet/>
      <dgm:spPr/>
      <dgm:t>
        <a:bodyPr/>
        <a:lstStyle/>
        <a:p>
          <a:endParaRPr lang="en-US"/>
        </a:p>
      </dgm:t>
    </dgm:pt>
    <dgm:pt modelId="{8DE045B7-3C2D-4221-8D41-E083AAFD3A40}">
      <dgm:prSet phldrT="[Text]"/>
      <dgm:spPr/>
      <dgm:t>
        <a:bodyPr/>
        <a:lstStyle/>
        <a:p>
          <a:r>
            <a:rPr lang="en-US">
              <a:noFill/>
            </a:rPr>
            <a:t> </a:t>
          </a:r>
        </a:p>
      </dgm:t>
    </dgm:pt>
    <dgm:pt modelId="{6F0DB8F6-CA3A-481E-897D-F93989EFA524}" type="parTrans" cxnId="{70E0B0F9-CCC4-4121-8A19-630677890CDA}">
      <dgm:prSet/>
      <dgm:spPr/>
      <dgm:t>
        <a:bodyPr/>
        <a:lstStyle/>
        <a:p>
          <a:endParaRPr lang="en-US"/>
        </a:p>
      </dgm:t>
    </dgm:pt>
    <dgm:pt modelId="{9FE0EA6F-49DA-4727-AEC8-62AC76F960AC}" type="sibTrans" cxnId="{70E0B0F9-CCC4-4121-8A19-630677890CDA}">
      <dgm:prSet/>
      <dgm:spPr/>
      <dgm:t>
        <a:bodyPr/>
        <a:lstStyle/>
        <a:p>
          <a:endParaRPr lang="en-US"/>
        </a:p>
      </dgm:t>
    </dgm:pt>
    <dgm:pt modelId="{94FA3C64-4632-4DD4-8BB0-064D65D078C0}">
      <dgm:prSet phldrT="[Text]"/>
      <dgm:spPr/>
      <dgm:t>
        <a:bodyPr/>
        <a:lstStyle/>
        <a:p>
          <a:r>
            <a:rPr lang="en-US">
              <a:noFill/>
            </a:rPr>
            <a:t> </a:t>
          </a:r>
        </a:p>
      </dgm:t>
    </dgm:pt>
    <dgm:pt modelId="{DC33C868-7A13-417E-99DA-495C69E4B1C2}" type="parTrans" cxnId="{984C5D00-EB5D-4EEB-8A8C-5E072EF4DBC3}">
      <dgm:prSet/>
      <dgm:spPr/>
      <dgm:t>
        <a:bodyPr/>
        <a:lstStyle/>
        <a:p>
          <a:endParaRPr lang="en-US"/>
        </a:p>
      </dgm:t>
    </dgm:pt>
    <dgm:pt modelId="{D624505E-0B48-4D88-80A9-8C1D458D4963}" type="sibTrans" cxnId="{984C5D00-EB5D-4EEB-8A8C-5E072EF4DBC3}">
      <dgm:prSet/>
      <dgm:spPr/>
      <dgm:t>
        <a:bodyPr/>
        <a:lstStyle/>
        <a:p>
          <a:endParaRPr lang="en-US"/>
        </a:p>
      </dgm:t>
    </dgm:pt>
    <dgm:pt modelId="{3FBA53CF-9DF8-41D8-B076-1099F28118D6}">
      <dgm:prSet phldrT="[Text]"/>
      <dgm:spPr/>
      <dgm:t>
        <a:bodyPr/>
        <a:lstStyle/>
        <a:p>
          <a:r>
            <a:rPr lang="en-US">
              <a:noFill/>
            </a:rPr>
            <a:t> </a:t>
          </a:r>
        </a:p>
      </dgm:t>
    </dgm:pt>
    <dgm:pt modelId="{A690C784-2778-4251-A5E0-15242A132812}" type="parTrans" cxnId="{7752745C-07F2-4136-9AEE-805347BD02CA}">
      <dgm:prSet/>
      <dgm:spPr/>
      <dgm:t>
        <a:bodyPr/>
        <a:lstStyle/>
        <a:p>
          <a:endParaRPr lang="en-US"/>
        </a:p>
      </dgm:t>
    </dgm:pt>
    <dgm:pt modelId="{0F7BEC2C-830C-40F7-9F5D-CD903072C46E}" type="sibTrans" cxnId="{7752745C-07F2-4136-9AEE-805347BD02CA}">
      <dgm:prSet/>
      <dgm:spPr/>
      <dgm:t>
        <a:bodyPr/>
        <a:lstStyle/>
        <a:p>
          <a:endParaRPr lang="en-US"/>
        </a:p>
      </dgm:t>
    </dgm:pt>
    <dgm:pt modelId="{A6A602D2-4F2B-4D04-8C93-61EB9AFB64C2}">
      <dgm:prSet phldrT="[Text]"/>
      <dgm:spPr/>
      <dgm:t>
        <a:bodyPr/>
        <a:lstStyle/>
        <a:p>
          <a:r>
            <a:rPr lang="en-US">
              <a:noFill/>
            </a:rPr>
            <a:t> </a:t>
          </a:r>
        </a:p>
      </dgm:t>
    </dgm:pt>
    <dgm:pt modelId="{A41E01B4-3674-4125-AD4B-283028870E00}" type="parTrans" cxnId="{CDE6F2B1-64EA-4A40-92C5-03A2DCFEFCBB}">
      <dgm:prSet/>
      <dgm:spPr/>
      <dgm:t>
        <a:bodyPr/>
        <a:lstStyle/>
        <a:p>
          <a:endParaRPr lang="en-US"/>
        </a:p>
      </dgm:t>
    </dgm:pt>
    <dgm:pt modelId="{86BADC26-8FFF-4B1B-AE8F-1D7BF053897A}" type="sibTrans" cxnId="{CDE6F2B1-64EA-4A40-92C5-03A2DCFEFCBB}">
      <dgm:prSet/>
      <dgm:spPr/>
      <dgm:t>
        <a:bodyPr/>
        <a:lstStyle/>
        <a:p>
          <a:endParaRPr lang="en-US"/>
        </a:p>
      </dgm:t>
    </dgm:pt>
    <dgm:pt modelId="{AAD10177-6857-4CD9-A9F5-B6068FBBF34A}">
      <dgm:prSet phldrT="[Text]"/>
      <dgm:spPr/>
      <dgm:t>
        <a:bodyPr/>
        <a:lstStyle/>
        <a:p>
          <a:r>
            <a:rPr lang="en-US">
              <a:noFill/>
            </a:rPr>
            <a:t> </a:t>
          </a:r>
        </a:p>
      </dgm:t>
    </dgm:pt>
    <dgm:pt modelId="{BE54615B-D0BE-422E-B3D9-500BCBEE278F}" type="parTrans" cxnId="{916FE0BB-9C3F-4002-BB0A-29612C425C26}">
      <dgm:prSet/>
      <dgm:spPr/>
      <dgm:t>
        <a:bodyPr/>
        <a:lstStyle/>
        <a:p>
          <a:endParaRPr lang="en-US"/>
        </a:p>
      </dgm:t>
    </dgm:pt>
    <dgm:pt modelId="{6357F270-ED56-4CE4-AA23-7C77BF6C9C00}" type="sibTrans" cxnId="{916FE0BB-9C3F-4002-BB0A-29612C425C26}">
      <dgm:prSet/>
      <dgm:spPr/>
      <dgm:t>
        <a:bodyPr/>
        <a:lstStyle/>
        <a:p>
          <a:endParaRPr lang="en-US"/>
        </a:p>
      </dgm:t>
    </dgm:pt>
    <dgm:pt modelId="{D91725A0-D54E-43D1-8935-1A1294A4F39F}">
      <dgm:prSet phldrT="[Text]"/>
      <dgm:spPr/>
      <dgm:t>
        <a:bodyPr/>
        <a:lstStyle/>
        <a:p>
          <a:r>
            <a:rPr lang="en-US">
              <a:noFill/>
            </a:rPr>
            <a:t> </a:t>
          </a:r>
        </a:p>
      </dgm:t>
    </dgm:pt>
    <dgm:pt modelId="{2EFD618A-7AE7-433B-B434-DE2D0FDC5966}" type="parTrans" cxnId="{33E3B6CA-3671-42CC-8679-73FAA219C3A6}">
      <dgm:prSet/>
      <dgm:spPr/>
      <dgm:t>
        <a:bodyPr/>
        <a:lstStyle/>
        <a:p>
          <a:endParaRPr lang="en-US"/>
        </a:p>
      </dgm:t>
    </dgm:pt>
    <dgm:pt modelId="{0C044FB4-7656-46EE-BA14-0D7A4AEE0CF9}" type="sibTrans" cxnId="{33E3B6CA-3671-42CC-8679-73FAA219C3A6}">
      <dgm:prSet/>
      <dgm:spPr/>
      <dgm:t>
        <a:bodyPr/>
        <a:lstStyle/>
        <a:p>
          <a:endParaRPr lang="en-US"/>
        </a:p>
      </dgm:t>
    </dgm:pt>
    <dgm:pt modelId="{034E90CF-76FF-42B8-94E1-A5C9DE0144AB}">
      <dgm:prSet phldrT="[Text]"/>
      <dgm:spPr/>
      <dgm:t>
        <a:bodyPr/>
        <a:lstStyle/>
        <a:p>
          <a:r>
            <a:rPr lang="en-US">
              <a:noFill/>
            </a:rPr>
            <a:t> </a:t>
          </a:r>
        </a:p>
      </dgm:t>
    </dgm:pt>
    <dgm:pt modelId="{AAC7E31E-148A-4332-AE1E-EA82A4E80D07}" type="parTrans" cxnId="{9B848E76-FD62-409F-845B-C9AF32C91EB1}">
      <dgm:prSet/>
      <dgm:spPr/>
      <dgm:t>
        <a:bodyPr/>
        <a:lstStyle/>
        <a:p>
          <a:endParaRPr lang="en-US"/>
        </a:p>
      </dgm:t>
    </dgm:pt>
    <dgm:pt modelId="{895001DD-C39A-43C5-B978-7C7A4981E6FA}" type="sibTrans" cxnId="{9B848E76-FD62-409F-845B-C9AF32C91EB1}">
      <dgm:prSet/>
      <dgm:spPr/>
      <dgm:t>
        <a:bodyPr/>
        <a:lstStyle/>
        <a:p>
          <a:endParaRPr lang="en-US"/>
        </a:p>
      </dgm:t>
    </dgm:pt>
    <dgm:pt modelId="{8B27A384-8A32-4247-8253-16A2BE987712}" type="pres">
      <dgm:prSet presAssocID="{34B5B69F-F469-4338-9C26-0642434614A7}" presName="cycleMatrixDiagram" presStyleCnt="0">
        <dgm:presLayoutVars>
          <dgm:chMax val="1"/>
          <dgm:dir/>
          <dgm:animLvl val="lvl"/>
          <dgm:resizeHandles val="exact"/>
        </dgm:presLayoutVars>
      </dgm:prSet>
      <dgm:spPr/>
    </dgm:pt>
    <dgm:pt modelId="{9FC3B86F-B046-41AF-AECC-D70C46C178DE}" type="pres">
      <dgm:prSet presAssocID="{34B5B69F-F469-4338-9C26-0642434614A7}" presName="children" presStyleCnt="0"/>
      <dgm:spPr/>
    </dgm:pt>
    <dgm:pt modelId="{4C5CE35A-AE14-4A37-AE70-C863EBA53FF0}" type="pres">
      <dgm:prSet presAssocID="{34B5B69F-F469-4338-9C26-0642434614A7}" presName="child1group" presStyleCnt="0"/>
      <dgm:spPr/>
    </dgm:pt>
    <dgm:pt modelId="{C7245EC3-A096-429D-BC97-CD4676A9748A}" type="pres">
      <dgm:prSet presAssocID="{34B5B69F-F469-4338-9C26-0642434614A7}" presName="child1" presStyleLbl="bgAcc1" presStyleIdx="0" presStyleCnt="4" custScaleX="109031"/>
      <dgm:spPr/>
      <dgm:t>
        <a:bodyPr/>
        <a:lstStyle/>
        <a:p>
          <a:endParaRPr lang="en-US"/>
        </a:p>
      </dgm:t>
    </dgm:pt>
    <dgm:pt modelId="{A7FB237A-E6B6-4661-9037-AC5BA948615C}" type="pres">
      <dgm:prSet presAssocID="{34B5B69F-F469-4338-9C26-0642434614A7}" presName="child1Text" presStyleLbl="bgAcc1" presStyleIdx="0" presStyleCnt="4">
        <dgm:presLayoutVars>
          <dgm:bulletEnabled val="1"/>
        </dgm:presLayoutVars>
      </dgm:prSet>
      <dgm:spPr/>
      <dgm:t>
        <a:bodyPr/>
        <a:lstStyle/>
        <a:p>
          <a:endParaRPr lang="en-US"/>
        </a:p>
      </dgm:t>
    </dgm:pt>
    <dgm:pt modelId="{509D41FB-209D-4858-B81A-8C2BEBEC3071}" type="pres">
      <dgm:prSet presAssocID="{34B5B69F-F469-4338-9C26-0642434614A7}" presName="child2group" presStyleCnt="0"/>
      <dgm:spPr/>
    </dgm:pt>
    <dgm:pt modelId="{CBA39C5D-8EBF-4FE0-BA60-B272FAD9CF1A}" type="pres">
      <dgm:prSet presAssocID="{34B5B69F-F469-4338-9C26-0642434614A7}" presName="child2" presStyleLbl="bgAcc1" presStyleIdx="1" presStyleCnt="4" custScaleX="119133" custLinFactNeighborX="6253"/>
      <dgm:spPr/>
      <dgm:t>
        <a:bodyPr/>
        <a:lstStyle/>
        <a:p>
          <a:endParaRPr lang="en-US"/>
        </a:p>
      </dgm:t>
    </dgm:pt>
    <dgm:pt modelId="{81C6732F-5F83-485C-A1AE-E27A9FF28113}" type="pres">
      <dgm:prSet presAssocID="{34B5B69F-F469-4338-9C26-0642434614A7}" presName="child2Text" presStyleLbl="bgAcc1" presStyleIdx="1" presStyleCnt="4">
        <dgm:presLayoutVars>
          <dgm:bulletEnabled val="1"/>
        </dgm:presLayoutVars>
      </dgm:prSet>
      <dgm:spPr/>
      <dgm:t>
        <a:bodyPr/>
        <a:lstStyle/>
        <a:p>
          <a:endParaRPr lang="en-US"/>
        </a:p>
      </dgm:t>
    </dgm:pt>
    <dgm:pt modelId="{3D4704C2-ECD0-44ED-9E1B-09EA316E86C6}" type="pres">
      <dgm:prSet presAssocID="{34B5B69F-F469-4338-9C26-0642434614A7}" presName="child3group" presStyleCnt="0"/>
      <dgm:spPr/>
    </dgm:pt>
    <dgm:pt modelId="{3ACA9829-FC0D-4071-AD3F-03F1C562A7D7}" type="pres">
      <dgm:prSet presAssocID="{34B5B69F-F469-4338-9C26-0642434614A7}" presName="child3" presStyleLbl="bgAcc1" presStyleIdx="2" presStyleCnt="4" custScaleX="118951" custLinFactNeighborX="11644" custLinFactNeighborY="0"/>
      <dgm:spPr/>
      <dgm:t>
        <a:bodyPr/>
        <a:lstStyle/>
        <a:p>
          <a:endParaRPr lang="en-US"/>
        </a:p>
      </dgm:t>
    </dgm:pt>
    <dgm:pt modelId="{5606A8BA-50CD-411C-B34C-864BC46C3F05}" type="pres">
      <dgm:prSet presAssocID="{34B5B69F-F469-4338-9C26-0642434614A7}" presName="child3Text" presStyleLbl="bgAcc1" presStyleIdx="2" presStyleCnt="4">
        <dgm:presLayoutVars>
          <dgm:bulletEnabled val="1"/>
        </dgm:presLayoutVars>
      </dgm:prSet>
      <dgm:spPr/>
      <dgm:t>
        <a:bodyPr/>
        <a:lstStyle/>
        <a:p>
          <a:endParaRPr lang="en-US"/>
        </a:p>
      </dgm:t>
    </dgm:pt>
    <dgm:pt modelId="{C0C4B429-1CF0-41B9-A0F1-8F7FD2D3EDA1}" type="pres">
      <dgm:prSet presAssocID="{34B5B69F-F469-4338-9C26-0642434614A7}" presName="child4group" presStyleCnt="0"/>
      <dgm:spPr/>
    </dgm:pt>
    <dgm:pt modelId="{FB699F98-373D-4247-A29B-8BE4282601AA}" type="pres">
      <dgm:prSet presAssocID="{34B5B69F-F469-4338-9C26-0642434614A7}" presName="child4" presStyleLbl="bgAcc1" presStyleIdx="3" presStyleCnt="4" custScaleX="110830"/>
      <dgm:spPr/>
      <dgm:t>
        <a:bodyPr/>
        <a:lstStyle/>
        <a:p>
          <a:endParaRPr lang="en-US"/>
        </a:p>
      </dgm:t>
    </dgm:pt>
    <dgm:pt modelId="{1449FC58-AC91-4FB8-BB6D-B5103AAF76C9}" type="pres">
      <dgm:prSet presAssocID="{34B5B69F-F469-4338-9C26-0642434614A7}" presName="child4Text" presStyleLbl="bgAcc1" presStyleIdx="3" presStyleCnt="4">
        <dgm:presLayoutVars>
          <dgm:bulletEnabled val="1"/>
        </dgm:presLayoutVars>
      </dgm:prSet>
      <dgm:spPr/>
      <dgm:t>
        <a:bodyPr/>
        <a:lstStyle/>
        <a:p>
          <a:endParaRPr lang="en-US"/>
        </a:p>
      </dgm:t>
    </dgm:pt>
    <dgm:pt modelId="{D9CD6079-DE45-412B-8208-4B92AFB3ED24}" type="pres">
      <dgm:prSet presAssocID="{34B5B69F-F469-4338-9C26-0642434614A7}" presName="childPlaceholder" presStyleCnt="0"/>
      <dgm:spPr/>
    </dgm:pt>
    <dgm:pt modelId="{91B0DFF1-7F62-4CCF-AC94-4EAEA2551CFE}" type="pres">
      <dgm:prSet presAssocID="{34B5B69F-F469-4338-9C26-0642434614A7}" presName="circle" presStyleCnt="0"/>
      <dgm:spPr/>
    </dgm:pt>
    <dgm:pt modelId="{65F477BF-FA15-4C00-B945-A1A29CAE0C76}" type="pres">
      <dgm:prSet presAssocID="{34B5B69F-F469-4338-9C26-0642434614A7}" presName="quadrant1" presStyleLbl="node1" presStyleIdx="0" presStyleCnt="4">
        <dgm:presLayoutVars>
          <dgm:chMax val="1"/>
          <dgm:bulletEnabled val="1"/>
        </dgm:presLayoutVars>
      </dgm:prSet>
      <dgm:spPr/>
    </dgm:pt>
    <dgm:pt modelId="{6D3566B1-8E1C-49F4-8C5B-D5C6A42EF73A}" type="pres">
      <dgm:prSet presAssocID="{34B5B69F-F469-4338-9C26-0642434614A7}" presName="quadrant2" presStyleLbl="node1" presStyleIdx="1" presStyleCnt="4">
        <dgm:presLayoutVars>
          <dgm:chMax val="1"/>
          <dgm:bulletEnabled val="1"/>
        </dgm:presLayoutVars>
      </dgm:prSet>
      <dgm:spPr/>
    </dgm:pt>
    <dgm:pt modelId="{DA9F7A9A-E246-41A9-BBCA-9DF8F4AD3708}" type="pres">
      <dgm:prSet presAssocID="{34B5B69F-F469-4338-9C26-0642434614A7}" presName="quadrant3" presStyleLbl="node1" presStyleIdx="2" presStyleCnt="4">
        <dgm:presLayoutVars>
          <dgm:chMax val="1"/>
          <dgm:bulletEnabled val="1"/>
        </dgm:presLayoutVars>
      </dgm:prSet>
      <dgm:spPr/>
    </dgm:pt>
    <dgm:pt modelId="{D0EA77CB-173B-497D-9E0F-E2FD1AC96676}" type="pres">
      <dgm:prSet presAssocID="{34B5B69F-F469-4338-9C26-0642434614A7}" presName="quadrant4" presStyleLbl="node1" presStyleIdx="3" presStyleCnt="4">
        <dgm:presLayoutVars>
          <dgm:chMax val="1"/>
          <dgm:bulletEnabled val="1"/>
        </dgm:presLayoutVars>
      </dgm:prSet>
      <dgm:spPr/>
    </dgm:pt>
    <dgm:pt modelId="{3C0A6374-9575-4CD5-8E2C-34ECB85899A6}" type="pres">
      <dgm:prSet presAssocID="{34B5B69F-F469-4338-9C26-0642434614A7}" presName="quadrantPlaceholder" presStyleCnt="0"/>
      <dgm:spPr/>
    </dgm:pt>
    <dgm:pt modelId="{D1934383-49FD-4B57-B508-3DCCC5545602}" type="pres">
      <dgm:prSet presAssocID="{34B5B69F-F469-4338-9C26-0642434614A7}" presName="center1" presStyleLbl="fgShp" presStyleIdx="0" presStyleCnt="2"/>
      <dgm:spPr/>
    </dgm:pt>
    <dgm:pt modelId="{21B97B51-1487-44E2-ABEA-12A709A7E045}" type="pres">
      <dgm:prSet presAssocID="{34B5B69F-F469-4338-9C26-0642434614A7}" presName="center2" presStyleLbl="fgShp" presStyleIdx="1" presStyleCnt="2"/>
      <dgm:spPr/>
    </dgm:pt>
  </dgm:ptLst>
  <dgm:cxnLst>
    <dgm:cxn modelId="{9A54FE7B-83B7-4663-B9F4-8A2804EFAE2B}" srcId="{836A7903-D24D-47BF-8913-3A1396A8B81B}" destId="{349D540D-545E-4B2F-924A-126060CF88C0}" srcOrd="0" destOrd="0" parTransId="{3C231AD4-7EAF-478C-8371-493545437B76}" sibTransId="{8C585268-AB3A-403D-92A6-3087D7BA9CD4}"/>
    <dgm:cxn modelId="{DF6A2321-5AF9-4346-83F2-660D0EA8A8D8}" srcId="{34B5B69F-F469-4338-9C26-0642434614A7}" destId="{836A7903-D24D-47BF-8913-3A1396A8B81B}" srcOrd="2" destOrd="0" parTransId="{2FF9E6B6-0687-4F4F-A210-6A4CF530831C}" sibTransId="{8C535353-1C98-43A2-B23A-DB1B7A33C99E}"/>
    <dgm:cxn modelId="{70E0B0F9-CCC4-4121-8A19-630677890CDA}" srcId="{0600E00E-D637-4DC6-9E1B-47DCEB19CE13}" destId="{8DE045B7-3C2D-4221-8D41-E083AAFD3A40}" srcOrd="2" destOrd="0" parTransId="{6F0DB8F6-CA3A-481E-897D-F93989EFA524}" sibTransId="{9FE0EA6F-49DA-4727-AEC8-62AC76F960AC}"/>
    <dgm:cxn modelId="{599C455E-CFC3-40B3-A5E5-BC2E9E7A3307}" srcId="{34B5B69F-F469-4338-9C26-0642434614A7}" destId="{EE9D31F7-055A-458B-B15B-BE299A282E39}" srcOrd="0" destOrd="0" parTransId="{75603447-10BE-47D9-9B60-4BCD21B7A3B9}" sibTransId="{8799160E-FE41-4679-B62E-3A024CD2DA17}"/>
    <dgm:cxn modelId="{1CA213B3-67F7-4139-B0FC-66A97DCF6DA7}" type="presOf" srcId="{94FA3C64-4632-4DD4-8BB0-064D65D078C0}" destId="{A7FB237A-E6B6-4661-9037-AC5BA948615C}" srcOrd="1" destOrd="1" presId="urn:microsoft.com/office/officeart/2005/8/layout/cycle4"/>
    <dgm:cxn modelId="{ABB1E356-F700-49A6-B7B8-CC0065143857}" srcId="{AC1FB76D-6A00-4E6A-84D7-ACBD6B7AE9B2}" destId="{34A6E396-FB74-40B7-A2B4-3D6149EC5293}" srcOrd="0" destOrd="0" parTransId="{136761D3-515A-42C1-9C3A-7537C7E7B119}" sibTransId="{DBBF9B7A-C23C-4A72-9A35-24EC9E5FE26B}"/>
    <dgm:cxn modelId="{342F8DBA-BAAB-4907-83CE-69508D382063}" type="presOf" srcId="{8DE045B7-3C2D-4221-8D41-E083AAFD3A40}" destId="{81C6732F-5F83-485C-A1AE-E27A9FF28113}" srcOrd="1" destOrd="2" presId="urn:microsoft.com/office/officeart/2005/8/layout/cycle4"/>
    <dgm:cxn modelId="{D9817118-1706-4D70-811B-4CA6B8575C0E}" srcId="{34B5B69F-F469-4338-9C26-0642434614A7}" destId="{0600E00E-D637-4DC6-9E1B-47DCEB19CE13}" srcOrd="1" destOrd="0" parTransId="{2994A4CA-27AC-4D0F-ACFC-A89584692A28}" sibTransId="{9379DA1B-46A8-4AA9-BFDD-F46F62AEE518}"/>
    <dgm:cxn modelId="{242C60AA-9C1D-43BD-AA9A-EC45821B6DB9}" type="presOf" srcId="{A6A602D2-4F2B-4D04-8C93-61EB9AFB64C2}" destId="{1449FC58-AC91-4FB8-BB6D-B5103AAF76C9}" srcOrd="1" destOrd="1" presId="urn:microsoft.com/office/officeart/2005/8/layout/cycle4"/>
    <dgm:cxn modelId="{916FE0BB-9C3F-4002-BB0A-29612C425C26}" srcId="{AC1FB76D-6A00-4E6A-84D7-ACBD6B7AE9B2}" destId="{AAD10177-6857-4CD9-A9F5-B6068FBBF34A}" srcOrd="2" destOrd="0" parTransId="{BE54615B-D0BE-422E-B3D9-500BCBEE278F}" sibTransId="{6357F270-ED56-4CE4-AA23-7C77BF6C9C00}"/>
    <dgm:cxn modelId="{A3634AF7-BD9C-4423-B40D-37B277B2632E}" type="presOf" srcId="{D91725A0-D54E-43D1-8935-1A1294A4F39F}" destId="{3ACA9829-FC0D-4071-AD3F-03F1C562A7D7}" srcOrd="0" destOrd="1" presId="urn:microsoft.com/office/officeart/2005/8/layout/cycle4"/>
    <dgm:cxn modelId="{E704AEAD-B47F-4ED0-9772-834AE40E10D0}" type="presOf" srcId="{8DE045B7-3C2D-4221-8D41-E083AAFD3A40}" destId="{CBA39C5D-8EBF-4FE0-BA60-B272FAD9CF1A}" srcOrd="0" destOrd="2" presId="urn:microsoft.com/office/officeart/2005/8/layout/cycle4"/>
    <dgm:cxn modelId="{1162B2B0-7E17-4AE3-8C91-413F62943FD1}" type="presOf" srcId="{32644A6C-E78D-464B-B4DB-3D88B0F85868}" destId="{81C6732F-5F83-485C-A1AE-E27A9FF28113}" srcOrd="1" destOrd="0" presId="urn:microsoft.com/office/officeart/2005/8/layout/cycle4"/>
    <dgm:cxn modelId="{35C45B9A-B3F0-4A51-B1D2-15C60EE27991}" type="presOf" srcId="{34B5B69F-F469-4338-9C26-0642434614A7}" destId="{8B27A384-8A32-4247-8253-16A2BE987712}" srcOrd="0" destOrd="0" presId="urn:microsoft.com/office/officeart/2005/8/layout/cycle4"/>
    <dgm:cxn modelId="{10191E8A-FAD4-43D3-9F62-0A01FC89DC49}" type="presOf" srcId="{5E36AF49-D12E-4E72-891C-177A2F32D10B}" destId="{CBA39C5D-8EBF-4FE0-BA60-B272FAD9CF1A}" srcOrd="0" destOrd="1" presId="urn:microsoft.com/office/officeart/2005/8/layout/cycle4"/>
    <dgm:cxn modelId="{9331D627-D1F6-4178-BA90-D1A71234C9CA}" type="presOf" srcId="{349D540D-545E-4B2F-924A-126060CF88C0}" destId="{5606A8BA-50CD-411C-B34C-864BC46C3F05}" srcOrd="1" destOrd="0" presId="urn:microsoft.com/office/officeart/2005/8/layout/cycle4"/>
    <dgm:cxn modelId="{7752745C-07F2-4136-9AEE-805347BD02CA}" srcId="{EE9D31F7-055A-458B-B15B-BE299A282E39}" destId="{3FBA53CF-9DF8-41D8-B076-1099F28118D6}" srcOrd="2" destOrd="0" parTransId="{A690C784-2778-4251-A5E0-15242A132812}" sibTransId="{0F7BEC2C-830C-40F7-9F5D-CD903072C46E}"/>
    <dgm:cxn modelId="{441FA3A0-2DC8-4BE6-B5E1-E8B0F2541E13}" srcId="{EE9D31F7-055A-458B-B15B-BE299A282E39}" destId="{062303A4-F88C-4A4C-A4D5-345C9A9D5E29}" srcOrd="0" destOrd="0" parTransId="{5EDF6D4A-19AB-4070-A228-F95108C34FFF}" sibTransId="{D4ADECDF-9FF2-4B11-B9B4-D6AEC6034492}"/>
    <dgm:cxn modelId="{09570FE7-67B8-4F51-8840-3114D4522278}" type="presOf" srcId="{034E90CF-76FF-42B8-94E1-A5C9DE0144AB}" destId="{3ACA9829-FC0D-4071-AD3F-03F1C562A7D7}" srcOrd="0" destOrd="2" presId="urn:microsoft.com/office/officeart/2005/8/layout/cycle4"/>
    <dgm:cxn modelId="{BEC24FE8-4B2B-44DE-8737-13B132EBA59A}" type="presOf" srcId="{5E36AF49-D12E-4E72-891C-177A2F32D10B}" destId="{81C6732F-5F83-485C-A1AE-E27A9FF28113}" srcOrd="1" destOrd="1" presId="urn:microsoft.com/office/officeart/2005/8/layout/cycle4"/>
    <dgm:cxn modelId="{6BE9DCDB-6888-49DB-BFF1-73A8F0AA7809}" type="presOf" srcId="{94FA3C64-4632-4DD4-8BB0-064D65D078C0}" destId="{C7245EC3-A096-429D-BC97-CD4676A9748A}" srcOrd="0" destOrd="1" presId="urn:microsoft.com/office/officeart/2005/8/layout/cycle4"/>
    <dgm:cxn modelId="{9B848E76-FD62-409F-845B-C9AF32C91EB1}" srcId="{836A7903-D24D-47BF-8913-3A1396A8B81B}" destId="{034E90CF-76FF-42B8-94E1-A5C9DE0144AB}" srcOrd="2" destOrd="0" parTransId="{AAC7E31E-148A-4332-AE1E-EA82A4E80D07}" sibTransId="{895001DD-C39A-43C5-B978-7C7A4981E6FA}"/>
    <dgm:cxn modelId="{8171B6F4-4A94-4A30-AC59-6B2B36E8F0E8}" type="presOf" srcId="{062303A4-F88C-4A4C-A4D5-345C9A9D5E29}" destId="{C7245EC3-A096-429D-BC97-CD4676A9748A}" srcOrd="0" destOrd="0" presId="urn:microsoft.com/office/officeart/2005/8/layout/cycle4"/>
    <dgm:cxn modelId="{EF9C9CA1-AB6E-4739-A0E4-E8D8C9B74550}" type="presOf" srcId="{034E90CF-76FF-42B8-94E1-A5C9DE0144AB}" destId="{5606A8BA-50CD-411C-B34C-864BC46C3F05}" srcOrd="1" destOrd="2" presId="urn:microsoft.com/office/officeart/2005/8/layout/cycle4"/>
    <dgm:cxn modelId="{F481E2FB-C963-4D01-82B2-BEC2BF01324A}" type="presOf" srcId="{3FBA53CF-9DF8-41D8-B076-1099F28118D6}" destId="{A7FB237A-E6B6-4661-9037-AC5BA948615C}" srcOrd="1" destOrd="2" presId="urn:microsoft.com/office/officeart/2005/8/layout/cycle4"/>
    <dgm:cxn modelId="{6D6DD464-83CF-4CFF-98CE-4595A5E393B8}" srcId="{34B5B69F-F469-4338-9C26-0642434614A7}" destId="{AC1FB76D-6A00-4E6A-84D7-ACBD6B7AE9B2}" srcOrd="3" destOrd="0" parTransId="{0168FAB8-E82E-45D8-B643-B065D528DEA8}" sibTransId="{1226FCE6-A208-4494-AAED-34AF6C45723B}"/>
    <dgm:cxn modelId="{984C5D00-EB5D-4EEB-8A8C-5E072EF4DBC3}" srcId="{EE9D31F7-055A-458B-B15B-BE299A282E39}" destId="{94FA3C64-4632-4DD4-8BB0-064D65D078C0}" srcOrd="1" destOrd="0" parTransId="{DC33C868-7A13-417E-99DA-495C69E4B1C2}" sibTransId="{D624505E-0B48-4D88-80A9-8C1D458D4963}"/>
    <dgm:cxn modelId="{1EFC3F4E-8EA3-46B3-AD7B-444A2BA9373D}" type="presOf" srcId="{3FBA53CF-9DF8-41D8-B076-1099F28118D6}" destId="{C7245EC3-A096-429D-BC97-CD4676A9748A}" srcOrd="0" destOrd="2" presId="urn:microsoft.com/office/officeart/2005/8/layout/cycle4"/>
    <dgm:cxn modelId="{A730DC24-E8C2-4865-9F5F-C50B46E19B98}" type="presOf" srcId="{D91725A0-D54E-43D1-8935-1A1294A4F39F}" destId="{5606A8BA-50CD-411C-B34C-864BC46C3F05}" srcOrd="1" destOrd="1" presId="urn:microsoft.com/office/officeart/2005/8/layout/cycle4"/>
    <dgm:cxn modelId="{9D8B3ED4-91FD-4CE4-94CB-C4E45BFC4370}" type="presOf" srcId="{AC1FB76D-6A00-4E6A-84D7-ACBD6B7AE9B2}" destId="{D0EA77CB-173B-497D-9E0F-E2FD1AC96676}" srcOrd="0" destOrd="0" presId="urn:microsoft.com/office/officeart/2005/8/layout/cycle4"/>
    <dgm:cxn modelId="{B912C939-BFAE-494D-A2E7-FD16B77A6960}" type="presOf" srcId="{0600E00E-D637-4DC6-9E1B-47DCEB19CE13}" destId="{6D3566B1-8E1C-49F4-8C5B-D5C6A42EF73A}" srcOrd="0" destOrd="0" presId="urn:microsoft.com/office/officeart/2005/8/layout/cycle4"/>
    <dgm:cxn modelId="{43AF1BDF-7843-41FB-92D0-6FE05D4346FD}" type="presOf" srcId="{349D540D-545E-4B2F-924A-126060CF88C0}" destId="{3ACA9829-FC0D-4071-AD3F-03F1C562A7D7}" srcOrd="0" destOrd="0" presId="urn:microsoft.com/office/officeart/2005/8/layout/cycle4"/>
    <dgm:cxn modelId="{78521A8B-C226-4852-BD07-FCA1D034DC38}" type="presOf" srcId="{EE9D31F7-055A-458B-B15B-BE299A282E39}" destId="{65F477BF-FA15-4C00-B945-A1A29CAE0C76}" srcOrd="0" destOrd="0" presId="urn:microsoft.com/office/officeart/2005/8/layout/cycle4"/>
    <dgm:cxn modelId="{007FEFD0-4EC6-4E4E-A0A9-DD9DA2989F55}" type="presOf" srcId="{34A6E396-FB74-40B7-A2B4-3D6149EC5293}" destId="{1449FC58-AC91-4FB8-BB6D-B5103AAF76C9}" srcOrd="1" destOrd="0" presId="urn:microsoft.com/office/officeart/2005/8/layout/cycle4"/>
    <dgm:cxn modelId="{5233FE1F-06A6-4EC6-822E-DAF049A47392}" type="presOf" srcId="{32644A6C-E78D-464B-B4DB-3D88B0F85868}" destId="{CBA39C5D-8EBF-4FE0-BA60-B272FAD9CF1A}" srcOrd="0" destOrd="0" presId="urn:microsoft.com/office/officeart/2005/8/layout/cycle4"/>
    <dgm:cxn modelId="{2BB0A1E5-45F4-49E7-8C3B-C52B108DF351}" type="presOf" srcId="{34A6E396-FB74-40B7-A2B4-3D6149EC5293}" destId="{FB699F98-373D-4247-A29B-8BE4282601AA}" srcOrd="0" destOrd="0" presId="urn:microsoft.com/office/officeart/2005/8/layout/cycle4"/>
    <dgm:cxn modelId="{F788528C-83E7-4C49-A057-B6CF3B8EE4D6}" type="presOf" srcId="{AAD10177-6857-4CD9-A9F5-B6068FBBF34A}" destId="{FB699F98-373D-4247-A29B-8BE4282601AA}" srcOrd="0" destOrd="2" presId="urn:microsoft.com/office/officeart/2005/8/layout/cycle4"/>
    <dgm:cxn modelId="{CCBE841A-0DD4-4DCC-9C70-575F2EB950E3}" type="presOf" srcId="{062303A4-F88C-4A4C-A4D5-345C9A9D5E29}" destId="{A7FB237A-E6B6-4661-9037-AC5BA948615C}" srcOrd="1" destOrd="0" presId="urn:microsoft.com/office/officeart/2005/8/layout/cycle4"/>
    <dgm:cxn modelId="{33E3B6CA-3671-42CC-8679-73FAA219C3A6}" srcId="{836A7903-D24D-47BF-8913-3A1396A8B81B}" destId="{D91725A0-D54E-43D1-8935-1A1294A4F39F}" srcOrd="1" destOrd="0" parTransId="{2EFD618A-7AE7-433B-B434-DE2D0FDC5966}" sibTransId="{0C044FB4-7656-46EE-BA14-0D7A4AEE0CF9}"/>
    <dgm:cxn modelId="{A9CC3BDB-20B8-49E3-93C7-EA2D575E4245}" type="presOf" srcId="{836A7903-D24D-47BF-8913-3A1396A8B81B}" destId="{DA9F7A9A-E246-41A9-BBCA-9DF8F4AD3708}" srcOrd="0" destOrd="0" presId="urn:microsoft.com/office/officeart/2005/8/layout/cycle4"/>
    <dgm:cxn modelId="{44DC3F1A-1BD6-4E0E-A898-CE26F6CA2C69}" srcId="{0600E00E-D637-4DC6-9E1B-47DCEB19CE13}" destId="{5E36AF49-D12E-4E72-891C-177A2F32D10B}" srcOrd="1" destOrd="0" parTransId="{71DABFE3-0422-42E6-B7BD-BF67A0F8C17B}" sibTransId="{A904BAF7-3B6B-430E-ACE4-F8A535FCB547}"/>
    <dgm:cxn modelId="{17EEF475-36E0-4285-9BFB-F793F17A6219}" srcId="{0600E00E-D637-4DC6-9E1B-47DCEB19CE13}" destId="{32644A6C-E78D-464B-B4DB-3D88B0F85868}" srcOrd="0" destOrd="0" parTransId="{B899B38E-28F6-4734-A4BD-C57308DE93A1}" sibTransId="{1B2D74E5-C360-472A-B074-FAB89BEC354D}"/>
    <dgm:cxn modelId="{CDE6F2B1-64EA-4A40-92C5-03A2DCFEFCBB}" srcId="{AC1FB76D-6A00-4E6A-84D7-ACBD6B7AE9B2}" destId="{A6A602D2-4F2B-4D04-8C93-61EB9AFB64C2}" srcOrd="1" destOrd="0" parTransId="{A41E01B4-3674-4125-AD4B-283028870E00}" sibTransId="{86BADC26-8FFF-4B1B-AE8F-1D7BF053897A}"/>
    <dgm:cxn modelId="{978400E2-6E3D-42DD-BC17-2A772E3C0D34}" type="presOf" srcId="{A6A602D2-4F2B-4D04-8C93-61EB9AFB64C2}" destId="{FB699F98-373D-4247-A29B-8BE4282601AA}" srcOrd="0" destOrd="1" presId="urn:microsoft.com/office/officeart/2005/8/layout/cycle4"/>
    <dgm:cxn modelId="{3CAB5E5B-664C-4BB2-9B3C-FF9219F212FC}" type="presOf" srcId="{AAD10177-6857-4CD9-A9F5-B6068FBBF34A}" destId="{1449FC58-AC91-4FB8-BB6D-B5103AAF76C9}" srcOrd="1" destOrd="2" presId="urn:microsoft.com/office/officeart/2005/8/layout/cycle4"/>
    <dgm:cxn modelId="{EEC6C6FB-0599-4EFB-A083-4638B7AC9BE2}" type="presParOf" srcId="{8B27A384-8A32-4247-8253-16A2BE987712}" destId="{9FC3B86F-B046-41AF-AECC-D70C46C178DE}" srcOrd="0" destOrd="0" presId="urn:microsoft.com/office/officeart/2005/8/layout/cycle4"/>
    <dgm:cxn modelId="{A4C0C844-AD07-4548-B925-2CE474952785}" type="presParOf" srcId="{9FC3B86F-B046-41AF-AECC-D70C46C178DE}" destId="{4C5CE35A-AE14-4A37-AE70-C863EBA53FF0}" srcOrd="0" destOrd="0" presId="urn:microsoft.com/office/officeart/2005/8/layout/cycle4"/>
    <dgm:cxn modelId="{3BD6E570-7FE7-4450-BE12-FF5EA6930AA0}" type="presParOf" srcId="{4C5CE35A-AE14-4A37-AE70-C863EBA53FF0}" destId="{C7245EC3-A096-429D-BC97-CD4676A9748A}" srcOrd="0" destOrd="0" presId="urn:microsoft.com/office/officeart/2005/8/layout/cycle4"/>
    <dgm:cxn modelId="{263DB00D-9494-43DE-8725-149276156074}" type="presParOf" srcId="{4C5CE35A-AE14-4A37-AE70-C863EBA53FF0}" destId="{A7FB237A-E6B6-4661-9037-AC5BA948615C}" srcOrd="1" destOrd="0" presId="urn:microsoft.com/office/officeart/2005/8/layout/cycle4"/>
    <dgm:cxn modelId="{A9EF01AD-171C-4D24-8DDF-4C2371D6A88B}" type="presParOf" srcId="{9FC3B86F-B046-41AF-AECC-D70C46C178DE}" destId="{509D41FB-209D-4858-B81A-8C2BEBEC3071}" srcOrd="1" destOrd="0" presId="urn:microsoft.com/office/officeart/2005/8/layout/cycle4"/>
    <dgm:cxn modelId="{4D151E74-B650-4681-9686-28860C0EC6FC}" type="presParOf" srcId="{509D41FB-209D-4858-B81A-8C2BEBEC3071}" destId="{CBA39C5D-8EBF-4FE0-BA60-B272FAD9CF1A}" srcOrd="0" destOrd="0" presId="urn:microsoft.com/office/officeart/2005/8/layout/cycle4"/>
    <dgm:cxn modelId="{D685235F-C4D9-4DED-A71D-6DB55A1D440B}" type="presParOf" srcId="{509D41FB-209D-4858-B81A-8C2BEBEC3071}" destId="{81C6732F-5F83-485C-A1AE-E27A9FF28113}" srcOrd="1" destOrd="0" presId="urn:microsoft.com/office/officeart/2005/8/layout/cycle4"/>
    <dgm:cxn modelId="{1E69EA73-9F84-46C8-B435-8E512104A6A0}" type="presParOf" srcId="{9FC3B86F-B046-41AF-AECC-D70C46C178DE}" destId="{3D4704C2-ECD0-44ED-9E1B-09EA316E86C6}" srcOrd="2" destOrd="0" presId="urn:microsoft.com/office/officeart/2005/8/layout/cycle4"/>
    <dgm:cxn modelId="{5DEAD656-1600-4DFB-BA1A-9BF2C31DA990}" type="presParOf" srcId="{3D4704C2-ECD0-44ED-9E1B-09EA316E86C6}" destId="{3ACA9829-FC0D-4071-AD3F-03F1C562A7D7}" srcOrd="0" destOrd="0" presId="urn:microsoft.com/office/officeart/2005/8/layout/cycle4"/>
    <dgm:cxn modelId="{9F68240A-A224-4A61-8B51-C8B74F8DE68E}" type="presParOf" srcId="{3D4704C2-ECD0-44ED-9E1B-09EA316E86C6}" destId="{5606A8BA-50CD-411C-B34C-864BC46C3F05}" srcOrd="1" destOrd="0" presId="urn:microsoft.com/office/officeart/2005/8/layout/cycle4"/>
    <dgm:cxn modelId="{B8F4C348-F363-4051-9DFF-B03C776836F4}" type="presParOf" srcId="{9FC3B86F-B046-41AF-AECC-D70C46C178DE}" destId="{C0C4B429-1CF0-41B9-A0F1-8F7FD2D3EDA1}" srcOrd="3" destOrd="0" presId="urn:microsoft.com/office/officeart/2005/8/layout/cycle4"/>
    <dgm:cxn modelId="{9F84B565-D566-499B-A39D-DF2E0DFA663C}" type="presParOf" srcId="{C0C4B429-1CF0-41B9-A0F1-8F7FD2D3EDA1}" destId="{FB699F98-373D-4247-A29B-8BE4282601AA}" srcOrd="0" destOrd="0" presId="urn:microsoft.com/office/officeart/2005/8/layout/cycle4"/>
    <dgm:cxn modelId="{DEB50B2B-A141-435B-B134-61AADAA36FD4}" type="presParOf" srcId="{C0C4B429-1CF0-41B9-A0F1-8F7FD2D3EDA1}" destId="{1449FC58-AC91-4FB8-BB6D-B5103AAF76C9}" srcOrd="1" destOrd="0" presId="urn:microsoft.com/office/officeart/2005/8/layout/cycle4"/>
    <dgm:cxn modelId="{4B9A9B18-8488-43A9-B202-6D4FC8C46990}" type="presParOf" srcId="{9FC3B86F-B046-41AF-AECC-D70C46C178DE}" destId="{D9CD6079-DE45-412B-8208-4B92AFB3ED24}" srcOrd="4" destOrd="0" presId="urn:microsoft.com/office/officeart/2005/8/layout/cycle4"/>
    <dgm:cxn modelId="{2FFD4DE5-62FF-4041-A9ED-4E72865404BD}" type="presParOf" srcId="{8B27A384-8A32-4247-8253-16A2BE987712}" destId="{91B0DFF1-7F62-4CCF-AC94-4EAEA2551CFE}" srcOrd="1" destOrd="0" presId="urn:microsoft.com/office/officeart/2005/8/layout/cycle4"/>
    <dgm:cxn modelId="{80DE70B1-BFBB-41AC-A0BD-246434DCD1C3}" type="presParOf" srcId="{91B0DFF1-7F62-4CCF-AC94-4EAEA2551CFE}" destId="{65F477BF-FA15-4C00-B945-A1A29CAE0C76}" srcOrd="0" destOrd="0" presId="urn:microsoft.com/office/officeart/2005/8/layout/cycle4"/>
    <dgm:cxn modelId="{F3F96BD6-682A-4CEB-8255-A1493081EDBF}" type="presParOf" srcId="{91B0DFF1-7F62-4CCF-AC94-4EAEA2551CFE}" destId="{6D3566B1-8E1C-49F4-8C5B-D5C6A42EF73A}" srcOrd="1" destOrd="0" presId="urn:microsoft.com/office/officeart/2005/8/layout/cycle4"/>
    <dgm:cxn modelId="{1DAABBCA-4E85-4780-A6C3-AA6BA33CD2EF}" type="presParOf" srcId="{91B0DFF1-7F62-4CCF-AC94-4EAEA2551CFE}" destId="{DA9F7A9A-E246-41A9-BBCA-9DF8F4AD3708}" srcOrd="2" destOrd="0" presId="urn:microsoft.com/office/officeart/2005/8/layout/cycle4"/>
    <dgm:cxn modelId="{A0300645-EBF3-41A8-9FEB-8EC8A583067A}" type="presParOf" srcId="{91B0DFF1-7F62-4CCF-AC94-4EAEA2551CFE}" destId="{D0EA77CB-173B-497D-9E0F-E2FD1AC96676}" srcOrd="3" destOrd="0" presId="urn:microsoft.com/office/officeart/2005/8/layout/cycle4"/>
    <dgm:cxn modelId="{F0362E95-EC60-4781-897E-D9011925184B}" type="presParOf" srcId="{91B0DFF1-7F62-4CCF-AC94-4EAEA2551CFE}" destId="{3C0A6374-9575-4CD5-8E2C-34ECB85899A6}" srcOrd="4" destOrd="0" presId="urn:microsoft.com/office/officeart/2005/8/layout/cycle4"/>
    <dgm:cxn modelId="{0E4DC5A8-081A-400F-96EA-2DA7F4A3D93D}" type="presParOf" srcId="{8B27A384-8A32-4247-8253-16A2BE987712}" destId="{D1934383-49FD-4B57-B508-3DCCC5545602}" srcOrd="2" destOrd="0" presId="urn:microsoft.com/office/officeart/2005/8/layout/cycle4"/>
    <dgm:cxn modelId="{0111B41E-926C-4933-80DB-465ECB39C967}" type="presParOf" srcId="{8B27A384-8A32-4247-8253-16A2BE987712}" destId="{21B97B51-1487-44E2-ABEA-12A709A7E045}"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85F0EB-B699-4347-A92E-716BCF5B137E}" type="doc">
      <dgm:prSet loTypeId="urn:microsoft.com/office/officeart/2005/8/layout/radial4" loCatId="relationship" qsTypeId="urn:microsoft.com/office/officeart/2005/8/quickstyle/simple1" qsCatId="simple" csTypeId="urn:microsoft.com/office/officeart/2005/8/colors/colorful1" csCatId="colorful" phldr="1"/>
      <dgm:spPr/>
    </dgm:pt>
    <dgm:pt modelId="{B2083210-8011-4D4E-A6EC-B53A5E4EB411}">
      <dgm:prSet phldrT="[Text]"/>
      <dgm:spPr/>
      <dgm:t>
        <a:bodyPr/>
        <a:lstStyle/>
        <a:p>
          <a:r>
            <a:rPr lang="en-US" dirty="0" smtClean="0"/>
            <a:t>Wellbore Model</a:t>
          </a:r>
          <a:endParaRPr lang="en-US" dirty="0"/>
        </a:p>
      </dgm:t>
    </dgm:pt>
    <dgm:pt modelId="{EE3D6A1A-3882-4157-969F-D167F57E1FA2}" type="parTrans" cxnId="{D88B24C4-CD9D-483E-9A96-A1B0D13D6468}">
      <dgm:prSet/>
      <dgm:spPr/>
      <dgm:t>
        <a:bodyPr/>
        <a:lstStyle/>
        <a:p>
          <a:endParaRPr lang="en-US"/>
        </a:p>
      </dgm:t>
    </dgm:pt>
    <dgm:pt modelId="{02271A94-0C79-467C-8429-31C269B3F60F}" type="sibTrans" cxnId="{D88B24C4-CD9D-483E-9A96-A1B0D13D6468}">
      <dgm:prSet/>
      <dgm:spPr/>
      <dgm:t>
        <a:bodyPr/>
        <a:lstStyle/>
        <a:p>
          <a:endParaRPr lang="en-US"/>
        </a:p>
      </dgm:t>
    </dgm:pt>
    <dgm:pt modelId="{34E949E2-00E0-4476-8366-411CABE04D08}">
      <dgm:prSet phldrT="[Text]"/>
      <dgm:spPr/>
      <dgm:t>
        <a:bodyPr/>
        <a:lstStyle/>
        <a:p>
          <a:r>
            <a:rPr lang="en-US" dirty="0" smtClean="0"/>
            <a:t>Thermodynamics</a:t>
          </a:r>
          <a:endParaRPr lang="en-US" dirty="0"/>
        </a:p>
      </dgm:t>
    </dgm:pt>
    <dgm:pt modelId="{1C8F1ABB-A397-4AE8-9A94-CBF4C7ACE7DB}" type="parTrans" cxnId="{FDA1811E-A5E1-4F0A-9B31-315A84B88727}">
      <dgm:prSet/>
      <dgm:spPr/>
      <dgm:t>
        <a:bodyPr/>
        <a:lstStyle/>
        <a:p>
          <a:endParaRPr lang="en-US"/>
        </a:p>
      </dgm:t>
    </dgm:pt>
    <dgm:pt modelId="{6C6BF537-DABD-4776-897B-6D233BF35548}" type="sibTrans" cxnId="{FDA1811E-A5E1-4F0A-9B31-315A84B88727}">
      <dgm:prSet/>
      <dgm:spPr/>
      <dgm:t>
        <a:bodyPr/>
        <a:lstStyle/>
        <a:p>
          <a:endParaRPr lang="en-US"/>
        </a:p>
      </dgm:t>
    </dgm:pt>
    <dgm:pt modelId="{0D7FC6D6-2EB1-4AEF-9523-62FD30287876}">
      <dgm:prSet phldrT="[Text]"/>
      <dgm:spPr/>
      <dgm:t>
        <a:bodyPr/>
        <a:lstStyle/>
        <a:p>
          <a:r>
            <a:rPr lang="en-US" dirty="0" smtClean="0"/>
            <a:t>Numerical Implementation</a:t>
          </a:r>
          <a:endParaRPr lang="en-US" dirty="0"/>
        </a:p>
      </dgm:t>
    </dgm:pt>
    <dgm:pt modelId="{71E0BAFD-CC2E-4FFD-BACC-80BF6AA67CA9}" type="parTrans" cxnId="{04487FF5-A508-4611-A5BF-EE3223E61433}">
      <dgm:prSet/>
      <dgm:spPr/>
      <dgm:t>
        <a:bodyPr/>
        <a:lstStyle/>
        <a:p>
          <a:endParaRPr lang="en-US"/>
        </a:p>
      </dgm:t>
    </dgm:pt>
    <dgm:pt modelId="{9405904D-0A76-4572-B65E-DD9692980398}" type="sibTrans" cxnId="{04487FF5-A508-4611-A5BF-EE3223E61433}">
      <dgm:prSet/>
      <dgm:spPr/>
      <dgm:t>
        <a:bodyPr/>
        <a:lstStyle/>
        <a:p>
          <a:endParaRPr lang="en-US"/>
        </a:p>
      </dgm:t>
    </dgm:pt>
    <dgm:pt modelId="{E43BF0C6-F2BF-43C5-AAB5-88054D6F50C5}">
      <dgm:prSet phldrT="[Text]"/>
      <dgm:spPr/>
      <dgm:t>
        <a:bodyPr/>
        <a:lstStyle/>
        <a:p>
          <a:r>
            <a:rPr lang="en-US" dirty="0" smtClean="0"/>
            <a:t>Mathematical Evolution Equations</a:t>
          </a:r>
          <a:endParaRPr lang="en-US" dirty="0"/>
        </a:p>
      </dgm:t>
    </dgm:pt>
    <dgm:pt modelId="{2A2E69F9-C02B-41C0-918B-F8490B395666}" type="parTrans" cxnId="{5B3BDCF9-0A34-4345-A6A5-AC2F98655FF3}">
      <dgm:prSet/>
      <dgm:spPr/>
      <dgm:t>
        <a:bodyPr/>
        <a:lstStyle/>
        <a:p>
          <a:endParaRPr lang="en-US"/>
        </a:p>
      </dgm:t>
    </dgm:pt>
    <dgm:pt modelId="{3DDE0906-203C-4CAE-931D-EA95849960A1}" type="sibTrans" cxnId="{5B3BDCF9-0A34-4345-A6A5-AC2F98655FF3}">
      <dgm:prSet/>
      <dgm:spPr/>
      <dgm:t>
        <a:bodyPr/>
        <a:lstStyle/>
        <a:p>
          <a:endParaRPr lang="en-US"/>
        </a:p>
      </dgm:t>
    </dgm:pt>
    <dgm:pt modelId="{73EADCCA-DEFE-4CC9-90A9-7C3CFEC2EB0A}" type="pres">
      <dgm:prSet presAssocID="{3485F0EB-B699-4347-A92E-716BCF5B137E}" presName="cycle" presStyleCnt="0">
        <dgm:presLayoutVars>
          <dgm:chMax val="1"/>
          <dgm:dir/>
          <dgm:animLvl val="ctr"/>
          <dgm:resizeHandles val="exact"/>
        </dgm:presLayoutVars>
      </dgm:prSet>
      <dgm:spPr/>
    </dgm:pt>
    <dgm:pt modelId="{89DEE71E-33C6-48BD-A25A-B8AC39A0E0EF}" type="pres">
      <dgm:prSet presAssocID="{B2083210-8011-4D4E-A6EC-B53A5E4EB411}" presName="centerShape" presStyleLbl="node0" presStyleIdx="0" presStyleCnt="1"/>
      <dgm:spPr/>
      <dgm:t>
        <a:bodyPr/>
        <a:lstStyle/>
        <a:p>
          <a:endParaRPr lang="en-US"/>
        </a:p>
      </dgm:t>
    </dgm:pt>
    <dgm:pt modelId="{C0FF86D4-F849-4597-861B-640087FC3D19}" type="pres">
      <dgm:prSet presAssocID="{1C8F1ABB-A397-4AE8-9A94-CBF4C7ACE7DB}" presName="parTrans" presStyleLbl="bgSibTrans2D1" presStyleIdx="0" presStyleCnt="3"/>
      <dgm:spPr/>
      <dgm:t>
        <a:bodyPr/>
        <a:lstStyle/>
        <a:p>
          <a:endParaRPr lang="en-US"/>
        </a:p>
      </dgm:t>
    </dgm:pt>
    <dgm:pt modelId="{DE7E6FE3-D586-4E35-9B25-508F05AB281E}" type="pres">
      <dgm:prSet presAssocID="{34E949E2-00E0-4476-8366-411CABE04D08}" presName="node" presStyleLbl="node1" presStyleIdx="0" presStyleCnt="3">
        <dgm:presLayoutVars>
          <dgm:bulletEnabled val="1"/>
        </dgm:presLayoutVars>
      </dgm:prSet>
      <dgm:spPr/>
      <dgm:t>
        <a:bodyPr/>
        <a:lstStyle/>
        <a:p>
          <a:endParaRPr lang="en-US"/>
        </a:p>
      </dgm:t>
    </dgm:pt>
    <dgm:pt modelId="{16457BB8-F083-4F32-87C3-85F1A882D83E}" type="pres">
      <dgm:prSet presAssocID="{2A2E69F9-C02B-41C0-918B-F8490B395666}" presName="parTrans" presStyleLbl="bgSibTrans2D1" presStyleIdx="1" presStyleCnt="3"/>
      <dgm:spPr/>
      <dgm:t>
        <a:bodyPr/>
        <a:lstStyle/>
        <a:p>
          <a:endParaRPr lang="en-US"/>
        </a:p>
      </dgm:t>
    </dgm:pt>
    <dgm:pt modelId="{9AD90784-5FB1-4571-BB1A-94A1D83E6615}" type="pres">
      <dgm:prSet presAssocID="{E43BF0C6-F2BF-43C5-AAB5-88054D6F50C5}" presName="node" presStyleLbl="node1" presStyleIdx="1" presStyleCnt="3">
        <dgm:presLayoutVars>
          <dgm:bulletEnabled val="1"/>
        </dgm:presLayoutVars>
      </dgm:prSet>
      <dgm:spPr/>
      <dgm:t>
        <a:bodyPr/>
        <a:lstStyle/>
        <a:p>
          <a:endParaRPr lang="en-US"/>
        </a:p>
      </dgm:t>
    </dgm:pt>
    <dgm:pt modelId="{034287CA-34B5-4974-A05D-39D60B39AFD6}" type="pres">
      <dgm:prSet presAssocID="{71E0BAFD-CC2E-4FFD-BACC-80BF6AA67CA9}" presName="parTrans" presStyleLbl="bgSibTrans2D1" presStyleIdx="2" presStyleCnt="3"/>
      <dgm:spPr/>
      <dgm:t>
        <a:bodyPr/>
        <a:lstStyle/>
        <a:p>
          <a:endParaRPr lang="en-US"/>
        </a:p>
      </dgm:t>
    </dgm:pt>
    <dgm:pt modelId="{E4A39F18-FEA5-4BFF-9896-1A91D075B993}" type="pres">
      <dgm:prSet presAssocID="{0D7FC6D6-2EB1-4AEF-9523-62FD30287876}" presName="node" presStyleLbl="node1" presStyleIdx="2" presStyleCnt="3">
        <dgm:presLayoutVars>
          <dgm:bulletEnabled val="1"/>
        </dgm:presLayoutVars>
      </dgm:prSet>
      <dgm:spPr/>
      <dgm:t>
        <a:bodyPr/>
        <a:lstStyle/>
        <a:p>
          <a:endParaRPr lang="en-US"/>
        </a:p>
      </dgm:t>
    </dgm:pt>
  </dgm:ptLst>
  <dgm:cxnLst>
    <dgm:cxn modelId="{ECD3E2FB-7821-4D9A-B6D8-1A2924E1D52A}" type="presOf" srcId="{0D7FC6D6-2EB1-4AEF-9523-62FD30287876}" destId="{E4A39F18-FEA5-4BFF-9896-1A91D075B993}" srcOrd="0" destOrd="0" presId="urn:microsoft.com/office/officeart/2005/8/layout/radial4"/>
    <dgm:cxn modelId="{8F007FEF-CF14-434D-AEC2-038A1AA09CC4}" type="presOf" srcId="{3485F0EB-B699-4347-A92E-716BCF5B137E}" destId="{73EADCCA-DEFE-4CC9-90A9-7C3CFEC2EB0A}" srcOrd="0" destOrd="0" presId="urn:microsoft.com/office/officeart/2005/8/layout/radial4"/>
    <dgm:cxn modelId="{5B3BDCF9-0A34-4345-A6A5-AC2F98655FF3}" srcId="{B2083210-8011-4D4E-A6EC-B53A5E4EB411}" destId="{E43BF0C6-F2BF-43C5-AAB5-88054D6F50C5}" srcOrd="1" destOrd="0" parTransId="{2A2E69F9-C02B-41C0-918B-F8490B395666}" sibTransId="{3DDE0906-203C-4CAE-931D-EA95849960A1}"/>
    <dgm:cxn modelId="{5A45C5FC-9E88-45E9-815B-A30E91184B51}" type="presOf" srcId="{34E949E2-00E0-4476-8366-411CABE04D08}" destId="{DE7E6FE3-D586-4E35-9B25-508F05AB281E}" srcOrd="0" destOrd="0" presId="urn:microsoft.com/office/officeart/2005/8/layout/radial4"/>
    <dgm:cxn modelId="{0D859845-496A-4024-A2AD-9009C5E55376}" type="presOf" srcId="{1C8F1ABB-A397-4AE8-9A94-CBF4C7ACE7DB}" destId="{C0FF86D4-F849-4597-861B-640087FC3D19}" srcOrd="0" destOrd="0" presId="urn:microsoft.com/office/officeart/2005/8/layout/radial4"/>
    <dgm:cxn modelId="{F744F772-2FBB-4B0B-B546-BEF7B081CE6C}" type="presOf" srcId="{71E0BAFD-CC2E-4FFD-BACC-80BF6AA67CA9}" destId="{034287CA-34B5-4974-A05D-39D60B39AFD6}" srcOrd="0" destOrd="0" presId="urn:microsoft.com/office/officeart/2005/8/layout/radial4"/>
    <dgm:cxn modelId="{FDA1811E-A5E1-4F0A-9B31-315A84B88727}" srcId="{B2083210-8011-4D4E-A6EC-B53A5E4EB411}" destId="{34E949E2-00E0-4476-8366-411CABE04D08}" srcOrd="0" destOrd="0" parTransId="{1C8F1ABB-A397-4AE8-9A94-CBF4C7ACE7DB}" sibTransId="{6C6BF537-DABD-4776-897B-6D233BF35548}"/>
    <dgm:cxn modelId="{F9D19BF5-B752-4FAD-BB48-D3E7B997DF62}" type="presOf" srcId="{E43BF0C6-F2BF-43C5-AAB5-88054D6F50C5}" destId="{9AD90784-5FB1-4571-BB1A-94A1D83E6615}" srcOrd="0" destOrd="0" presId="urn:microsoft.com/office/officeart/2005/8/layout/radial4"/>
    <dgm:cxn modelId="{D88B24C4-CD9D-483E-9A96-A1B0D13D6468}" srcId="{3485F0EB-B699-4347-A92E-716BCF5B137E}" destId="{B2083210-8011-4D4E-A6EC-B53A5E4EB411}" srcOrd="0" destOrd="0" parTransId="{EE3D6A1A-3882-4157-969F-D167F57E1FA2}" sibTransId="{02271A94-0C79-467C-8429-31C269B3F60F}"/>
    <dgm:cxn modelId="{E3A71D4D-9912-4E8B-B5B2-3884792ACFC5}" type="presOf" srcId="{B2083210-8011-4D4E-A6EC-B53A5E4EB411}" destId="{89DEE71E-33C6-48BD-A25A-B8AC39A0E0EF}" srcOrd="0" destOrd="0" presId="urn:microsoft.com/office/officeart/2005/8/layout/radial4"/>
    <dgm:cxn modelId="{04487FF5-A508-4611-A5BF-EE3223E61433}" srcId="{B2083210-8011-4D4E-A6EC-B53A5E4EB411}" destId="{0D7FC6D6-2EB1-4AEF-9523-62FD30287876}" srcOrd="2" destOrd="0" parTransId="{71E0BAFD-CC2E-4FFD-BACC-80BF6AA67CA9}" sibTransId="{9405904D-0A76-4572-B65E-DD9692980398}"/>
    <dgm:cxn modelId="{86368FE6-6FAC-4633-B3B2-6BBA0E80CF53}" type="presOf" srcId="{2A2E69F9-C02B-41C0-918B-F8490B395666}" destId="{16457BB8-F083-4F32-87C3-85F1A882D83E}" srcOrd="0" destOrd="0" presId="urn:microsoft.com/office/officeart/2005/8/layout/radial4"/>
    <dgm:cxn modelId="{00B2F3BD-6045-490E-A3A9-C7C103D84E81}" type="presParOf" srcId="{73EADCCA-DEFE-4CC9-90A9-7C3CFEC2EB0A}" destId="{89DEE71E-33C6-48BD-A25A-B8AC39A0E0EF}" srcOrd="0" destOrd="0" presId="urn:microsoft.com/office/officeart/2005/8/layout/radial4"/>
    <dgm:cxn modelId="{AEB3DACD-6C33-4F61-B8B1-AA723E797A38}" type="presParOf" srcId="{73EADCCA-DEFE-4CC9-90A9-7C3CFEC2EB0A}" destId="{C0FF86D4-F849-4597-861B-640087FC3D19}" srcOrd="1" destOrd="0" presId="urn:microsoft.com/office/officeart/2005/8/layout/radial4"/>
    <dgm:cxn modelId="{86846666-2030-42E8-B229-B078F8AD258A}" type="presParOf" srcId="{73EADCCA-DEFE-4CC9-90A9-7C3CFEC2EB0A}" destId="{DE7E6FE3-D586-4E35-9B25-508F05AB281E}" srcOrd="2" destOrd="0" presId="urn:microsoft.com/office/officeart/2005/8/layout/radial4"/>
    <dgm:cxn modelId="{B18A0BE8-A5D5-40F0-AF09-ABD2C55B3666}" type="presParOf" srcId="{73EADCCA-DEFE-4CC9-90A9-7C3CFEC2EB0A}" destId="{16457BB8-F083-4F32-87C3-85F1A882D83E}" srcOrd="3" destOrd="0" presId="urn:microsoft.com/office/officeart/2005/8/layout/radial4"/>
    <dgm:cxn modelId="{31737DF8-0381-4369-BD84-4633D942A115}" type="presParOf" srcId="{73EADCCA-DEFE-4CC9-90A9-7C3CFEC2EB0A}" destId="{9AD90784-5FB1-4571-BB1A-94A1D83E6615}" srcOrd="4" destOrd="0" presId="urn:microsoft.com/office/officeart/2005/8/layout/radial4"/>
    <dgm:cxn modelId="{07960F62-936B-46C6-8BDE-EB89F8552E7C}" type="presParOf" srcId="{73EADCCA-DEFE-4CC9-90A9-7C3CFEC2EB0A}" destId="{034287CA-34B5-4974-A05D-39D60B39AFD6}" srcOrd="5" destOrd="0" presId="urn:microsoft.com/office/officeart/2005/8/layout/radial4"/>
    <dgm:cxn modelId="{3790614B-1934-4E0B-8AFB-F229DF9C5C81}" type="presParOf" srcId="{73EADCCA-DEFE-4CC9-90A9-7C3CFEC2EB0A}" destId="{E4A39F18-FEA5-4BFF-9896-1A91D075B99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B5B69F-F469-4338-9C26-0642434614A7}"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EE9D31F7-055A-458B-B15B-BE299A282E39}">
      <dgm:prSet phldrT="[Text]"/>
      <dgm:spPr>
        <a:solidFill>
          <a:schemeClr val="accent2">
            <a:lumMod val="60000"/>
            <a:lumOff val="40000"/>
          </a:schemeClr>
        </a:solidFill>
      </dgm:spPr>
      <dgm:t>
        <a:bodyPr/>
        <a:lstStyle/>
        <a:p>
          <a:r>
            <a:rPr lang="en-US" dirty="0" smtClean="0"/>
            <a:t>LPLT WS</a:t>
          </a:r>
          <a:endParaRPr lang="en-US" dirty="0"/>
        </a:p>
      </dgm:t>
    </dgm:pt>
    <dgm:pt modelId="{75603447-10BE-47D9-9B60-4BCD21B7A3B9}" type="parTrans" cxnId="{599C455E-CFC3-40B3-A5E5-BC2E9E7A3307}">
      <dgm:prSet/>
      <dgm:spPr/>
      <dgm:t>
        <a:bodyPr/>
        <a:lstStyle/>
        <a:p>
          <a:endParaRPr lang="en-US"/>
        </a:p>
      </dgm:t>
    </dgm:pt>
    <dgm:pt modelId="{8799160E-FE41-4679-B62E-3A024CD2DA17}" type="sibTrans" cxnId="{599C455E-CFC3-40B3-A5E5-BC2E9E7A3307}">
      <dgm:prSet/>
      <dgm:spPr/>
      <dgm:t>
        <a:bodyPr/>
        <a:lstStyle/>
        <a:p>
          <a:endParaRPr lang="en-US"/>
        </a:p>
      </dgm:t>
    </dgm:pt>
    <mc:AlternateContent xmlns:mc="http://schemas.openxmlformats.org/markup-compatibility/2006" xmlns:a14="http://schemas.microsoft.com/office/drawing/2010/main">
      <mc:Choice Requires="a14">
        <dgm:pt modelId="{062303A4-F88C-4A4C-A4D5-345C9A9D5E29}">
          <dgm:prSet phldrT="[Text]"/>
          <dgm:spPr/>
          <dgm:t>
            <a:bodyPr lIns="0" rIns="0"/>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𝑙</m:t>
                        </m:r>
                      </m:sub>
                    </m:sSub>
                    <m:r>
                      <a:rPr lang="en-US" b="0" i="1" smtClean="0">
                        <a:latin typeface="Cambria Math"/>
                      </a:rPr>
                      <m:t>=2,000 </m:t>
                    </m:r>
                    <m:r>
                      <a:rPr lang="en-US" b="0" i="1" smtClean="0">
                        <a:latin typeface="Cambria Math"/>
                      </a:rPr>
                      <m:t>𝑝𝑠𝑖</m:t>
                    </m:r>
                  </m:oMath>
                </m:oMathPara>
              </a14:m>
              <a:endParaRPr lang="en-US" dirty="0"/>
            </a:p>
          </dgm:t>
        </dgm:pt>
      </mc:Choice>
      <mc:Fallback xmlns="">
        <dgm:pt modelId="{062303A4-F88C-4A4C-A4D5-345C9A9D5E29}">
          <dgm:prSet phldrT="[Text]"/>
          <dgm:spPr/>
          <dgm:t>
            <a:bodyPr lIns="0" rIns="0"/>
            <a:lstStyle/>
            <a:p>
              <a:r>
                <a:rPr lang="en-US" b="0" i="0" smtClean="0">
                  <a:latin typeface="Cambria Math"/>
                </a:rPr>
                <a:t>𝑃_𝑙=2,000 𝑝𝑠𝑖</a:t>
              </a:r>
              <a:endParaRPr lang="en-US" dirty="0"/>
            </a:p>
          </dgm:t>
        </dgm:pt>
      </mc:Fallback>
    </mc:AlternateContent>
    <dgm:pt modelId="{5EDF6D4A-19AB-4070-A228-F95108C34FFF}" type="parTrans" cxnId="{441FA3A0-2DC8-4BE6-B5E1-E8B0F2541E13}">
      <dgm:prSet/>
      <dgm:spPr/>
      <dgm:t>
        <a:bodyPr/>
        <a:lstStyle/>
        <a:p>
          <a:endParaRPr lang="en-US"/>
        </a:p>
      </dgm:t>
    </dgm:pt>
    <dgm:pt modelId="{D4ADECDF-9FF2-4B11-B9B4-D6AEC6034492}" type="sibTrans" cxnId="{441FA3A0-2DC8-4BE6-B5E1-E8B0F2541E13}">
      <dgm:prSet/>
      <dgm:spPr/>
      <dgm:t>
        <a:bodyPr/>
        <a:lstStyle/>
        <a:p>
          <a:endParaRPr lang="en-US"/>
        </a:p>
      </dgm:t>
    </dgm:pt>
    <dgm:pt modelId="{0600E00E-D637-4DC6-9E1B-47DCEB19CE13}">
      <dgm:prSet phldrT="[Text]"/>
      <dgm:spPr>
        <a:solidFill>
          <a:schemeClr val="accent4">
            <a:lumMod val="60000"/>
            <a:lumOff val="40000"/>
          </a:schemeClr>
        </a:solidFill>
      </dgm:spPr>
      <dgm:t>
        <a:bodyPr/>
        <a:lstStyle/>
        <a:p>
          <a:r>
            <a:rPr lang="en-US" dirty="0" smtClean="0"/>
            <a:t>HPHT WS</a:t>
          </a:r>
          <a:endParaRPr lang="en-US" dirty="0"/>
        </a:p>
      </dgm:t>
    </dgm:pt>
    <dgm:pt modelId="{2994A4CA-27AC-4D0F-ACFC-A89584692A28}" type="parTrans" cxnId="{D9817118-1706-4D70-811B-4CA6B8575C0E}">
      <dgm:prSet/>
      <dgm:spPr/>
      <dgm:t>
        <a:bodyPr/>
        <a:lstStyle/>
        <a:p>
          <a:endParaRPr lang="en-US"/>
        </a:p>
      </dgm:t>
    </dgm:pt>
    <dgm:pt modelId="{9379DA1B-46A8-4AA9-BFDD-F46F62AEE518}" type="sibTrans" cxnId="{D9817118-1706-4D70-811B-4CA6B8575C0E}">
      <dgm:prSet/>
      <dgm:spPr/>
      <dgm:t>
        <a:bodyPr/>
        <a:lstStyle/>
        <a:p>
          <a:endParaRPr lang="en-US"/>
        </a:p>
      </dgm:t>
    </dgm:pt>
    <mc:AlternateContent xmlns:mc="http://schemas.openxmlformats.org/markup-compatibility/2006" xmlns:a14="http://schemas.microsoft.com/office/drawing/2010/main">
      <mc:Choice Requires="a14">
        <dgm:pt modelId="{32644A6C-E78D-464B-B4DB-3D88B0F85868}">
          <dgm:prSet phldrT="[Text]"/>
          <dgm:spPr/>
          <dgm:t>
            <a:bodyPr lIns="0" rIns="0"/>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𝑙</m:t>
                        </m:r>
                      </m:sub>
                    </m:sSub>
                    <m:r>
                      <a:rPr lang="en-US" b="0" i="1" smtClean="0">
                        <a:latin typeface="Cambria Math"/>
                      </a:rPr>
                      <m:t>=15,000 </m:t>
                    </m:r>
                    <m:r>
                      <a:rPr lang="en-US" b="0" i="1" smtClean="0">
                        <a:latin typeface="Cambria Math"/>
                      </a:rPr>
                      <m:t>𝑝𝑠𝑖</m:t>
                    </m:r>
                  </m:oMath>
                </m:oMathPara>
              </a14:m>
              <a:endParaRPr lang="en-US" dirty="0"/>
            </a:p>
          </dgm:t>
        </dgm:pt>
      </mc:Choice>
      <mc:Fallback xmlns="">
        <dgm:pt modelId="{32644A6C-E78D-464B-B4DB-3D88B0F85868}">
          <dgm:prSet phldrT="[Text]"/>
          <dgm:spPr/>
          <dgm:t>
            <a:bodyPr lIns="0" rIns="0"/>
            <a:lstStyle/>
            <a:p>
              <a:r>
                <a:rPr lang="en-US" b="0" i="0" smtClean="0">
                  <a:latin typeface="Cambria Math"/>
                </a:rPr>
                <a:t>𝑃_𝑙=15,000 𝑝𝑠𝑖</a:t>
              </a:r>
              <a:endParaRPr lang="en-US" dirty="0"/>
            </a:p>
          </dgm:t>
        </dgm:pt>
      </mc:Fallback>
    </mc:AlternateContent>
    <dgm:pt modelId="{B899B38E-28F6-4734-A4BD-C57308DE93A1}" type="parTrans" cxnId="{17EEF475-36E0-4285-9BFB-F793F17A6219}">
      <dgm:prSet/>
      <dgm:spPr/>
      <dgm:t>
        <a:bodyPr/>
        <a:lstStyle/>
        <a:p>
          <a:endParaRPr lang="en-US"/>
        </a:p>
      </dgm:t>
    </dgm:pt>
    <dgm:pt modelId="{1B2D74E5-C360-472A-B074-FAB89BEC354D}" type="sibTrans" cxnId="{17EEF475-36E0-4285-9BFB-F793F17A6219}">
      <dgm:prSet/>
      <dgm:spPr/>
      <dgm:t>
        <a:bodyPr/>
        <a:lstStyle/>
        <a:p>
          <a:endParaRPr lang="en-US"/>
        </a:p>
      </dgm:t>
    </dgm:pt>
    <dgm:pt modelId="{836A7903-D24D-47BF-8913-3A1396A8B81B}">
      <dgm:prSet phldrT="[Text]"/>
      <dgm:spPr>
        <a:solidFill>
          <a:schemeClr val="accent4">
            <a:lumMod val="75000"/>
          </a:schemeClr>
        </a:solidFill>
      </dgm:spPr>
      <dgm:t>
        <a:bodyPr/>
        <a:lstStyle/>
        <a:p>
          <a:r>
            <a:rPr lang="en-US" dirty="0" smtClean="0"/>
            <a:t>HPHT SS</a:t>
          </a:r>
          <a:endParaRPr lang="en-US" dirty="0"/>
        </a:p>
      </dgm:t>
    </dgm:pt>
    <dgm:pt modelId="{2FF9E6B6-0687-4F4F-A210-6A4CF530831C}" type="parTrans" cxnId="{DF6A2321-5AF9-4346-83F2-660D0EA8A8D8}">
      <dgm:prSet/>
      <dgm:spPr/>
      <dgm:t>
        <a:bodyPr/>
        <a:lstStyle/>
        <a:p>
          <a:endParaRPr lang="en-US"/>
        </a:p>
      </dgm:t>
    </dgm:pt>
    <dgm:pt modelId="{8C535353-1C98-43A2-B23A-DB1B7A33C99E}" type="sibTrans" cxnId="{DF6A2321-5AF9-4346-83F2-660D0EA8A8D8}">
      <dgm:prSet/>
      <dgm:spPr/>
      <dgm:t>
        <a:bodyPr/>
        <a:lstStyle/>
        <a:p>
          <a:endParaRPr lang="en-US"/>
        </a:p>
      </dgm:t>
    </dgm:pt>
    <mc:AlternateContent xmlns:mc="http://schemas.openxmlformats.org/markup-compatibility/2006" xmlns:a14="http://schemas.microsoft.com/office/drawing/2010/main">
      <mc:Choice Requires="a14">
        <dgm:pt modelId="{349D540D-545E-4B2F-924A-126060CF88C0}">
          <dgm:prSet phldrT="[Text]"/>
          <dgm:spPr/>
          <dgm:t>
            <a:bodyPr lIns="0" rIns="0"/>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𝑙</m:t>
                        </m:r>
                      </m:sub>
                    </m:sSub>
                    <m:r>
                      <a:rPr lang="en-US" b="0" i="1" smtClean="0">
                        <a:latin typeface="Cambria Math"/>
                      </a:rPr>
                      <m:t>=15,000 </m:t>
                    </m:r>
                    <m:r>
                      <a:rPr lang="en-US" b="0" i="1" smtClean="0">
                        <a:latin typeface="Cambria Math"/>
                      </a:rPr>
                      <m:t>𝑝𝑠𝑖</m:t>
                    </m:r>
                  </m:oMath>
                </m:oMathPara>
              </a14:m>
              <a:endParaRPr lang="en-US" dirty="0"/>
            </a:p>
          </dgm:t>
        </dgm:pt>
      </mc:Choice>
      <mc:Fallback xmlns="">
        <dgm:pt modelId="{349D540D-545E-4B2F-924A-126060CF88C0}">
          <dgm:prSet phldrT="[Text]"/>
          <dgm:spPr/>
          <dgm:t>
            <a:bodyPr lIns="0" rIns="0"/>
            <a:lstStyle/>
            <a:p>
              <a:r>
                <a:rPr lang="en-US" b="0" i="0" smtClean="0">
                  <a:latin typeface="Cambria Math"/>
                </a:rPr>
                <a:t>𝑃_𝑙=15,000 𝑝𝑠𝑖</a:t>
              </a:r>
              <a:endParaRPr lang="en-US" dirty="0"/>
            </a:p>
          </dgm:t>
        </dgm:pt>
      </mc:Fallback>
    </mc:AlternateContent>
    <dgm:pt modelId="{3C231AD4-7EAF-478C-8371-493545437B76}" type="parTrans" cxnId="{9A54FE7B-83B7-4663-B9F4-8A2804EFAE2B}">
      <dgm:prSet/>
      <dgm:spPr/>
      <dgm:t>
        <a:bodyPr/>
        <a:lstStyle/>
        <a:p>
          <a:endParaRPr lang="en-US"/>
        </a:p>
      </dgm:t>
    </dgm:pt>
    <dgm:pt modelId="{8C585268-AB3A-403D-92A6-3087D7BA9CD4}" type="sibTrans" cxnId="{9A54FE7B-83B7-4663-B9F4-8A2804EFAE2B}">
      <dgm:prSet/>
      <dgm:spPr/>
      <dgm:t>
        <a:bodyPr/>
        <a:lstStyle/>
        <a:p>
          <a:endParaRPr lang="en-US"/>
        </a:p>
      </dgm:t>
    </dgm:pt>
    <dgm:pt modelId="{AC1FB76D-6A00-4E6A-84D7-ACBD6B7AE9B2}">
      <dgm:prSet phldrT="[Text]"/>
      <dgm:spPr>
        <a:solidFill>
          <a:schemeClr val="accent2">
            <a:lumMod val="75000"/>
          </a:schemeClr>
        </a:solidFill>
      </dgm:spPr>
      <dgm:t>
        <a:bodyPr/>
        <a:lstStyle/>
        <a:p>
          <a:r>
            <a:rPr lang="en-US" dirty="0" smtClean="0"/>
            <a:t>LPLT SS</a:t>
          </a:r>
          <a:endParaRPr lang="en-US" dirty="0"/>
        </a:p>
      </dgm:t>
    </dgm:pt>
    <dgm:pt modelId="{0168FAB8-E82E-45D8-B643-B065D528DEA8}" type="parTrans" cxnId="{6D6DD464-83CF-4CFF-98CE-4595A5E393B8}">
      <dgm:prSet/>
      <dgm:spPr/>
      <dgm:t>
        <a:bodyPr/>
        <a:lstStyle/>
        <a:p>
          <a:endParaRPr lang="en-US"/>
        </a:p>
      </dgm:t>
    </dgm:pt>
    <dgm:pt modelId="{1226FCE6-A208-4494-AAED-34AF6C45723B}" type="sibTrans" cxnId="{6D6DD464-83CF-4CFF-98CE-4595A5E393B8}">
      <dgm:prSet/>
      <dgm:spPr/>
      <dgm:t>
        <a:bodyPr/>
        <a:lstStyle/>
        <a:p>
          <a:endParaRPr lang="en-US"/>
        </a:p>
      </dgm:t>
    </dgm:pt>
    <mc:AlternateContent xmlns:mc="http://schemas.openxmlformats.org/markup-compatibility/2006" xmlns:a14="http://schemas.microsoft.com/office/drawing/2010/main">
      <mc:Choice Requires="a14">
        <dgm:pt modelId="{34A6E396-FB74-40B7-A2B4-3D6149EC5293}">
          <dgm:prSet phldrT="[Text]"/>
          <dgm:spPr/>
          <dgm:t>
            <a:bodyPr lIns="0" rIns="0"/>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𝑙</m:t>
                        </m:r>
                      </m:sub>
                    </m:sSub>
                    <m:r>
                      <a:rPr lang="en-US" b="0" i="1" smtClean="0">
                        <a:latin typeface="Cambria Math"/>
                      </a:rPr>
                      <m:t>=2,000 </m:t>
                    </m:r>
                    <m:r>
                      <a:rPr lang="en-US" b="0" i="1" smtClean="0">
                        <a:latin typeface="Cambria Math"/>
                      </a:rPr>
                      <m:t>𝑝𝑠𝑖</m:t>
                    </m:r>
                  </m:oMath>
                </m:oMathPara>
              </a14:m>
              <a:endParaRPr lang="en-US" dirty="0"/>
            </a:p>
          </dgm:t>
        </dgm:pt>
      </mc:Choice>
      <mc:Fallback xmlns="">
        <dgm:pt modelId="{34A6E396-FB74-40B7-A2B4-3D6149EC5293}">
          <dgm:prSet phldrT="[Text]"/>
          <dgm:spPr/>
          <dgm:t>
            <a:bodyPr lIns="0" rIns="0"/>
            <a:lstStyle/>
            <a:p>
              <a:r>
                <a:rPr lang="en-US" b="0" i="0" smtClean="0">
                  <a:latin typeface="Cambria Math"/>
                </a:rPr>
                <a:t>𝑃_𝑙=2,000 𝑝𝑠𝑖</a:t>
              </a:r>
              <a:endParaRPr lang="en-US" dirty="0"/>
            </a:p>
          </dgm:t>
        </dgm:pt>
      </mc:Fallback>
    </mc:AlternateContent>
    <dgm:pt modelId="{136761D3-515A-42C1-9C3A-7537C7E7B119}" type="parTrans" cxnId="{ABB1E356-F700-49A6-B7B8-CC0065143857}">
      <dgm:prSet/>
      <dgm:spPr/>
      <dgm:t>
        <a:bodyPr/>
        <a:lstStyle/>
        <a:p>
          <a:endParaRPr lang="en-US"/>
        </a:p>
      </dgm:t>
    </dgm:pt>
    <dgm:pt modelId="{DBBF9B7A-C23C-4A72-9A35-24EC9E5FE26B}" type="sibTrans" cxnId="{ABB1E356-F700-49A6-B7B8-CC0065143857}">
      <dgm:prSet/>
      <dgm:spPr/>
      <dgm:t>
        <a:bodyPr/>
        <a:lstStyle/>
        <a:p>
          <a:endParaRPr lang="en-US"/>
        </a:p>
      </dgm:t>
    </dgm:pt>
    <mc:AlternateContent xmlns:mc="http://schemas.openxmlformats.org/markup-compatibility/2006" xmlns:a14="http://schemas.microsoft.com/office/drawing/2010/main">
      <mc:Choice Requires="a14">
        <dgm:pt modelId="{5E36AF49-D12E-4E72-891C-177A2F32D10B}">
          <dgm:prSet phldrT="[Text]"/>
          <dgm:spPr/>
          <dgm:t>
            <a:bodyPr lIns="0" rIns="0"/>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ea typeface="Cambria Math"/>
                      </a:rPr>
                      <m:t>𝑃</m:t>
                    </m:r>
                    <m:r>
                      <a:rPr lang="en-US" b="0" i="1" smtClean="0">
                        <a:latin typeface="Cambria Math"/>
                        <a:ea typeface="Cambria Math"/>
                      </a:rPr>
                      <m:t>=8,000 </m:t>
                    </m:r>
                    <m:r>
                      <a:rPr lang="en-US" b="0" i="1" smtClean="0">
                        <a:latin typeface="Cambria Math"/>
                        <a:ea typeface="Cambria Math"/>
                      </a:rPr>
                      <m:t>𝑝𝑠𝑖</m:t>
                    </m:r>
                  </m:oMath>
                </m:oMathPara>
              </a14:m>
              <a:endParaRPr lang="en-US" dirty="0"/>
            </a:p>
          </dgm:t>
        </dgm:pt>
      </mc:Choice>
      <mc:Fallback xmlns="">
        <dgm:pt modelId="{5E36AF49-D12E-4E72-891C-177A2F32D10B}">
          <dgm:prSet phldrT="[Text]"/>
          <dgm:spPr/>
          <dgm:t>
            <a:bodyPr lIns="0" rIns="0"/>
            <a:lstStyle/>
            <a:p>
              <a:r>
                <a:rPr lang="en-US" i="0" smtClean="0">
                  <a:latin typeface="Cambria Math"/>
                  <a:ea typeface="Cambria Math"/>
                </a:rPr>
                <a:t>∆</a:t>
              </a:r>
              <a:r>
                <a:rPr lang="en-US" b="0" i="0" smtClean="0">
                  <a:latin typeface="Cambria Math"/>
                  <a:ea typeface="Cambria Math"/>
                </a:rPr>
                <a:t>𝑃=8,000 𝑝𝑠𝑖</a:t>
              </a:r>
              <a:endParaRPr lang="en-US" dirty="0"/>
            </a:p>
          </dgm:t>
        </dgm:pt>
      </mc:Fallback>
    </mc:AlternateContent>
    <dgm:pt modelId="{71DABFE3-0422-42E6-B7BD-BF67A0F8C17B}" type="parTrans" cxnId="{44DC3F1A-1BD6-4E0E-A898-CE26F6CA2C69}">
      <dgm:prSet/>
      <dgm:spPr/>
      <dgm:t>
        <a:bodyPr/>
        <a:lstStyle/>
        <a:p>
          <a:endParaRPr lang="en-US"/>
        </a:p>
      </dgm:t>
    </dgm:pt>
    <dgm:pt modelId="{A904BAF7-3B6B-430E-ACE4-F8A535FCB547}" type="sibTrans" cxnId="{44DC3F1A-1BD6-4E0E-A898-CE26F6CA2C69}">
      <dgm:prSet/>
      <dgm:spPr/>
      <dgm:t>
        <a:bodyPr/>
        <a:lstStyle/>
        <a:p>
          <a:endParaRPr lang="en-US"/>
        </a:p>
      </dgm:t>
    </dgm:pt>
    <mc:AlternateContent xmlns:mc="http://schemas.openxmlformats.org/markup-compatibility/2006" xmlns:a14="http://schemas.microsoft.com/office/drawing/2010/main">
      <mc:Choice Requires="a14">
        <dgm:pt modelId="{8DE045B7-3C2D-4221-8D41-E083AAFD3A40}">
          <dgm:prSet phldrT="[Text]"/>
          <dgm:spPr/>
          <dgm:t>
            <a:bodyPr lIns="0" rIns="0"/>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𝑙</m:t>
                        </m:r>
                      </m:sub>
                    </m:sSub>
                    <m:r>
                      <a:rPr lang="en-US" b="0" i="1" smtClean="0">
                        <a:latin typeface="Cambria Math"/>
                      </a:rPr>
                      <m:t>=400 </m:t>
                    </m:r>
                    <m:r>
                      <a:rPr lang="en-US" b="0" i="1" smtClean="0">
                        <a:latin typeface="Cambria Math"/>
                      </a:rPr>
                      <m:t>𝐹</m:t>
                    </m:r>
                  </m:oMath>
                </m:oMathPara>
              </a14:m>
              <a:endParaRPr lang="en-US" dirty="0"/>
            </a:p>
          </dgm:t>
        </dgm:pt>
      </mc:Choice>
      <mc:Fallback xmlns="">
        <dgm:pt modelId="{8DE045B7-3C2D-4221-8D41-E083AAFD3A40}">
          <dgm:prSet phldrT="[Text]"/>
          <dgm:spPr/>
          <dgm:t>
            <a:bodyPr lIns="0" rIns="0"/>
            <a:lstStyle/>
            <a:p>
              <a:r>
                <a:rPr lang="en-US" b="0" i="0" smtClean="0">
                  <a:latin typeface="Cambria Math"/>
                </a:rPr>
                <a:t>𝑇_𝑙=400 𝐹</a:t>
              </a:r>
              <a:endParaRPr lang="en-US" dirty="0"/>
            </a:p>
          </dgm:t>
        </dgm:pt>
      </mc:Fallback>
    </mc:AlternateContent>
    <dgm:pt modelId="{6F0DB8F6-CA3A-481E-897D-F93989EFA524}" type="parTrans" cxnId="{70E0B0F9-CCC4-4121-8A19-630677890CDA}">
      <dgm:prSet/>
      <dgm:spPr/>
      <dgm:t>
        <a:bodyPr/>
        <a:lstStyle/>
        <a:p>
          <a:endParaRPr lang="en-US"/>
        </a:p>
      </dgm:t>
    </dgm:pt>
    <dgm:pt modelId="{9FE0EA6F-49DA-4727-AEC8-62AC76F960AC}" type="sibTrans" cxnId="{70E0B0F9-CCC4-4121-8A19-630677890CDA}">
      <dgm:prSet/>
      <dgm:spPr/>
      <dgm:t>
        <a:bodyPr/>
        <a:lstStyle/>
        <a:p>
          <a:endParaRPr lang="en-US"/>
        </a:p>
      </dgm:t>
    </dgm:pt>
    <mc:AlternateContent xmlns:mc="http://schemas.openxmlformats.org/markup-compatibility/2006" xmlns:a14="http://schemas.microsoft.com/office/drawing/2010/main">
      <mc:Choice Requires="a14">
        <dgm:pt modelId="{94FA3C64-4632-4DD4-8BB0-064D65D078C0}">
          <dgm:prSet phldrT="[Text]"/>
          <dgm:spPr/>
          <dgm:t>
            <a:bodyPr lIns="0" rIns="0"/>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ea typeface="Cambria Math"/>
                      </a:rPr>
                      <m:t>𝑃</m:t>
                    </m:r>
                    <m:r>
                      <a:rPr lang="en-US" b="0" i="1" smtClean="0">
                        <a:latin typeface="Cambria Math"/>
                        <a:ea typeface="Cambria Math"/>
                      </a:rPr>
                      <m:t>=8,000 </m:t>
                    </m:r>
                    <m:r>
                      <a:rPr lang="en-US" b="0" i="1" smtClean="0">
                        <a:latin typeface="Cambria Math"/>
                        <a:ea typeface="Cambria Math"/>
                      </a:rPr>
                      <m:t>𝑝𝑠𝑖</m:t>
                    </m:r>
                  </m:oMath>
                </m:oMathPara>
              </a14:m>
              <a:endParaRPr lang="en-US" dirty="0"/>
            </a:p>
          </dgm:t>
        </dgm:pt>
      </mc:Choice>
      <mc:Fallback xmlns="">
        <dgm:pt modelId="{94FA3C64-4632-4DD4-8BB0-064D65D078C0}">
          <dgm:prSet phldrT="[Text]"/>
          <dgm:spPr/>
          <dgm:t>
            <a:bodyPr lIns="0" rIns="0"/>
            <a:lstStyle/>
            <a:p>
              <a:r>
                <a:rPr lang="en-US" i="0" smtClean="0">
                  <a:latin typeface="Cambria Math"/>
                  <a:ea typeface="Cambria Math"/>
                </a:rPr>
                <a:t>∆</a:t>
              </a:r>
              <a:r>
                <a:rPr lang="en-US" b="0" i="0" smtClean="0">
                  <a:latin typeface="Cambria Math"/>
                  <a:ea typeface="Cambria Math"/>
                </a:rPr>
                <a:t>𝑃=8,000 𝑝𝑠𝑖</a:t>
              </a:r>
              <a:endParaRPr lang="en-US" dirty="0"/>
            </a:p>
          </dgm:t>
        </dgm:pt>
      </mc:Fallback>
    </mc:AlternateContent>
    <dgm:pt modelId="{DC33C868-7A13-417E-99DA-495C69E4B1C2}" type="parTrans" cxnId="{984C5D00-EB5D-4EEB-8A8C-5E072EF4DBC3}">
      <dgm:prSet/>
      <dgm:spPr/>
      <dgm:t>
        <a:bodyPr/>
        <a:lstStyle/>
        <a:p>
          <a:endParaRPr lang="en-US"/>
        </a:p>
      </dgm:t>
    </dgm:pt>
    <dgm:pt modelId="{D624505E-0B48-4D88-80A9-8C1D458D4963}" type="sibTrans" cxnId="{984C5D00-EB5D-4EEB-8A8C-5E072EF4DBC3}">
      <dgm:prSet/>
      <dgm:spPr/>
      <dgm:t>
        <a:bodyPr/>
        <a:lstStyle/>
        <a:p>
          <a:endParaRPr lang="en-US"/>
        </a:p>
      </dgm:t>
    </dgm:pt>
    <mc:AlternateContent xmlns:mc="http://schemas.openxmlformats.org/markup-compatibility/2006" xmlns:a14="http://schemas.microsoft.com/office/drawing/2010/main">
      <mc:Choice Requires="a14">
        <dgm:pt modelId="{3FBA53CF-9DF8-41D8-B076-1099F28118D6}">
          <dgm:prSet phldrT="[Text]"/>
          <dgm:spPr/>
          <dgm:t>
            <a:bodyPr lIns="0" rIns="0"/>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𝑙</m:t>
                        </m:r>
                      </m:sub>
                    </m:sSub>
                    <m:r>
                      <a:rPr lang="en-US" b="0" i="1" smtClean="0">
                        <a:latin typeface="Cambria Math"/>
                      </a:rPr>
                      <m:t>=100 </m:t>
                    </m:r>
                    <m:r>
                      <a:rPr lang="en-US" b="0" i="1" smtClean="0">
                        <a:latin typeface="Cambria Math"/>
                      </a:rPr>
                      <m:t>𝐹</m:t>
                    </m:r>
                  </m:oMath>
                </m:oMathPara>
              </a14:m>
              <a:endParaRPr lang="en-US" dirty="0"/>
            </a:p>
          </dgm:t>
        </dgm:pt>
      </mc:Choice>
      <mc:Fallback xmlns="">
        <dgm:pt modelId="{3FBA53CF-9DF8-41D8-B076-1099F28118D6}">
          <dgm:prSet phldrT="[Text]"/>
          <dgm:spPr/>
          <dgm:t>
            <a:bodyPr lIns="0" rIns="0"/>
            <a:lstStyle/>
            <a:p>
              <a:r>
                <a:rPr lang="en-US" b="0" i="0" smtClean="0">
                  <a:latin typeface="Cambria Math"/>
                </a:rPr>
                <a:t>𝑇_𝑙=100 𝐹</a:t>
              </a:r>
              <a:endParaRPr lang="en-US" dirty="0"/>
            </a:p>
          </dgm:t>
        </dgm:pt>
      </mc:Fallback>
    </mc:AlternateContent>
    <dgm:pt modelId="{A690C784-2778-4251-A5E0-15242A132812}" type="parTrans" cxnId="{7752745C-07F2-4136-9AEE-805347BD02CA}">
      <dgm:prSet/>
      <dgm:spPr/>
      <dgm:t>
        <a:bodyPr/>
        <a:lstStyle/>
        <a:p>
          <a:endParaRPr lang="en-US"/>
        </a:p>
      </dgm:t>
    </dgm:pt>
    <dgm:pt modelId="{0F7BEC2C-830C-40F7-9F5D-CD903072C46E}" type="sibTrans" cxnId="{7752745C-07F2-4136-9AEE-805347BD02CA}">
      <dgm:prSet/>
      <dgm:spPr/>
      <dgm:t>
        <a:bodyPr/>
        <a:lstStyle/>
        <a:p>
          <a:endParaRPr lang="en-US"/>
        </a:p>
      </dgm:t>
    </dgm:pt>
    <mc:AlternateContent xmlns:mc="http://schemas.openxmlformats.org/markup-compatibility/2006" xmlns:a14="http://schemas.microsoft.com/office/drawing/2010/main">
      <mc:Choice Requires="a14">
        <dgm:pt modelId="{A6A602D2-4F2B-4D04-8C93-61EB9AFB64C2}">
          <dgm:prSet phldrT="[Text]"/>
          <dgm:spPr/>
          <dgm:t>
            <a:bodyPr lIns="0" rIns="0"/>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ea typeface="Cambria Math"/>
                      </a:rPr>
                      <m:t>𝑃</m:t>
                    </m:r>
                    <m:r>
                      <a:rPr lang="en-US" b="0" i="1" smtClean="0">
                        <a:latin typeface="Cambria Math"/>
                        <a:ea typeface="Cambria Math"/>
                      </a:rPr>
                      <m:t>=23,000 </m:t>
                    </m:r>
                    <m:r>
                      <a:rPr lang="en-US" b="0" i="1" smtClean="0">
                        <a:latin typeface="Cambria Math"/>
                        <a:ea typeface="Cambria Math"/>
                      </a:rPr>
                      <m:t>𝑝𝑠𝑖</m:t>
                    </m:r>
                  </m:oMath>
                </m:oMathPara>
              </a14:m>
              <a:endParaRPr lang="en-US" dirty="0"/>
            </a:p>
          </dgm:t>
        </dgm:pt>
      </mc:Choice>
      <mc:Fallback xmlns="">
        <dgm:pt modelId="{A6A602D2-4F2B-4D04-8C93-61EB9AFB64C2}">
          <dgm:prSet phldrT="[Text]"/>
          <dgm:spPr/>
          <dgm:t>
            <a:bodyPr lIns="0" rIns="0"/>
            <a:lstStyle/>
            <a:p>
              <a:r>
                <a:rPr lang="en-US" i="0" smtClean="0">
                  <a:latin typeface="Cambria Math"/>
                  <a:ea typeface="Cambria Math"/>
                </a:rPr>
                <a:t>∆</a:t>
              </a:r>
              <a:r>
                <a:rPr lang="en-US" b="0" i="0" smtClean="0">
                  <a:latin typeface="Cambria Math"/>
                  <a:ea typeface="Cambria Math"/>
                </a:rPr>
                <a:t>𝑃=23,000 𝑝𝑠𝑖</a:t>
              </a:r>
              <a:endParaRPr lang="en-US" dirty="0"/>
            </a:p>
          </dgm:t>
        </dgm:pt>
      </mc:Fallback>
    </mc:AlternateContent>
    <dgm:pt modelId="{A41E01B4-3674-4125-AD4B-283028870E00}" type="parTrans" cxnId="{CDE6F2B1-64EA-4A40-92C5-03A2DCFEFCBB}">
      <dgm:prSet/>
      <dgm:spPr/>
      <dgm:t>
        <a:bodyPr/>
        <a:lstStyle/>
        <a:p>
          <a:endParaRPr lang="en-US"/>
        </a:p>
      </dgm:t>
    </dgm:pt>
    <dgm:pt modelId="{86BADC26-8FFF-4B1B-AE8F-1D7BF053897A}" type="sibTrans" cxnId="{CDE6F2B1-64EA-4A40-92C5-03A2DCFEFCBB}">
      <dgm:prSet/>
      <dgm:spPr/>
      <dgm:t>
        <a:bodyPr/>
        <a:lstStyle/>
        <a:p>
          <a:endParaRPr lang="en-US"/>
        </a:p>
      </dgm:t>
    </dgm:pt>
    <mc:AlternateContent xmlns:mc="http://schemas.openxmlformats.org/markup-compatibility/2006" xmlns:a14="http://schemas.microsoft.com/office/drawing/2010/main">
      <mc:Choice Requires="a14">
        <dgm:pt modelId="{AAD10177-6857-4CD9-A9F5-B6068FBBF34A}">
          <dgm:prSet phldrT="[Text]"/>
          <dgm:spPr/>
          <dgm:t>
            <a:bodyPr lIns="0" rIns="0"/>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𝑙</m:t>
                        </m:r>
                      </m:sub>
                    </m:sSub>
                    <m:r>
                      <a:rPr lang="en-US" b="0" i="1" smtClean="0">
                        <a:latin typeface="Cambria Math"/>
                      </a:rPr>
                      <m:t>=100 </m:t>
                    </m:r>
                    <m:r>
                      <a:rPr lang="en-US" b="0" i="1" smtClean="0">
                        <a:latin typeface="Cambria Math"/>
                      </a:rPr>
                      <m:t>𝐹</m:t>
                    </m:r>
                  </m:oMath>
                </m:oMathPara>
              </a14:m>
              <a:endParaRPr lang="en-US" dirty="0"/>
            </a:p>
          </dgm:t>
        </dgm:pt>
      </mc:Choice>
      <mc:Fallback xmlns="">
        <dgm:pt modelId="{AAD10177-6857-4CD9-A9F5-B6068FBBF34A}">
          <dgm:prSet phldrT="[Text]"/>
          <dgm:spPr/>
          <dgm:t>
            <a:bodyPr lIns="0" rIns="0"/>
            <a:lstStyle/>
            <a:p>
              <a:r>
                <a:rPr lang="en-US" b="0" i="0" smtClean="0">
                  <a:latin typeface="Cambria Math"/>
                </a:rPr>
                <a:t>𝑇_𝑙=100 𝐹</a:t>
              </a:r>
              <a:endParaRPr lang="en-US" dirty="0"/>
            </a:p>
          </dgm:t>
        </dgm:pt>
      </mc:Fallback>
    </mc:AlternateContent>
    <dgm:pt modelId="{BE54615B-D0BE-422E-B3D9-500BCBEE278F}" type="parTrans" cxnId="{916FE0BB-9C3F-4002-BB0A-29612C425C26}">
      <dgm:prSet/>
      <dgm:spPr/>
      <dgm:t>
        <a:bodyPr/>
        <a:lstStyle/>
        <a:p>
          <a:endParaRPr lang="en-US"/>
        </a:p>
      </dgm:t>
    </dgm:pt>
    <dgm:pt modelId="{6357F270-ED56-4CE4-AA23-7C77BF6C9C00}" type="sibTrans" cxnId="{916FE0BB-9C3F-4002-BB0A-29612C425C26}">
      <dgm:prSet/>
      <dgm:spPr/>
      <dgm:t>
        <a:bodyPr/>
        <a:lstStyle/>
        <a:p>
          <a:endParaRPr lang="en-US"/>
        </a:p>
      </dgm:t>
    </dgm:pt>
    <mc:AlternateContent xmlns:mc="http://schemas.openxmlformats.org/markup-compatibility/2006" xmlns:a14="http://schemas.microsoft.com/office/drawing/2010/main">
      <mc:Choice Requires="a14">
        <dgm:pt modelId="{D91725A0-D54E-43D1-8935-1A1294A4F39F}">
          <dgm:prSet phldrT="[Text]"/>
          <dgm:spPr/>
          <dgm:t>
            <a:bodyPr lIns="0" rIns="0"/>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ea typeface="Cambria Math"/>
                      </a:rPr>
                      <m:t>𝑃</m:t>
                    </m:r>
                    <m:r>
                      <a:rPr lang="en-US" b="0" i="1" smtClean="0">
                        <a:latin typeface="Cambria Math"/>
                        <a:ea typeface="Cambria Math"/>
                      </a:rPr>
                      <m:t>=23,000 </m:t>
                    </m:r>
                    <m:r>
                      <a:rPr lang="en-US" b="0" i="1" smtClean="0">
                        <a:latin typeface="Cambria Math"/>
                        <a:ea typeface="Cambria Math"/>
                      </a:rPr>
                      <m:t>𝑝𝑠𝑖</m:t>
                    </m:r>
                  </m:oMath>
                </m:oMathPara>
              </a14:m>
              <a:endParaRPr lang="en-US" dirty="0"/>
            </a:p>
          </dgm:t>
        </dgm:pt>
      </mc:Choice>
      <mc:Fallback xmlns="">
        <dgm:pt modelId="{D91725A0-D54E-43D1-8935-1A1294A4F39F}">
          <dgm:prSet phldrT="[Text]"/>
          <dgm:spPr/>
          <dgm:t>
            <a:bodyPr lIns="0" rIns="0"/>
            <a:lstStyle/>
            <a:p>
              <a:r>
                <a:rPr lang="en-US" i="0" smtClean="0">
                  <a:latin typeface="Cambria Math"/>
                  <a:ea typeface="Cambria Math"/>
                </a:rPr>
                <a:t>∆</a:t>
              </a:r>
              <a:r>
                <a:rPr lang="en-US" b="0" i="0" smtClean="0">
                  <a:latin typeface="Cambria Math"/>
                  <a:ea typeface="Cambria Math"/>
                </a:rPr>
                <a:t>𝑃=23,000 𝑝𝑠𝑖</a:t>
              </a:r>
              <a:endParaRPr lang="en-US" dirty="0"/>
            </a:p>
          </dgm:t>
        </dgm:pt>
      </mc:Fallback>
    </mc:AlternateContent>
    <dgm:pt modelId="{2EFD618A-7AE7-433B-B434-DE2D0FDC5966}" type="parTrans" cxnId="{33E3B6CA-3671-42CC-8679-73FAA219C3A6}">
      <dgm:prSet/>
      <dgm:spPr/>
      <dgm:t>
        <a:bodyPr/>
        <a:lstStyle/>
        <a:p>
          <a:endParaRPr lang="en-US"/>
        </a:p>
      </dgm:t>
    </dgm:pt>
    <dgm:pt modelId="{0C044FB4-7656-46EE-BA14-0D7A4AEE0CF9}" type="sibTrans" cxnId="{33E3B6CA-3671-42CC-8679-73FAA219C3A6}">
      <dgm:prSet/>
      <dgm:spPr/>
      <dgm:t>
        <a:bodyPr/>
        <a:lstStyle/>
        <a:p>
          <a:endParaRPr lang="en-US"/>
        </a:p>
      </dgm:t>
    </dgm:pt>
    <mc:AlternateContent xmlns:mc="http://schemas.openxmlformats.org/markup-compatibility/2006" xmlns:a14="http://schemas.microsoft.com/office/drawing/2010/main">
      <mc:Choice Requires="a14">
        <dgm:pt modelId="{034E90CF-76FF-42B8-94E1-A5C9DE0144AB}">
          <dgm:prSet phldrT="[Text]"/>
          <dgm:spPr/>
          <dgm:t>
            <a:bodyPr lIns="0" rIns="0"/>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𝑙</m:t>
                        </m:r>
                      </m:sub>
                    </m:sSub>
                    <m:r>
                      <a:rPr lang="en-US" b="0" i="1" smtClean="0">
                        <a:latin typeface="Cambria Math"/>
                      </a:rPr>
                      <m:t>=400 </m:t>
                    </m:r>
                    <m:r>
                      <a:rPr lang="en-US" b="0" i="1" smtClean="0">
                        <a:latin typeface="Cambria Math"/>
                      </a:rPr>
                      <m:t>𝐹</m:t>
                    </m:r>
                  </m:oMath>
                </m:oMathPara>
              </a14:m>
              <a:endParaRPr lang="en-US" dirty="0"/>
            </a:p>
          </dgm:t>
        </dgm:pt>
      </mc:Choice>
      <mc:Fallback xmlns="">
        <dgm:pt modelId="{034E90CF-76FF-42B8-94E1-A5C9DE0144AB}">
          <dgm:prSet phldrT="[Text]"/>
          <dgm:spPr/>
          <dgm:t>
            <a:bodyPr lIns="0" rIns="0"/>
            <a:lstStyle/>
            <a:p>
              <a:r>
                <a:rPr lang="en-US" b="0" i="0" smtClean="0">
                  <a:latin typeface="Cambria Math"/>
                </a:rPr>
                <a:t>𝑇_𝑙=400 𝐹</a:t>
              </a:r>
              <a:endParaRPr lang="en-US" dirty="0"/>
            </a:p>
          </dgm:t>
        </dgm:pt>
      </mc:Fallback>
    </mc:AlternateContent>
    <dgm:pt modelId="{AAC7E31E-148A-4332-AE1E-EA82A4E80D07}" type="parTrans" cxnId="{9B848E76-FD62-409F-845B-C9AF32C91EB1}">
      <dgm:prSet/>
      <dgm:spPr/>
      <dgm:t>
        <a:bodyPr/>
        <a:lstStyle/>
        <a:p>
          <a:endParaRPr lang="en-US"/>
        </a:p>
      </dgm:t>
    </dgm:pt>
    <dgm:pt modelId="{895001DD-C39A-43C5-B978-7C7A4981E6FA}" type="sibTrans" cxnId="{9B848E76-FD62-409F-845B-C9AF32C91EB1}">
      <dgm:prSet/>
      <dgm:spPr/>
      <dgm:t>
        <a:bodyPr/>
        <a:lstStyle/>
        <a:p>
          <a:endParaRPr lang="en-US"/>
        </a:p>
      </dgm:t>
    </dgm:pt>
    <dgm:pt modelId="{8B27A384-8A32-4247-8253-16A2BE987712}" type="pres">
      <dgm:prSet presAssocID="{34B5B69F-F469-4338-9C26-0642434614A7}" presName="cycleMatrixDiagram" presStyleCnt="0">
        <dgm:presLayoutVars>
          <dgm:chMax val="1"/>
          <dgm:dir/>
          <dgm:animLvl val="lvl"/>
          <dgm:resizeHandles val="exact"/>
        </dgm:presLayoutVars>
      </dgm:prSet>
      <dgm:spPr/>
      <dgm:t>
        <a:bodyPr/>
        <a:lstStyle/>
        <a:p>
          <a:endParaRPr lang="en-US"/>
        </a:p>
      </dgm:t>
    </dgm:pt>
    <dgm:pt modelId="{9FC3B86F-B046-41AF-AECC-D70C46C178DE}" type="pres">
      <dgm:prSet presAssocID="{34B5B69F-F469-4338-9C26-0642434614A7}" presName="children" presStyleCnt="0"/>
      <dgm:spPr/>
    </dgm:pt>
    <dgm:pt modelId="{4C5CE35A-AE14-4A37-AE70-C863EBA53FF0}" type="pres">
      <dgm:prSet presAssocID="{34B5B69F-F469-4338-9C26-0642434614A7}" presName="child1group" presStyleCnt="0"/>
      <dgm:spPr/>
    </dgm:pt>
    <dgm:pt modelId="{C7245EC3-A096-429D-BC97-CD4676A9748A}" type="pres">
      <dgm:prSet presAssocID="{34B5B69F-F469-4338-9C26-0642434614A7}" presName="child1" presStyleLbl="bgAcc1" presStyleIdx="0" presStyleCnt="4" custScaleX="109031"/>
      <dgm:spPr/>
      <dgm:t>
        <a:bodyPr/>
        <a:lstStyle/>
        <a:p>
          <a:endParaRPr lang="en-US"/>
        </a:p>
      </dgm:t>
    </dgm:pt>
    <dgm:pt modelId="{A7FB237A-E6B6-4661-9037-AC5BA948615C}" type="pres">
      <dgm:prSet presAssocID="{34B5B69F-F469-4338-9C26-0642434614A7}" presName="child1Text" presStyleLbl="bgAcc1" presStyleIdx="0" presStyleCnt="4">
        <dgm:presLayoutVars>
          <dgm:bulletEnabled val="1"/>
        </dgm:presLayoutVars>
      </dgm:prSet>
      <dgm:spPr/>
      <dgm:t>
        <a:bodyPr/>
        <a:lstStyle/>
        <a:p>
          <a:endParaRPr lang="en-US"/>
        </a:p>
      </dgm:t>
    </dgm:pt>
    <dgm:pt modelId="{509D41FB-209D-4858-B81A-8C2BEBEC3071}" type="pres">
      <dgm:prSet presAssocID="{34B5B69F-F469-4338-9C26-0642434614A7}" presName="child2group" presStyleCnt="0"/>
      <dgm:spPr/>
    </dgm:pt>
    <dgm:pt modelId="{CBA39C5D-8EBF-4FE0-BA60-B272FAD9CF1A}" type="pres">
      <dgm:prSet presAssocID="{34B5B69F-F469-4338-9C26-0642434614A7}" presName="child2" presStyleLbl="bgAcc1" presStyleIdx="1" presStyleCnt="4" custScaleX="119133" custLinFactNeighborX="6253"/>
      <dgm:spPr/>
      <dgm:t>
        <a:bodyPr/>
        <a:lstStyle/>
        <a:p>
          <a:endParaRPr lang="en-US"/>
        </a:p>
      </dgm:t>
    </dgm:pt>
    <dgm:pt modelId="{81C6732F-5F83-485C-A1AE-E27A9FF28113}" type="pres">
      <dgm:prSet presAssocID="{34B5B69F-F469-4338-9C26-0642434614A7}" presName="child2Text" presStyleLbl="bgAcc1" presStyleIdx="1" presStyleCnt="4">
        <dgm:presLayoutVars>
          <dgm:bulletEnabled val="1"/>
        </dgm:presLayoutVars>
      </dgm:prSet>
      <dgm:spPr/>
      <dgm:t>
        <a:bodyPr/>
        <a:lstStyle/>
        <a:p>
          <a:endParaRPr lang="en-US"/>
        </a:p>
      </dgm:t>
    </dgm:pt>
    <dgm:pt modelId="{3D4704C2-ECD0-44ED-9E1B-09EA316E86C6}" type="pres">
      <dgm:prSet presAssocID="{34B5B69F-F469-4338-9C26-0642434614A7}" presName="child3group" presStyleCnt="0"/>
      <dgm:spPr/>
    </dgm:pt>
    <dgm:pt modelId="{3ACA9829-FC0D-4071-AD3F-03F1C562A7D7}" type="pres">
      <dgm:prSet presAssocID="{34B5B69F-F469-4338-9C26-0642434614A7}" presName="child3" presStyleLbl="bgAcc1" presStyleIdx="2" presStyleCnt="4" custScaleX="118951" custLinFactNeighborX="11644" custLinFactNeighborY="0"/>
      <dgm:spPr/>
      <dgm:t>
        <a:bodyPr/>
        <a:lstStyle/>
        <a:p>
          <a:endParaRPr lang="en-US"/>
        </a:p>
      </dgm:t>
    </dgm:pt>
    <dgm:pt modelId="{5606A8BA-50CD-411C-B34C-864BC46C3F05}" type="pres">
      <dgm:prSet presAssocID="{34B5B69F-F469-4338-9C26-0642434614A7}" presName="child3Text" presStyleLbl="bgAcc1" presStyleIdx="2" presStyleCnt="4">
        <dgm:presLayoutVars>
          <dgm:bulletEnabled val="1"/>
        </dgm:presLayoutVars>
      </dgm:prSet>
      <dgm:spPr/>
      <dgm:t>
        <a:bodyPr/>
        <a:lstStyle/>
        <a:p>
          <a:endParaRPr lang="en-US"/>
        </a:p>
      </dgm:t>
    </dgm:pt>
    <dgm:pt modelId="{C0C4B429-1CF0-41B9-A0F1-8F7FD2D3EDA1}" type="pres">
      <dgm:prSet presAssocID="{34B5B69F-F469-4338-9C26-0642434614A7}" presName="child4group" presStyleCnt="0"/>
      <dgm:spPr/>
    </dgm:pt>
    <dgm:pt modelId="{FB699F98-373D-4247-A29B-8BE4282601AA}" type="pres">
      <dgm:prSet presAssocID="{34B5B69F-F469-4338-9C26-0642434614A7}" presName="child4" presStyleLbl="bgAcc1" presStyleIdx="3" presStyleCnt="4" custScaleX="110830"/>
      <dgm:spPr/>
      <dgm:t>
        <a:bodyPr/>
        <a:lstStyle/>
        <a:p>
          <a:endParaRPr lang="en-US"/>
        </a:p>
      </dgm:t>
    </dgm:pt>
    <dgm:pt modelId="{1449FC58-AC91-4FB8-BB6D-B5103AAF76C9}" type="pres">
      <dgm:prSet presAssocID="{34B5B69F-F469-4338-9C26-0642434614A7}" presName="child4Text" presStyleLbl="bgAcc1" presStyleIdx="3" presStyleCnt="4">
        <dgm:presLayoutVars>
          <dgm:bulletEnabled val="1"/>
        </dgm:presLayoutVars>
      </dgm:prSet>
      <dgm:spPr/>
      <dgm:t>
        <a:bodyPr/>
        <a:lstStyle/>
        <a:p>
          <a:endParaRPr lang="en-US"/>
        </a:p>
      </dgm:t>
    </dgm:pt>
    <dgm:pt modelId="{D9CD6079-DE45-412B-8208-4B92AFB3ED24}" type="pres">
      <dgm:prSet presAssocID="{34B5B69F-F469-4338-9C26-0642434614A7}" presName="childPlaceholder" presStyleCnt="0"/>
      <dgm:spPr/>
    </dgm:pt>
    <dgm:pt modelId="{91B0DFF1-7F62-4CCF-AC94-4EAEA2551CFE}" type="pres">
      <dgm:prSet presAssocID="{34B5B69F-F469-4338-9C26-0642434614A7}" presName="circle" presStyleCnt="0"/>
      <dgm:spPr/>
    </dgm:pt>
    <dgm:pt modelId="{65F477BF-FA15-4C00-B945-A1A29CAE0C76}" type="pres">
      <dgm:prSet presAssocID="{34B5B69F-F469-4338-9C26-0642434614A7}" presName="quadrant1" presStyleLbl="node1" presStyleIdx="0" presStyleCnt="4">
        <dgm:presLayoutVars>
          <dgm:chMax val="1"/>
          <dgm:bulletEnabled val="1"/>
        </dgm:presLayoutVars>
      </dgm:prSet>
      <dgm:spPr/>
      <dgm:t>
        <a:bodyPr/>
        <a:lstStyle/>
        <a:p>
          <a:endParaRPr lang="en-US"/>
        </a:p>
      </dgm:t>
    </dgm:pt>
    <dgm:pt modelId="{6D3566B1-8E1C-49F4-8C5B-D5C6A42EF73A}" type="pres">
      <dgm:prSet presAssocID="{34B5B69F-F469-4338-9C26-0642434614A7}" presName="quadrant2" presStyleLbl="node1" presStyleIdx="1" presStyleCnt="4">
        <dgm:presLayoutVars>
          <dgm:chMax val="1"/>
          <dgm:bulletEnabled val="1"/>
        </dgm:presLayoutVars>
      </dgm:prSet>
      <dgm:spPr/>
      <dgm:t>
        <a:bodyPr/>
        <a:lstStyle/>
        <a:p>
          <a:endParaRPr lang="en-US"/>
        </a:p>
      </dgm:t>
    </dgm:pt>
    <dgm:pt modelId="{DA9F7A9A-E246-41A9-BBCA-9DF8F4AD3708}" type="pres">
      <dgm:prSet presAssocID="{34B5B69F-F469-4338-9C26-0642434614A7}" presName="quadrant3" presStyleLbl="node1" presStyleIdx="2" presStyleCnt="4">
        <dgm:presLayoutVars>
          <dgm:chMax val="1"/>
          <dgm:bulletEnabled val="1"/>
        </dgm:presLayoutVars>
      </dgm:prSet>
      <dgm:spPr/>
      <dgm:t>
        <a:bodyPr/>
        <a:lstStyle/>
        <a:p>
          <a:endParaRPr lang="en-US"/>
        </a:p>
      </dgm:t>
    </dgm:pt>
    <dgm:pt modelId="{D0EA77CB-173B-497D-9E0F-E2FD1AC96676}" type="pres">
      <dgm:prSet presAssocID="{34B5B69F-F469-4338-9C26-0642434614A7}" presName="quadrant4" presStyleLbl="node1" presStyleIdx="3" presStyleCnt="4">
        <dgm:presLayoutVars>
          <dgm:chMax val="1"/>
          <dgm:bulletEnabled val="1"/>
        </dgm:presLayoutVars>
      </dgm:prSet>
      <dgm:spPr/>
      <dgm:t>
        <a:bodyPr/>
        <a:lstStyle/>
        <a:p>
          <a:endParaRPr lang="en-US"/>
        </a:p>
      </dgm:t>
    </dgm:pt>
    <dgm:pt modelId="{3C0A6374-9575-4CD5-8E2C-34ECB85899A6}" type="pres">
      <dgm:prSet presAssocID="{34B5B69F-F469-4338-9C26-0642434614A7}" presName="quadrantPlaceholder" presStyleCnt="0"/>
      <dgm:spPr/>
    </dgm:pt>
    <dgm:pt modelId="{D1934383-49FD-4B57-B508-3DCCC5545602}" type="pres">
      <dgm:prSet presAssocID="{34B5B69F-F469-4338-9C26-0642434614A7}" presName="center1" presStyleLbl="fgShp" presStyleIdx="0" presStyleCnt="2"/>
      <dgm:spPr/>
    </dgm:pt>
    <dgm:pt modelId="{21B97B51-1487-44E2-ABEA-12A709A7E045}" type="pres">
      <dgm:prSet presAssocID="{34B5B69F-F469-4338-9C26-0642434614A7}" presName="center2" presStyleLbl="fgShp" presStyleIdx="1" presStyleCnt="2"/>
      <dgm:spPr/>
    </dgm:pt>
  </dgm:ptLst>
  <dgm:cxnLst>
    <dgm:cxn modelId="{9A54FE7B-83B7-4663-B9F4-8A2804EFAE2B}" srcId="{836A7903-D24D-47BF-8913-3A1396A8B81B}" destId="{349D540D-545E-4B2F-924A-126060CF88C0}" srcOrd="0" destOrd="0" parTransId="{3C231AD4-7EAF-478C-8371-493545437B76}" sibTransId="{8C585268-AB3A-403D-92A6-3087D7BA9CD4}"/>
    <dgm:cxn modelId="{09570FE7-67B8-4F51-8840-3114D4522278}" type="presOf" srcId="{034E90CF-76FF-42B8-94E1-A5C9DE0144AB}" destId="{3ACA9829-FC0D-4071-AD3F-03F1C562A7D7}" srcOrd="0" destOrd="2" presId="urn:microsoft.com/office/officeart/2005/8/layout/cycle4"/>
    <dgm:cxn modelId="{F481E2FB-C963-4D01-82B2-BEC2BF01324A}" type="presOf" srcId="{3FBA53CF-9DF8-41D8-B076-1099F28118D6}" destId="{A7FB237A-E6B6-4661-9037-AC5BA948615C}" srcOrd="1" destOrd="2" presId="urn:microsoft.com/office/officeart/2005/8/layout/cycle4"/>
    <dgm:cxn modelId="{1162B2B0-7E17-4AE3-8C91-413F62943FD1}" type="presOf" srcId="{32644A6C-E78D-464B-B4DB-3D88B0F85868}" destId="{81C6732F-5F83-485C-A1AE-E27A9FF28113}" srcOrd="1" destOrd="0" presId="urn:microsoft.com/office/officeart/2005/8/layout/cycle4"/>
    <dgm:cxn modelId="{F788528C-83E7-4C49-A057-B6CF3B8EE4D6}" type="presOf" srcId="{AAD10177-6857-4CD9-A9F5-B6068FBBF34A}" destId="{FB699F98-373D-4247-A29B-8BE4282601AA}" srcOrd="0" destOrd="2" presId="urn:microsoft.com/office/officeart/2005/8/layout/cycle4"/>
    <dgm:cxn modelId="{7752745C-07F2-4136-9AEE-805347BD02CA}" srcId="{EE9D31F7-055A-458B-B15B-BE299A282E39}" destId="{3FBA53CF-9DF8-41D8-B076-1099F28118D6}" srcOrd="2" destOrd="0" parTransId="{A690C784-2778-4251-A5E0-15242A132812}" sibTransId="{0F7BEC2C-830C-40F7-9F5D-CD903072C46E}"/>
    <dgm:cxn modelId="{35C45B9A-B3F0-4A51-B1D2-15C60EE27991}" type="presOf" srcId="{34B5B69F-F469-4338-9C26-0642434614A7}" destId="{8B27A384-8A32-4247-8253-16A2BE987712}" srcOrd="0" destOrd="0" presId="urn:microsoft.com/office/officeart/2005/8/layout/cycle4"/>
    <dgm:cxn modelId="{916FE0BB-9C3F-4002-BB0A-29612C425C26}" srcId="{AC1FB76D-6A00-4E6A-84D7-ACBD6B7AE9B2}" destId="{AAD10177-6857-4CD9-A9F5-B6068FBBF34A}" srcOrd="2" destOrd="0" parTransId="{BE54615B-D0BE-422E-B3D9-500BCBEE278F}" sibTransId="{6357F270-ED56-4CE4-AA23-7C77BF6C9C00}"/>
    <dgm:cxn modelId="{ABB1E356-F700-49A6-B7B8-CC0065143857}" srcId="{AC1FB76D-6A00-4E6A-84D7-ACBD6B7AE9B2}" destId="{34A6E396-FB74-40B7-A2B4-3D6149EC5293}" srcOrd="0" destOrd="0" parTransId="{136761D3-515A-42C1-9C3A-7537C7E7B119}" sibTransId="{DBBF9B7A-C23C-4A72-9A35-24EC9E5FE26B}"/>
    <dgm:cxn modelId="{B912C939-BFAE-494D-A2E7-FD16B77A6960}" type="presOf" srcId="{0600E00E-D637-4DC6-9E1B-47DCEB19CE13}" destId="{6D3566B1-8E1C-49F4-8C5B-D5C6A42EF73A}" srcOrd="0" destOrd="0" presId="urn:microsoft.com/office/officeart/2005/8/layout/cycle4"/>
    <dgm:cxn modelId="{DF6A2321-5AF9-4346-83F2-660D0EA8A8D8}" srcId="{34B5B69F-F469-4338-9C26-0642434614A7}" destId="{836A7903-D24D-47BF-8913-3A1396A8B81B}" srcOrd="2" destOrd="0" parTransId="{2FF9E6B6-0687-4F4F-A210-6A4CF530831C}" sibTransId="{8C535353-1C98-43A2-B23A-DB1B7A33C99E}"/>
    <dgm:cxn modelId="{1EFC3F4E-8EA3-46B3-AD7B-444A2BA9373D}" type="presOf" srcId="{3FBA53CF-9DF8-41D8-B076-1099F28118D6}" destId="{C7245EC3-A096-429D-BC97-CD4676A9748A}" srcOrd="0" destOrd="2" presId="urn:microsoft.com/office/officeart/2005/8/layout/cycle4"/>
    <dgm:cxn modelId="{43AF1BDF-7843-41FB-92D0-6FE05D4346FD}" type="presOf" srcId="{349D540D-545E-4B2F-924A-126060CF88C0}" destId="{3ACA9829-FC0D-4071-AD3F-03F1C562A7D7}" srcOrd="0" destOrd="0" presId="urn:microsoft.com/office/officeart/2005/8/layout/cycle4"/>
    <dgm:cxn modelId="{CCBE841A-0DD4-4DCC-9C70-575F2EB950E3}" type="presOf" srcId="{062303A4-F88C-4A4C-A4D5-345C9A9D5E29}" destId="{A7FB237A-E6B6-4661-9037-AC5BA948615C}" srcOrd="1" destOrd="0" presId="urn:microsoft.com/office/officeart/2005/8/layout/cycle4"/>
    <dgm:cxn modelId="{342F8DBA-BAAB-4907-83CE-69508D382063}" type="presOf" srcId="{8DE045B7-3C2D-4221-8D41-E083AAFD3A40}" destId="{81C6732F-5F83-485C-A1AE-E27A9FF28113}" srcOrd="1" destOrd="2" presId="urn:microsoft.com/office/officeart/2005/8/layout/cycle4"/>
    <dgm:cxn modelId="{70E0B0F9-CCC4-4121-8A19-630677890CDA}" srcId="{0600E00E-D637-4DC6-9E1B-47DCEB19CE13}" destId="{8DE045B7-3C2D-4221-8D41-E083AAFD3A40}" srcOrd="2" destOrd="0" parTransId="{6F0DB8F6-CA3A-481E-897D-F93989EFA524}" sibTransId="{9FE0EA6F-49DA-4727-AEC8-62AC76F960AC}"/>
    <dgm:cxn modelId="{978400E2-6E3D-42DD-BC17-2A772E3C0D34}" type="presOf" srcId="{A6A602D2-4F2B-4D04-8C93-61EB9AFB64C2}" destId="{FB699F98-373D-4247-A29B-8BE4282601AA}" srcOrd="0" destOrd="1" presId="urn:microsoft.com/office/officeart/2005/8/layout/cycle4"/>
    <dgm:cxn modelId="{599C455E-CFC3-40B3-A5E5-BC2E9E7A3307}" srcId="{34B5B69F-F469-4338-9C26-0642434614A7}" destId="{EE9D31F7-055A-458B-B15B-BE299A282E39}" srcOrd="0" destOrd="0" parTransId="{75603447-10BE-47D9-9B60-4BCD21B7A3B9}" sibTransId="{8799160E-FE41-4679-B62E-3A024CD2DA17}"/>
    <dgm:cxn modelId="{1CA213B3-67F7-4139-B0FC-66A97DCF6DA7}" type="presOf" srcId="{94FA3C64-4632-4DD4-8BB0-064D65D078C0}" destId="{A7FB237A-E6B6-4661-9037-AC5BA948615C}" srcOrd="1" destOrd="1" presId="urn:microsoft.com/office/officeart/2005/8/layout/cycle4"/>
    <dgm:cxn modelId="{9D8B3ED4-91FD-4CE4-94CB-C4E45BFC4370}" type="presOf" srcId="{AC1FB76D-6A00-4E6A-84D7-ACBD6B7AE9B2}" destId="{D0EA77CB-173B-497D-9E0F-E2FD1AC96676}" srcOrd="0" destOrd="0" presId="urn:microsoft.com/office/officeart/2005/8/layout/cycle4"/>
    <dgm:cxn modelId="{242C60AA-9C1D-43BD-AA9A-EC45821B6DB9}" type="presOf" srcId="{A6A602D2-4F2B-4D04-8C93-61EB9AFB64C2}" destId="{1449FC58-AC91-4FB8-BB6D-B5103AAF76C9}" srcOrd="1" destOrd="1" presId="urn:microsoft.com/office/officeart/2005/8/layout/cycle4"/>
    <dgm:cxn modelId="{007FEFD0-4EC6-4E4E-A0A9-DD9DA2989F55}" type="presOf" srcId="{34A6E396-FB74-40B7-A2B4-3D6149EC5293}" destId="{1449FC58-AC91-4FB8-BB6D-B5103AAF76C9}" srcOrd="1" destOrd="0" presId="urn:microsoft.com/office/officeart/2005/8/layout/cycle4"/>
    <dgm:cxn modelId="{5233FE1F-06A6-4EC6-822E-DAF049A47392}" type="presOf" srcId="{32644A6C-E78D-464B-B4DB-3D88B0F85868}" destId="{CBA39C5D-8EBF-4FE0-BA60-B272FAD9CF1A}" srcOrd="0" destOrd="0" presId="urn:microsoft.com/office/officeart/2005/8/layout/cycle4"/>
    <dgm:cxn modelId="{A3634AF7-BD9C-4423-B40D-37B277B2632E}" type="presOf" srcId="{D91725A0-D54E-43D1-8935-1A1294A4F39F}" destId="{3ACA9829-FC0D-4071-AD3F-03F1C562A7D7}" srcOrd="0" destOrd="1" presId="urn:microsoft.com/office/officeart/2005/8/layout/cycle4"/>
    <dgm:cxn modelId="{D9817118-1706-4D70-811B-4CA6B8575C0E}" srcId="{34B5B69F-F469-4338-9C26-0642434614A7}" destId="{0600E00E-D637-4DC6-9E1B-47DCEB19CE13}" srcOrd="1" destOrd="0" parTransId="{2994A4CA-27AC-4D0F-ACFC-A89584692A28}" sibTransId="{9379DA1B-46A8-4AA9-BFDD-F46F62AEE518}"/>
    <dgm:cxn modelId="{441FA3A0-2DC8-4BE6-B5E1-E8B0F2541E13}" srcId="{EE9D31F7-055A-458B-B15B-BE299A282E39}" destId="{062303A4-F88C-4A4C-A4D5-345C9A9D5E29}" srcOrd="0" destOrd="0" parTransId="{5EDF6D4A-19AB-4070-A228-F95108C34FFF}" sibTransId="{D4ADECDF-9FF2-4B11-B9B4-D6AEC6034492}"/>
    <dgm:cxn modelId="{3CAB5E5B-664C-4BB2-9B3C-FF9219F212FC}" type="presOf" srcId="{AAD10177-6857-4CD9-A9F5-B6068FBBF34A}" destId="{1449FC58-AC91-4FB8-BB6D-B5103AAF76C9}" srcOrd="1" destOrd="2" presId="urn:microsoft.com/office/officeart/2005/8/layout/cycle4"/>
    <dgm:cxn modelId="{2BB0A1E5-45F4-49E7-8C3B-C52B108DF351}" type="presOf" srcId="{34A6E396-FB74-40B7-A2B4-3D6149EC5293}" destId="{FB699F98-373D-4247-A29B-8BE4282601AA}" srcOrd="0" destOrd="0" presId="urn:microsoft.com/office/officeart/2005/8/layout/cycle4"/>
    <dgm:cxn modelId="{BEC24FE8-4B2B-44DE-8737-13B132EBA59A}" type="presOf" srcId="{5E36AF49-D12E-4E72-891C-177A2F32D10B}" destId="{81C6732F-5F83-485C-A1AE-E27A9FF28113}" srcOrd="1" destOrd="1" presId="urn:microsoft.com/office/officeart/2005/8/layout/cycle4"/>
    <dgm:cxn modelId="{33E3B6CA-3671-42CC-8679-73FAA219C3A6}" srcId="{836A7903-D24D-47BF-8913-3A1396A8B81B}" destId="{D91725A0-D54E-43D1-8935-1A1294A4F39F}" srcOrd="1" destOrd="0" parTransId="{2EFD618A-7AE7-433B-B434-DE2D0FDC5966}" sibTransId="{0C044FB4-7656-46EE-BA14-0D7A4AEE0CF9}"/>
    <dgm:cxn modelId="{9331D627-D1F6-4178-BA90-D1A71234C9CA}" type="presOf" srcId="{349D540D-545E-4B2F-924A-126060CF88C0}" destId="{5606A8BA-50CD-411C-B34C-864BC46C3F05}" srcOrd="1" destOrd="0" presId="urn:microsoft.com/office/officeart/2005/8/layout/cycle4"/>
    <dgm:cxn modelId="{6BE9DCDB-6888-49DB-BFF1-73A8F0AA7809}" type="presOf" srcId="{94FA3C64-4632-4DD4-8BB0-064D65D078C0}" destId="{C7245EC3-A096-429D-BC97-CD4676A9748A}" srcOrd="0" destOrd="1" presId="urn:microsoft.com/office/officeart/2005/8/layout/cycle4"/>
    <dgm:cxn modelId="{8171B6F4-4A94-4A30-AC59-6B2B36E8F0E8}" type="presOf" srcId="{062303A4-F88C-4A4C-A4D5-345C9A9D5E29}" destId="{C7245EC3-A096-429D-BC97-CD4676A9748A}" srcOrd="0" destOrd="0" presId="urn:microsoft.com/office/officeart/2005/8/layout/cycle4"/>
    <dgm:cxn modelId="{A730DC24-E8C2-4865-9F5F-C50B46E19B98}" type="presOf" srcId="{D91725A0-D54E-43D1-8935-1A1294A4F39F}" destId="{5606A8BA-50CD-411C-B34C-864BC46C3F05}" srcOrd="1" destOrd="1" presId="urn:microsoft.com/office/officeart/2005/8/layout/cycle4"/>
    <dgm:cxn modelId="{78521A8B-C226-4852-BD07-FCA1D034DC38}" type="presOf" srcId="{EE9D31F7-055A-458B-B15B-BE299A282E39}" destId="{65F477BF-FA15-4C00-B945-A1A29CAE0C76}" srcOrd="0" destOrd="0" presId="urn:microsoft.com/office/officeart/2005/8/layout/cycle4"/>
    <dgm:cxn modelId="{CDE6F2B1-64EA-4A40-92C5-03A2DCFEFCBB}" srcId="{AC1FB76D-6A00-4E6A-84D7-ACBD6B7AE9B2}" destId="{A6A602D2-4F2B-4D04-8C93-61EB9AFB64C2}" srcOrd="1" destOrd="0" parTransId="{A41E01B4-3674-4125-AD4B-283028870E00}" sibTransId="{86BADC26-8FFF-4B1B-AE8F-1D7BF053897A}"/>
    <dgm:cxn modelId="{9B848E76-FD62-409F-845B-C9AF32C91EB1}" srcId="{836A7903-D24D-47BF-8913-3A1396A8B81B}" destId="{034E90CF-76FF-42B8-94E1-A5C9DE0144AB}" srcOrd="2" destOrd="0" parTransId="{AAC7E31E-148A-4332-AE1E-EA82A4E80D07}" sibTransId="{895001DD-C39A-43C5-B978-7C7A4981E6FA}"/>
    <dgm:cxn modelId="{10191E8A-FAD4-43D3-9F62-0A01FC89DC49}" type="presOf" srcId="{5E36AF49-D12E-4E72-891C-177A2F32D10B}" destId="{CBA39C5D-8EBF-4FE0-BA60-B272FAD9CF1A}" srcOrd="0" destOrd="1" presId="urn:microsoft.com/office/officeart/2005/8/layout/cycle4"/>
    <dgm:cxn modelId="{EF9C9CA1-AB6E-4739-A0E4-E8D8C9B74550}" type="presOf" srcId="{034E90CF-76FF-42B8-94E1-A5C9DE0144AB}" destId="{5606A8BA-50CD-411C-B34C-864BC46C3F05}" srcOrd="1" destOrd="2" presId="urn:microsoft.com/office/officeart/2005/8/layout/cycle4"/>
    <dgm:cxn modelId="{A9CC3BDB-20B8-49E3-93C7-EA2D575E4245}" type="presOf" srcId="{836A7903-D24D-47BF-8913-3A1396A8B81B}" destId="{DA9F7A9A-E246-41A9-BBCA-9DF8F4AD3708}" srcOrd="0" destOrd="0" presId="urn:microsoft.com/office/officeart/2005/8/layout/cycle4"/>
    <dgm:cxn modelId="{44DC3F1A-1BD6-4E0E-A898-CE26F6CA2C69}" srcId="{0600E00E-D637-4DC6-9E1B-47DCEB19CE13}" destId="{5E36AF49-D12E-4E72-891C-177A2F32D10B}" srcOrd="1" destOrd="0" parTransId="{71DABFE3-0422-42E6-B7BD-BF67A0F8C17B}" sibTransId="{A904BAF7-3B6B-430E-ACE4-F8A535FCB547}"/>
    <dgm:cxn modelId="{E704AEAD-B47F-4ED0-9772-834AE40E10D0}" type="presOf" srcId="{8DE045B7-3C2D-4221-8D41-E083AAFD3A40}" destId="{CBA39C5D-8EBF-4FE0-BA60-B272FAD9CF1A}" srcOrd="0" destOrd="2" presId="urn:microsoft.com/office/officeart/2005/8/layout/cycle4"/>
    <dgm:cxn modelId="{6D6DD464-83CF-4CFF-98CE-4595A5E393B8}" srcId="{34B5B69F-F469-4338-9C26-0642434614A7}" destId="{AC1FB76D-6A00-4E6A-84D7-ACBD6B7AE9B2}" srcOrd="3" destOrd="0" parTransId="{0168FAB8-E82E-45D8-B643-B065D528DEA8}" sibTransId="{1226FCE6-A208-4494-AAED-34AF6C45723B}"/>
    <dgm:cxn modelId="{984C5D00-EB5D-4EEB-8A8C-5E072EF4DBC3}" srcId="{EE9D31F7-055A-458B-B15B-BE299A282E39}" destId="{94FA3C64-4632-4DD4-8BB0-064D65D078C0}" srcOrd="1" destOrd="0" parTransId="{DC33C868-7A13-417E-99DA-495C69E4B1C2}" sibTransId="{D624505E-0B48-4D88-80A9-8C1D458D4963}"/>
    <dgm:cxn modelId="{17EEF475-36E0-4285-9BFB-F793F17A6219}" srcId="{0600E00E-D637-4DC6-9E1B-47DCEB19CE13}" destId="{32644A6C-E78D-464B-B4DB-3D88B0F85868}" srcOrd="0" destOrd="0" parTransId="{B899B38E-28F6-4734-A4BD-C57308DE93A1}" sibTransId="{1B2D74E5-C360-472A-B074-FAB89BEC354D}"/>
    <dgm:cxn modelId="{EEC6C6FB-0599-4EFB-A083-4638B7AC9BE2}" type="presParOf" srcId="{8B27A384-8A32-4247-8253-16A2BE987712}" destId="{9FC3B86F-B046-41AF-AECC-D70C46C178DE}" srcOrd="0" destOrd="0" presId="urn:microsoft.com/office/officeart/2005/8/layout/cycle4"/>
    <dgm:cxn modelId="{A4C0C844-AD07-4548-B925-2CE474952785}" type="presParOf" srcId="{9FC3B86F-B046-41AF-AECC-D70C46C178DE}" destId="{4C5CE35A-AE14-4A37-AE70-C863EBA53FF0}" srcOrd="0" destOrd="0" presId="urn:microsoft.com/office/officeart/2005/8/layout/cycle4"/>
    <dgm:cxn modelId="{3BD6E570-7FE7-4450-BE12-FF5EA6930AA0}" type="presParOf" srcId="{4C5CE35A-AE14-4A37-AE70-C863EBA53FF0}" destId="{C7245EC3-A096-429D-BC97-CD4676A9748A}" srcOrd="0" destOrd="0" presId="urn:microsoft.com/office/officeart/2005/8/layout/cycle4"/>
    <dgm:cxn modelId="{263DB00D-9494-43DE-8725-149276156074}" type="presParOf" srcId="{4C5CE35A-AE14-4A37-AE70-C863EBA53FF0}" destId="{A7FB237A-E6B6-4661-9037-AC5BA948615C}" srcOrd="1" destOrd="0" presId="urn:microsoft.com/office/officeart/2005/8/layout/cycle4"/>
    <dgm:cxn modelId="{A9EF01AD-171C-4D24-8DDF-4C2371D6A88B}" type="presParOf" srcId="{9FC3B86F-B046-41AF-AECC-D70C46C178DE}" destId="{509D41FB-209D-4858-B81A-8C2BEBEC3071}" srcOrd="1" destOrd="0" presId="urn:microsoft.com/office/officeart/2005/8/layout/cycle4"/>
    <dgm:cxn modelId="{4D151E74-B650-4681-9686-28860C0EC6FC}" type="presParOf" srcId="{509D41FB-209D-4858-B81A-8C2BEBEC3071}" destId="{CBA39C5D-8EBF-4FE0-BA60-B272FAD9CF1A}" srcOrd="0" destOrd="0" presId="urn:microsoft.com/office/officeart/2005/8/layout/cycle4"/>
    <dgm:cxn modelId="{D685235F-C4D9-4DED-A71D-6DB55A1D440B}" type="presParOf" srcId="{509D41FB-209D-4858-B81A-8C2BEBEC3071}" destId="{81C6732F-5F83-485C-A1AE-E27A9FF28113}" srcOrd="1" destOrd="0" presId="urn:microsoft.com/office/officeart/2005/8/layout/cycle4"/>
    <dgm:cxn modelId="{1E69EA73-9F84-46C8-B435-8E512104A6A0}" type="presParOf" srcId="{9FC3B86F-B046-41AF-AECC-D70C46C178DE}" destId="{3D4704C2-ECD0-44ED-9E1B-09EA316E86C6}" srcOrd="2" destOrd="0" presId="urn:microsoft.com/office/officeart/2005/8/layout/cycle4"/>
    <dgm:cxn modelId="{5DEAD656-1600-4DFB-BA1A-9BF2C31DA990}" type="presParOf" srcId="{3D4704C2-ECD0-44ED-9E1B-09EA316E86C6}" destId="{3ACA9829-FC0D-4071-AD3F-03F1C562A7D7}" srcOrd="0" destOrd="0" presId="urn:microsoft.com/office/officeart/2005/8/layout/cycle4"/>
    <dgm:cxn modelId="{9F68240A-A224-4A61-8B51-C8B74F8DE68E}" type="presParOf" srcId="{3D4704C2-ECD0-44ED-9E1B-09EA316E86C6}" destId="{5606A8BA-50CD-411C-B34C-864BC46C3F05}" srcOrd="1" destOrd="0" presId="urn:microsoft.com/office/officeart/2005/8/layout/cycle4"/>
    <dgm:cxn modelId="{B8F4C348-F363-4051-9DFF-B03C776836F4}" type="presParOf" srcId="{9FC3B86F-B046-41AF-AECC-D70C46C178DE}" destId="{C0C4B429-1CF0-41B9-A0F1-8F7FD2D3EDA1}" srcOrd="3" destOrd="0" presId="urn:microsoft.com/office/officeart/2005/8/layout/cycle4"/>
    <dgm:cxn modelId="{9F84B565-D566-499B-A39D-DF2E0DFA663C}" type="presParOf" srcId="{C0C4B429-1CF0-41B9-A0F1-8F7FD2D3EDA1}" destId="{FB699F98-373D-4247-A29B-8BE4282601AA}" srcOrd="0" destOrd="0" presId="urn:microsoft.com/office/officeart/2005/8/layout/cycle4"/>
    <dgm:cxn modelId="{DEB50B2B-A141-435B-B134-61AADAA36FD4}" type="presParOf" srcId="{C0C4B429-1CF0-41B9-A0F1-8F7FD2D3EDA1}" destId="{1449FC58-AC91-4FB8-BB6D-B5103AAF76C9}" srcOrd="1" destOrd="0" presId="urn:microsoft.com/office/officeart/2005/8/layout/cycle4"/>
    <dgm:cxn modelId="{4B9A9B18-8488-43A9-B202-6D4FC8C46990}" type="presParOf" srcId="{9FC3B86F-B046-41AF-AECC-D70C46C178DE}" destId="{D9CD6079-DE45-412B-8208-4B92AFB3ED24}" srcOrd="4" destOrd="0" presId="urn:microsoft.com/office/officeart/2005/8/layout/cycle4"/>
    <dgm:cxn modelId="{2FFD4DE5-62FF-4041-A9ED-4E72865404BD}" type="presParOf" srcId="{8B27A384-8A32-4247-8253-16A2BE987712}" destId="{91B0DFF1-7F62-4CCF-AC94-4EAEA2551CFE}" srcOrd="1" destOrd="0" presId="urn:microsoft.com/office/officeart/2005/8/layout/cycle4"/>
    <dgm:cxn modelId="{80DE70B1-BFBB-41AC-A0BD-246434DCD1C3}" type="presParOf" srcId="{91B0DFF1-7F62-4CCF-AC94-4EAEA2551CFE}" destId="{65F477BF-FA15-4C00-B945-A1A29CAE0C76}" srcOrd="0" destOrd="0" presId="urn:microsoft.com/office/officeart/2005/8/layout/cycle4"/>
    <dgm:cxn modelId="{F3F96BD6-682A-4CEB-8255-A1493081EDBF}" type="presParOf" srcId="{91B0DFF1-7F62-4CCF-AC94-4EAEA2551CFE}" destId="{6D3566B1-8E1C-49F4-8C5B-D5C6A42EF73A}" srcOrd="1" destOrd="0" presId="urn:microsoft.com/office/officeart/2005/8/layout/cycle4"/>
    <dgm:cxn modelId="{1DAABBCA-4E85-4780-A6C3-AA6BA33CD2EF}" type="presParOf" srcId="{91B0DFF1-7F62-4CCF-AC94-4EAEA2551CFE}" destId="{DA9F7A9A-E246-41A9-BBCA-9DF8F4AD3708}" srcOrd="2" destOrd="0" presId="urn:microsoft.com/office/officeart/2005/8/layout/cycle4"/>
    <dgm:cxn modelId="{A0300645-EBF3-41A8-9FEB-8EC8A583067A}" type="presParOf" srcId="{91B0DFF1-7F62-4CCF-AC94-4EAEA2551CFE}" destId="{D0EA77CB-173B-497D-9E0F-E2FD1AC96676}" srcOrd="3" destOrd="0" presId="urn:microsoft.com/office/officeart/2005/8/layout/cycle4"/>
    <dgm:cxn modelId="{F0362E95-EC60-4781-897E-D9011925184B}" type="presParOf" srcId="{91B0DFF1-7F62-4CCF-AC94-4EAEA2551CFE}" destId="{3C0A6374-9575-4CD5-8E2C-34ECB85899A6}" srcOrd="4" destOrd="0" presId="urn:microsoft.com/office/officeart/2005/8/layout/cycle4"/>
    <dgm:cxn modelId="{0E4DC5A8-081A-400F-96EA-2DA7F4A3D93D}" type="presParOf" srcId="{8B27A384-8A32-4247-8253-16A2BE987712}" destId="{D1934383-49FD-4B57-B508-3DCCC5545602}" srcOrd="2" destOrd="0" presId="urn:microsoft.com/office/officeart/2005/8/layout/cycle4"/>
    <dgm:cxn modelId="{0111B41E-926C-4933-80DB-465ECB39C967}" type="presParOf" srcId="{8B27A384-8A32-4247-8253-16A2BE987712}" destId="{21B97B51-1487-44E2-ABEA-12A709A7E045}"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EFC937-9BEB-4274-A32F-330DD7DF4A20}"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948898A0-5B87-4C60-9E14-F975A713032C}">
      <dgm:prSet phldrT="[Text]"/>
      <dgm:spPr/>
      <dgm:t>
        <a:bodyPr/>
        <a:lstStyle/>
        <a:p>
          <a:r>
            <a:rPr lang="en-US" dirty="0" smtClean="0"/>
            <a:t>Number of steps</a:t>
          </a:r>
          <a:endParaRPr lang="en-US" dirty="0"/>
        </a:p>
      </dgm:t>
    </dgm:pt>
    <dgm:pt modelId="{C57DF1A5-B4B9-472C-82CC-E1D5994CDDF9}" type="parTrans" cxnId="{DA07830F-F2B4-4859-9AC1-FF8C4C72A36D}">
      <dgm:prSet/>
      <dgm:spPr/>
      <dgm:t>
        <a:bodyPr/>
        <a:lstStyle/>
        <a:p>
          <a:endParaRPr lang="en-US"/>
        </a:p>
      </dgm:t>
    </dgm:pt>
    <dgm:pt modelId="{36C7F3A9-4BD8-4BD2-B98A-CFCB9589D735}" type="sibTrans" cxnId="{DA07830F-F2B4-4859-9AC1-FF8C4C72A36D}">
      <dgm:prSet/>
      <dgm:spPr/>
      <dgm:t>
        <a:bodyPr/>
        <a:lstStyle/>
        <a:p>
          <a:endParaRPr lang="en-US"/>
        </a:p>
      </dgm:t>
    </dgm:pt>
    <dgm:pt modelId="{3ABDB6E7-BDD9-4EE5-A3AE-90E7F146FF96}">
      <dgm:prSet phldrT="[Text]"/>
      <dgm:spPr/>
      <dgm:t>
        <a:bodyPr/>
        <a:lstStyle/>
        <a:p>
          <a:r>
            <a:rPr lang="en-US" dirty="0" smtClean="0"/>
            <a:t>Time per step</a:t>
          </a:r>
          <a:endParaRPr lang="en-US" dirty="0"/>
        </a:p>
      </dgm:t>
    </dgm:pt>
    <dgm:pt modelId="{89454783-E853-44B5-90A5-24035C065AAE}" type="parTrans" cxnId="{C9F2394A-740F-4646-B467-3C64BE7851EE}">
      <dgm:prSet/>
      <dgm:spPr/>
      <dgm:t>
        <a:bodyPr/>
        <a:lstStyle/>
        <a:p>
          <a:endParaRPr lang="en-US"/>
        </a:p>
      </dgm:t>
    </dgm:pt>
    <dgm:pt modelId="{A2F07FE2-617D-4405-B618-30047EEE4FA4}" type="sibTrans" cxnId="{C9F2394A-740F-4646-B467-3C64BE7851EE}">
      <dgm:prSet/>
      <dgm:spPr/>
      <dgm:t>
        <a:bodyPr/>
        <a:lstStyle/>
        <a:p>
          <a:endParaRPr lang="en-US"/>
        </a:p>
      </dgm:t>
    </dgm:pt>
    <dgm:pt modelId="{75BD471B-496D-4A70-BD06-B744BA9CDF37}">
      <dgm:prSet phldrT="[Text]"/>
      <dgm:spPr/>
      <dgm:t>
        <a:bodyPr/>
        <a:lstStyle/>
        <a:p>
          <a:r>
            <a:rPr lang="en-US" dirty="0" smtClean="0"/>
            <a:t>Parallel</a:t>
          </a:r>
          <a:endParaRPr lang="en-US" dirty="0"/>
        </a:p>
      </dgm:t>
    </dgm:pt>
    <dgm:pt modelId="{703382BD-5353-4E5F-862A-5B4ED345693B}" type="parTrans" cxnId="{D181EB57-DFFD-461D-8D7E-1CEF11EDE3ED}">
      <dgm:prSet/>
      <dgm:spPr/>
      <dgm:t>
        <a:bodyPr/>
        <a:lstStyle/>
        <a:p>
          <a:endParaRPr lang="en-US"/>
        </a:p>
      </dgm:t>
    </dgm:pt>
    <dgm:pt modelId="{8D43A61F-9EE4-43F6-9C7A-30B40BCE4B3B}" type="sibTrans" cxnId="{D181EB57-DFFD-461D-8D7E-1CEF11EDE3ED}">
      <dgm:prSet/>
      <dgm:spPr/>
      <dgm:t>
        <a:bodyPr/>
        <a:lstStyle/>
        <a:p>
          <a:endParaRPr lang="en-US"/>
        </a:p>
      </dgm:t>
    </dgm:pt>
    <dgm:pt modelId="{C7C3052D-678E-4755-A15F-879571962CF6}">
      <dgm:prSet phldrT="[Text]"/>
      <dgm:spPr/>
      <dgm:t>
        <a:bodyPr/>
        <a:lstStyle/>
        <a:p>
          <a:r>
            <a:rPr lang="en-US" b="1" i="1" dirty="0" smtClean="0"/>
            <a:t>Total Computational Time</a:t>
          </a:r>
          <a:endParaRPr lang="en-US" b="1" i="1" dirty="0"/>
        </a:p>
      </dgm:t>
    </dgm:pt>
    <dgm:pt modelId="{94B78A84-9B6B-4B8D-9D0F-8D117B3708E8}" type="parTrans" cxnId="{3DDC06A9-050D-4963-94CA-8644C1DA3C10}">
      <dgm:prSet/>
      <dgm:spPr/>
      <dgm:t>
        <a:bodyPr/>
        <a:lstStyle/>
        <a:p>
          <a:endParaRPr lang="en-US"/>
        </a:p>
      </dgm:t>
    </dgm:pt>
    <dgm:pt modelId="{FCE1A05C-71EC-45CC-9EB7-CEF589B086BC}" type="sibTrans" cxnId="{3DDC06A9-050D-4963-94CA-8644C1DA3C10}">
      <dgm:prSet/>
      <dgm:spPr/>
      <dgm:t>
        <a:bodyPr/>
        <a:lstStyle/>
        <a:p>
          <a:endParaRPr lang="en-US"/>
        </a:p>
      </dgm:t>
    </dgm:pt>
    <dgm:pt modelId="{B49C240B-7818-4DC0-A13F-4025A4A41ECF}" type="pres">
      <dgm:prSet presAssocID="{71EFC937-9BEB-4274-A32F-330DD7DF4A20}" presName="Name0" presStyleCnt="0">
        <dgm:presLayoutVars>
          <dgm:chMax val="4"/>
          <dgm:resizeHandles val="exact"/>
        </dgm:presLayoutVars>
      </dgm:prSet>
      <dgm:spPr/>
      <dgm:t>
        <a:bodyPr/>
        <a:lstStyle/>
        <a:p>
          <a:endParaRPr lang="en-US"/>
        </a:p>
      </dgm:t>
    </dgm:pt>
    <dgm:pt modelId="{FB73AF94-CCE9-4B45-961D-F828B70ACA2C}" type="pres">
      <dgm:prSet presAssocID="{71EFC937-9BEB-4274-A32F-330DD7DF4A20}" presName="ellipse" presStyleLbl="trBgShp" presStyleIdx="0" presStyleCnt="1"/>
      <dgm:spPr/>
    </dgm:pt>
    <dgm:pt modelId="{C6B17B75-3040-4C30-A699-B621C5D68182}" type="pres">
      <dgm:prSet presAssocID="{71EFC937-9BEB-4274-A32F-330DD7DF4A20}" presName="arrow1" presStyleLbl="fgShp" presStyleIdx="0" presStyleCnt="1"/>
      <dgm:spPr/>
    </dgm:pt>
    <dgm:pt modelId="{CBBC7E01-6F8F-48BF-A094-FFC9910AFE58}" type="pres">
      <dgm:prSet presAssocID="{71EFC937-9BEB-4274-A32F-330DD7DF4A20}" presName="rectangle" presStyleLbl="revTx" presStyleIdx="0" presStyleCnt="1">
        <dgm:presLayoutVars>
          <dgm:bulletEnabled val="1"/>
        </dgm:presLayoutVars>
      </dgm:prSet>
      <dgm:spPr/>
      <dgm:t>
        <a:bodyPr/>
        <a:lstStyle/>
        <a:p>
          <a:endParaRPr lang="en-US"/>
        </a:p>
      </dgm:t>
    </dgm:pt>
    <dgm:pt modelId="{E6D87F9E-5520-4B3A-8EFF-68AA03E758CD}" type="pres">
      <dgm:prSet presAssocID="{3ABDB6E7-BDD9-4EE5-A3AE-90E7F146FF96}" presName="item1" presStyleLbl="node1" presStyleIdx="0" presStyleCnt="3">
        <dgm:presLayoutVars>
          <dgm:bulletEnabled val="1"/>
        </dgm:presLayoutVars>
      </dgm:prSet>
      <dgm:spPr/>
      <dgm:t>
        <a:bodyPr/>
        <a:lstStyle/>
        <a:p>
          <a:endParaRPr lang="en-US"/>
        </a:p>
      </dgm:t>
    </dgm:pt>
    <dgm:pt modelId="{822E55C0-5639-405E-A36B-AE48A8E1179D}" type="pres">
      <dgm:prSet presAssocID="{75BD471B-496D-4A70-BD06-B744BA9CDF37}" presName="item2" presStyleLbl="node1" presStyleIdx="1" presStyleCnt="3">
        <dgm:presLayoutVars>
          <dgm:bulletEnabled val="1"/>
        </dgm:presLayoutVars>
      </dgm:prSet>
      <dgm:spPr/>
      <dgm:t>
        <a:bodyPr/>
        <a:lstStyle/>
        <a:p>
          <a:endParaRPr lang="en-US"/>
        </a:p>
      </dgm:t>
    </dgm:pt>
    <dgm:pt modelId="{C468A11E-A093-41DD-95FC-373E4B1CFFE7}" type="pres">
      <dgm:prSet presAssocID="{C7C3052D-678E-4755-A15F-879571962CF6}" presName="item3" presStyleLbl="node1" presStyleIdx="2" presStyleCnt="3">
        <dgm:presLayoutVars>
          <dgm:bulletEnabled val="1"/>
        </dgm:presLayoutVars>
      </dgm:prSet>
      <dgm:spPr/>
      <dgm:t>
        <a:bodyPr/>
        <a:lstStyle/>
        <a:p>
          <a:endParaRPr lang="en-US"/>
        </a:p>
      </dgm:t>
    </dgm:pt>
    <dgm:pt modelId="{B6260A46-63ED-4A54-8A66-EC4348ED0EF9}" type="pres">
      <dgm:prSet presAssocID="{71EFC937-9BEB-4274-A32F-330DD7DF4A20}" presName="funnel" presStyleLbl="trAlignAcc1" presStyleIdx="0" presStyleCnt="1"/>
      <dgm:spPr/>
    </dgm:pt>
  </dgm:ptLst>
  <dgm:cxnLst>
    <dgm:cxn modelId="{84BE91CC-3858-4C41-B83D-9572E5457AF1}" type="presOf" srcId="{3ABDB6E7-BDD9-4EE5-A3AE-90E7F146FF96}" destId="{822E55C0-5639-405E-A36B-AE48A8E1179D}" srcOrd="0" destOrd="0" presId="urn:microsoft.com/office/officeart/2005/8/layout/funnel1"/>
    <dgm:cxn modelId="{C9F2394A-740F-4646-B467-3C64BE7851EE}" srcId="{71EFC937-9BEB-4274-A32F-330DD7DF4A20}" destId="{3ABDB6E7-BDD9-4EE5-A3AE-90E7F146FF96}" srcOrd="1" destOrd="0" parTransId="{89454783-E853-44B5-90A5-24035C065AAE}" sibTransId="{A2F07FE2-617D-4405-B618-30047EEE4FA4}"/>
    <dgm:cxn modelId="{D181EB57-DFFD-461D-8D7E-1CEF11EDE3ED}" srcId="{71EFC937-9BEB-4274-A32F-330DD7DF4A20}" destId="{75BD471B-496D-4A70-BD06-B744BA9CDF37}" srcOrd="2" destOrd="0" parTransId="{703382BD-5353-4E5F-862A-5B4ED345693B}" sibTransId="{8D43A61F-9EE4-43F6-9C7A-30B40BCE4B3B}"/>
    <dgm:cxn modelId="{DA07830F-F2B4-4859-9AC1-FF8C4C72A36D}" srcId="{71EFC937-9BEB-4274-A32F-330DD7DF4A20}" destId="{948898A0-5B87-4C60-9E14-F975A713032C}" srcOrd="0" destOrd="0" parTransId="{C57DF1A5-B4B9-472C-82CC-E1D5994CDDF9}" sibTransId="{36C7F3A9-4BD8-4BD2-B98A-CFCB9589D735}"/>
    <dgm:cxn modelId="{172727D4-EE2F-4F72-85ED-F9F53818C9E5}" type="presOf" srcId="{75BD471B-496D-4A70-BD06-B744BA9CDF37}" destId="{E6D87F9E-5520-4B3A-8EFF-68AA03E758CD}" srcOrd="0" destOrd="0" presId="urn:microsoft.com/office/officeart/2005/8/layout/funnel1"/>
    <dgm:cxn modelId="{E57641E8-E5F2-4F4F-8200-0313E5614788}" type="presOf" srcId="{C7C3052D-678E-4755-A15F-879571962CF6}" destId="{CBBC7E01-6F8F-48BF-A094-FFC9910AFE58}" srcOrd="0" destOrd="0" presId="urn:microsoft.com/office/officeart/2005/8/layout/funnel1"/>
    <dgm:cxn modelId="{3DDC06A9-050D-4963-94CA-8644C1DA3C10}" srcId="{71EFC937-9BEB-4274-A32F-330DD7DF4A20}" destId="{C7C3052D-678E-4755-A15F-879571962CF6}" srcOrd="3" destOrd="0" parTransId="{94B78A84-9B6B-4B8D-9D0F-8D117B3708E8}" sibTransId="{FCE1A05C-71EC-45CC-9EB7-CEF589B086BC}"/>
    <dgm:cxn modelId="{96E2EF52-34AE-4807-8035-6704492A63C7}" type="presOf" srcId="{948898A0-5B87-4C60-9E14-F975A713032C}" destId="{C468A11E-A093-41DD-95FC-373E4B1CFFE7}" srcOrd="0" destOrd="0" presId="urn:microsoft.com/office/officeart/2005/8/layout/funnel1"/>
    <dgm:cxn modelId="{E44E4107-204E-4C57-9907-F254A465776D}" type="presOf" srcId="{71EFC937-9BEB-4274-A32F-330DD7DF4A20}" destId="{B49C240B-7818-4DC0-A13F-4025A4A41ECF}" srcOrd="0" destOrd="0" presId="urn:microsoft.com/office/officeart/2005/8/layout/funnel1"/>
    <dgm:cxn modelId="{6B82D32D-896E-40EF-B0B8-C80CC39C2B05}" type="presParOf" srcId="{B49C240B-7818-4DC0-A13F-4025A4A41ECF}" destId="{FB73AF94-CCE9-4B45-961D-F828B70ACA2C}" srcOrd="0" destOrd="0" presId="urn:microsoft.com/office/officeart/2005/8/layout/funnel1"/>
    <dgm:cxn modelId="{76F48922-891D-4FA2-936D-6E51C883C36F}" type="presParOf" srcId="{B49C240B-7818-4DC0-A13F-4025A4A41ECF}" destId="{C6B17B75-3040-4C30-A699-B621C5D68182}" srcOrd="1" destOrd="0" presId="urn:microsoft.com/office/officeart/2005/8/layout/funnel1"/>
    <dgm:cxn modelId="{C77204FD-0A1C-48C1-BDFE-DDFAB5985E4F}" type="presParOf" srcId="{B49C240B-7818-4DC0-A13F-4025A4A41ECF}" destId="{CBBC7E01-6F8F-48BF-A094-FFC9910AFE58}" srcOrd="2" destOrd="0" presId="urn:microsoft.com/office/officeart/2005/8/layout/funnel1"/>
    <dgm:cxn modelId="{2AF6DF9F-8C16-496F-B754-22BFB56BC0D6}" type="presParOf" srcId="{B49C240B-7818-4DC0-A13F-4025A4A41ECF}" destId="{E6D87F9E-5520-4B3A-8EFF-68AA03E758CD}" srcOrd="3" destOrd="0" presId="urn:microsoft.com/office/officeart/2005/8/layout/funnel1"/>
    <dgm:cxn modelId="{325371E1-40DE-4541-B42D-D4DAEAD66638}" type="presParOf" srcId="{B49C240B-7818-4DC0-A13F-4025A4A41ECF}" destId="{822E55C0-5639-405E-A36B-AE48A8E1179D}" srcOrd="4" destOrd="0" presId="urn:microsoft.com/office/officeart/2005/8/layout/funnel1"/>
    <dgm:cxn modelId="{391E71EC-70BE-4272-A18E-603FD0992831}" type="presParOf" srcId="{B49C240B-7818-4DC0-A13F-4025A4A41ECF}" destId="{C468A11E-A093-41DD-95FC-373E4B1CFFE7}" srcOrd="5" destOrd="0" presId="urn:microsoft.com/office/officeart/2005/8/layout/funnel1"/>
    <dgm:cxn modelId="{F7A4542D-3FF9-40DD-8857-6407B35E67D9}" type="presParOf" srcId="{B49C240B-7818-4DC0-A13F-4025A4A41ECF}" destId="{B6260A46-63ED-4A54-8A66-EC4348ED0EF9}"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667EB-7117-4EB7-9F55-C999F6C6D230}">
      <dsp:nvSpPr>
        <dsp:cNvPr id="0" name=""/>
        <dsp:cNvSpPr/>
      </dsp:nvSpPr>
      <dsp:spPr>
        <a:xfrm>
          <a:off x="2030873" y="18266"/>
          <a:ext cx="624427" cy="624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Post-Job Analysis</a:t>
          </a:r>
          <a:endParaRPr lang="en-US" sz="1000" b="1" kern="1200" dirty="0"/>
        </a:p>
      </dsp:txBody>
      <dsp:txXfrm>
        <a:off x="2030873" y="18266"/>
        <a:ext cx="624427" cy="624427"/>
      </dsp:txXfrm>
    </dsp:sp>
    <dsp:sp modelId="{493CA4ED-92CE-4A86-99EE-F00D02C2702C}">
      <dsp:nvSpPr>
        <dsp:cNvPr id="0" name=""/>
        <dsp:cNvSpPr/>
      </dsp:nvSpPr>
      <dsp:spPr>
        <a:xfrm>
          <a:off x="560540" y="27"/>
          <a:ext cx="2342987" cy="2342987"/>
        </a:xfrm>
        <a:prstGeom prst="circularArrow">
          <a:avLst>
            <a:gd name="adj1" fmla="val 5197"/>
            <a:gd name="adj2" fmla="val 335677"/>
            <a:gd name="adj3" fmla="val 21294202"/>
            <a:gd name="adj4" fmla="val 19765398"/>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82BA0-6CB1-4060-8E44-F99C293776D5}">
      <dsp:nvSpPr>
        <dsp:cNvPr id="0" name=""/>
        <dsp:cNvSpPr/>
      </dsp:nvSpPr>
      <dsp:spPr>
        <a:xfrm>
          <a:off x="2138793" y="1180556"/>
          <a:ext cx="1163888" cy="624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Experiment</a:t>
          </a:r>
          <a:endParaRPr lang="en-US" sz="1000" b="1" kern="1200" dirty="0"/>
        </a:p>
      </dsp:txBody>
      <dsp:txXfrm>
        <a:off x="2138793" y="1180556"/>
        <a:ext cx="1163888" cy="624427"/>
      </dsp:txXfrm>
    </dsp:sp>
    <dsp:sp modelId="{8DEA8CB6-0EDB-4A9F-8FCE-4F33886B2D2C}">
      <dsp:nvSpPr>
        <dsp:cNvPr id="0" name=""/>
        <dsp:cNvSpPr/>
      </dsp:nvSpPr>
      <dsp:spPr>
        <a:xfrm>
          <a:off x="560540" y="27"/>
          <a:ext cx="2342987" cy="2342987"/>
        </a:xfrm>
        <a:prstGeom prst="circularArrow">
          <a:avLst>
            <a:gd name="adj1" fmla="val 5197"/>
            <a:gd name="adj2" fmla="val 335677"/>
            <a:gd name="adj3" fmla="val 4015693"/>
            <a:gd name="adj4" fmla="val 2252519"/>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C4857B-9800-4AEB-A833-687097452740}">
      <dsp:nvSpPr>
        <dsp:cNvPr id="0" name=""/>
        <dsp:cNvSpPr/>
      </dsp:nvSpPr>
      <dsp:spPr>
        <a:xfrm>
          <a:off x="1419821" y="1898891"/>
          <a:ext cx="624427" cy="624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Sensitivity Analysis</a:t>
          </a:r>
          <a:endParaRPr lang="en-US" sz="1000" b="1" kern="1200" dirty="0"/>
        </a:p>
      </dsp:txBody>
      <dsp:txXfrm>
        <a:off x="1419821" y="1898891"/>
        <a:ext cx="624427" cy="624427"/>
      </dsp:txXfrm>
    </dsp:sp>
    <dsp:sp modelId="{D3EB9D97-F327-4D29-8292-E65DCB5A1333}">
      <dsp:nvSpPr>
        <dsp:cNvPr id="0" name=""/>
        <dsp:cNvSpPr/>
      </dsp:nvSpPr>
      <dsp:spPr>
        <a:xfrm>
          <a:off x="560540" y="27"/>
          <a:ext cx="2342987" cy="2342987"/>
        </a:xfrm>
        <a:prstGeom prst="circularArrow">
          <a:avLst>
            <a:gd name="adj1" fmla="val 5197"/>
            <a:gd name="adj2" fmla="val 335677"/>
            <a:gd name="adj3" fmla="val 8211804"/>
            <a:gd name="adj4" fmla="val 6448629"/>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AC33E-ABD9-4008-84E1-CA6FDAAB2358}">
      <dsp:nvSpPr>
        <dsp:cNvPr id="0" name=""/>
        <dsp:cNvSpPr/>
      </dsp:nvSpPr>
      <dsp:spPr>
        <a:xfrm>
          <a:off x="431118" y="1180556"/>
          <a:ext cx="624427" cy="624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Risk Mitigation</a:t>
          </a:r>
          <a:endParaRPr lang="en-US" sz="1000" b="1" kern="1200" dirty="0"/>
        </a:p>
      </dsp:txBody>
      <dsp:txXfrm>
        <a:off x="431118" y="1180556"/>
        <a:ext cx="624427" cy="624427"/>
      </dsp:txXfrm>
    </dsp:sp>
    <dsp:sp modelId="{1453E31B-5A85-4432-B765-2D1E1DB7DEB6}">
      <dsp:nvSpPr>
        <dsp:cNvPr id="0" name=""/>
        <dsp:cNvSpPr/>
      </dsp:nvSpPr>
      <dsp:spPr>
        <a:xfrm>
          <a:off x="560540" y="27"/>
          <a:ext cx="2342987" cy="2342987"/>
        </a:xfrm>
        <a:prstGeom prst="circularArrow">
          <a:avLst>
            <a:gd name="adj1" fmla="val 5197"/>
            <a:gd name="adj2" fmla="val 335677"/>
            <a:gd name="adj3" fmla="val 12298925"/>
            <a:gd name="adj4" fmla="val 10770121"/>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E7758-3E5D-4BCF-BB4A-553B8E1140D6}">
      <dsp:nvSpPr>
        <dsp:cNvPr id="0" name=""/>
        <dsp:cNvSpPr/>
      </dsp:nvSpPr>
      <dsp:spPr>
        <a:xfrm>
          <a:off x="808769" y="18266"/>
          <a:ext cx="624427" cy="624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Pre-Job Design</a:t>
          </a:r>
          <a:endParaRPr lang="en-US" sz="1000" b="1" kern="1200" dirty="0"/>
        </a:p>
      </dsp:txBody>
      <dsp:txXfrm>
        <a:off x="808769" y="18266"/>
        <a:ext cx="624427" cy="624427"/>
      </dsp:txXfrm>
    </dsp:sp>
    <dsp:sp modelId="{C45F6645-128B-4C36-8E4D-7097750601EB}">
      <dsp:nvSpPr>
        <dsp:cNvPr id="0" name=""/>
        <dsp:cNvSpPr/>
      </dsp:nvSpPr>
      <dsp:spPr>
        <a:xfrm>
          <a:off x="560540" y="27"/>
          <a:ext cx="2342987" cy="2342987"/>
        </a:xfrm>
        <a:prstGeom prst="circularArrow">
          <a:avLst>
            <a:gd name="adj1" fmla="val 5197"/>
            <a:gd name="adj2" fmla="val 335677"/>
            <a:gd name="adj3" fmla="val 16866679"/>
            <a:gd name="adj4" fmla="val 15197644"/>
            <a:gd name="adj5" fmla="val 6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F0637-606C-499D-BC64-704B60BB8CF2}">
      <dsp:nvSpPr>
        <dsp:cNvPr id="0" name=""/>
        <dsp:cNvSpPr/>
      </dsp:nvSpPr>
      <dsp:spPr>
        <a:xfrm>
          <a:off x="1025509" y="536120"/>
          <a:ext cx="3747611" cy="130149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3101EC-C9C1-48A5-B784-3A096B2B6EB9}">
      <dsp:nvSpPr>
        <dsp:cNvPr id="0" name=""/>
        <dsp:cNvSpPr/>
      </dsp:nvSpPr>
      <dsp:spPr>
        <a:xfrm>
          <a:off x="2541984" y="3723042"/>
          <a:ext cx="726281" cy="464820"/>
        </a:xfrm>
        <a:prstGeom prst="downArrow">
          <a:avLst/>
        </a:prstGeom>
        <a:gradFill rotWithShape="0">
          <a:gsLst>
            <a:gs pos="0">
              <a:schemeClr val="accent3">
                <a:tint val="40000"/>
                <a:hueOff val="0"/>
                <a:satOff val="0"/>
                <a:lumOff val="0"/>
                <a:alphaOff val="0"/>
                <a:tint val="100000"/>
                <a:shade val="100000"/>
                <a:satMod val="130000"/>
              </a:schemeClr>
            </a:gs>
            <a:gs pos="100000">
              <a:schemeClr val="accent3">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850F18D-3D6E-40E2-9E59-FEFF2EA78400}">
      <dsp:nvSpPr>
        <dsp:cNvPr id="0" name=""/>
        <dsp:cNvSpPr/>
      </dsp:nvSpPr>
      <dsp:spPr>
        <a:xfrm>
          <a:off x="1162049" y="4094898"/>
          <a:ext cx="3486150" cy="87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Predictive Modeling with Practical Runtimes</a:t>
          </a:r>
          <a:endParaRPr lang="en-US" sz="2000" b="1" kern="1200" dirty="0"/>
        </a:p>
      </dsp:txBody>
      <dsp:txXfrm>
        <a:off x="1162049" y="4094898"/>
        <a:ext cx="3486150" cy="871537"/>
      </dsp:txXfrm>
    </dsp:sp>
    <dsp:sp modelId="{3CC543E0-2952-4331-9102-063C90971CE9}">
      <dsp:nvSpPr>
        <dsp:cNvPr id="0" name=""/>
        <dsp:cNvSpPr/>
      </dsp:nvSpPr>
      <dsp:spPr>
        <a:xfrm>
          <a:off x="2388012" y="1938133"/>
          <a:ext cx="1307306" cy="1307306"/>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Data Analysis &amp; Interpretation</a:t>
          </a:r>
          <a:endParaRPr lang="en-US" sz="1200" b="1" kern="1200" dirty="0">
            <a:solidFill>
              <a:schemeClr val="tx1"/>
            </a:solidFill>
          </a:endParaRPr>
        </a:p>
      </dsp:txBody>
      <dsp:txXfrm>
        <a:off x="2579463" y="2129584"/>
        <a:ext cx="924404" cy="924404"/>
      </dsp:txXfrm>
    </dsp:sp>
    <dsp:sp modelId="{F0D49157-A789-4596-9869-1F2052BF2BCC}">
      <dsp:nvSpPr>
        <dsp:cNvPr id="0" name=""/>
        <dsp:cNvSpPr/>
      </dsp:nvSpPr>
      <dsp:spPr>
        <a:xfrm>
          <a:off x="1452562" y="957363"/>
          <a:ext cx="1307306" cy="1307306"/>
        </a:xfrm>
        <a:prstGeom prst="ellipse">
          <a:avLst/>
        </a:prstGeom>
        <a:gradFill rotWithShape="0">
          <a:gsLst>
            <a:gs pos="0">
              <a:schemeClr val="accent3">
                <a:hueOff val="-5157245"/>
                <a:satOff val="-11245"/>
                <a:lumOff val="5981"/>
                <a:alphaOff val="0"/>
                <a:tint val="100000"/>
                <a:shade val="100000"/>
                <a:satMod val="130000"/>
              </a:schemeClr>
            </a:gs>
            <a:gs pos="100000">
              <a:schemeClr val="accent3">
                <a:hueOff val="-5157245"/>
                <a:satOff val="-11245"/>
                <a:lumOff val="598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Efficient Numerical Algorithms</a:t>
          </a:r>
          <a:endParaRPr lang="en-US" sz="1200" b="1" kern="1200" dirty="0">
            <a:solidFill>
              <a:schemeClr val="tx1"/>
            </a:solidFill>
          </a:endParaRPr>
        </a:p>
      </dsp:txBody>
      <dsp:txXfrm>
        <a:off x="1644013" y="1148814"/>
        <a:ext cx="924404" cy="924404"/>
      </dsp:txXfrm>
    </dsp:sp>
    <dsp:sp modelId="{CC08FC0B-0B37-4C57-8C23-8E0CE19502E8}">
      <dsp:nvSpPr>
        <dsp:cNvPr id="0" name=""/>
        <dsp:cNvSpPr/>
      </dsp:nvSpPr>
      <dsp:spPr>
        <a:xfrm>
          <a:off x="2788920" y="641286"/>
          <a:ext cx="1307306" cy="1307306"/>
        </a:xfrm>
        <a:prstGeom prst="ellipse">
          <a:avLst/>
        </a:prstGeom>
        <a:gradFill rotWithShape="0">
          <a:gsLst>
            <a:gs pos="0">
              <a:schemeClr val="accent3">
                <a:hueOff val="-10314489"/>
                <a:satOff val="-22490"/>
                <a:lumOff val="11961"/>
                <a:alphaOff val="0"/>
                <a:tint val="100000"/>
                <a:shade val="100000"/>
                <a:satMod val="130000"/>
              </a:schemeClr>
            </a:gs>
            <a:gs pos="100000">
              <a:schemeClr val="accent3">
                <a:hueOff val="-10314489"/>
                <a:satOff val="-22490"/>
                <a:lumOff val="1196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Robust Physical Models</a:t>
          </a:r>
          <a:endParaRPr lang="en-US" sz="1200" b="1" kern="1200" dirty="0">
            <a:solidFill>
              <a:schemeClr val="tx1"/>
            </a:solidFill>
          </a:endParaRPr>
        </a:p>
      </dsp:txBody>
      <dsp:txXfrm>
        <a:off x="2980371" y="832737"/>
        <a:ext cx="924404" cy="924404"/>
      </dsp:txXfrm>
    </dsp:sp>
    <dsp:sp modelId="{ED6A723B-A394-47B4-9BCD-2CE55CEA3C3C}">
      <dsp:nvSpPr>
        <dsp:cNvPr id="0" name=""/>
        <dsp:cNvSpPr/>
      </dsp:nvSpPr>
      <dsp:spPr>
        <a:xfrm>
          <a:off x="871537" y="376338"/>
          <a:ext cx="4067175" cy="3253740"/>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F0CBF-A601-4B18-B289-CB7A6B24BD58}">
      <dsp:nvSpPr>
        <dsp:cNvPr id="0" name=""/>
        <dsp:cNvSpPr/>
      </dsp:nvSpPr>
      <dsp:spPr>
        <a:xfrm>
          <a:off x="2075134" y="1191827"/>
          <a:ext cx="2762754" cy="2762754"/>
        </a:xfrm>
        <a:prstGeom prst="ellipse">
          <a:avLst/>
        </a:prstGeom>
        <a:solidFill>
          <a:schemeClr val="accent1">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Dynamic Perforation Modeling</a:t>
          </a:r>
          <a:endParaRPr lang="en-US" sz="1200" b="1" kern="1200" dirty="0"/>
        </a:p>
      </dsp:txBody>
      <dsp:txXfrm>
        <a:off x="2479730" y="1596423"/>
        <a:ext cx="1953562" cy="1953562"/>
      </dsp:txXfrm>
    </dsp:sp>
    <dsp:sp modelId="{F8D7BBDD-BD77-4050-BE49-F403BBC32197}">
      <dsp:nvSpPr>
        <dsp:cNvPr id="0" name=""/>
        <dsp:cNvSpPr/>
      </dsp:nvSpPr>
      <dsp:spPr>
        <a:xfrm>
          <a:off x="2765822" y="85237"/>
          <a:ext cx="1381377" cy="1381377"/>
        </a:xfrm>
        <a:prstGeom prst="ellipse">
          <a:avLst/>
        </a:prstGeom>
        <a:solidFill>
          <a:schemeClr val="accent1">
            <a:shade val="80000"/>
            <a:alpha val="50000"/>
            <a:hueOff val="301584"/>
            <a:satOff val="-20795"/>
            <a:lumOff val="158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Wellbore Flow Model</a:t>
          </a:r>
          <a:endParaRPr lang="en-US" sz="1200" b="1" kern="1200" dirty="0"/>
        </a:p>
      </dsp:txBody>
      <dsp:txXfrm>
        <a:off x="2968120" y="287535"/>
        <a:ext cx="976781" cy="976781"/>
      </dsp:txXfrm>
    </dsp:sp>
    <dsp:sp modelId="{81503053-9423-4AEC-A2D3-1466EFF6B44F}">
      <dsp:nvSpPr>
        <dsp:cNvPr id="0" name=""/>
        <dsp:cNvSpPr/>
      </dsp:nvSpPr>
      <dsp:spPr>
        <a:xfrm>
          <a:off x="4356012" y="1327126"/>
          <a:ext cx="1619623" cy="1381377"/>
        </a:xfrm>
        <a:prstGeom prst="ellipse">
          <a:avLst/>
        </a:prstGeom>
        <a:solidFill>
          <a:schemeClr val="accent1">
            <a:shade val="80000"/>
            <a:alpha val="50000"/>
            <a:hueOff val="603167"/>
            <a:satOff val="-41590"/>
            <a:lumOff val="31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Perforation Flow &amp; Cleanup</a:t>
          </a:r>
          <a:endParaRPr lang="en-US" sz="1200" b="1" kern="1200" dirty="0"/>
        </a:p>
      </dsp:txBody>
      <dsp:txXfrm>
        <a:off x="4593200" y="1529424"/>
        <a:ext cx="1145247" cy="976781"/>
      </dsp:txXfrm>
    </dsp:sp>
    <dsp:sp modelId="{49F63BB1-3E2A-4198-BE38-62CFFF24B345}">
      <dsp:nvSpPr>
        <dsp:cNvPr id="0" name=""/>
        <dsp:cNvSpPr/>
      </dsp:nvSpPr>
      <dsp:spPr>
        <a:xfrm>
          <a:off x="3822236" y="3336544"/>
          <a:ext cx="1381377" cy="1381377"/>
        </a:xfrm>
        <a:prstGeom prst="ellipse">
          <a:avLst/>
        </a:prstGeom>
        <a:solidFill>
          <a:schemeClr val="accent1">
            <a:shade val="80000"/>
            <a:alpha val="50000"/>
            <a:hueOff val="904751"/>
            <a:satOff val="-62385"/>
            <a:lumOff val="476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Reservoir Fluid Flow</a:t>
          </a:r>
          <a:endParaRPr lang="en-US" sz="1200" b="1" kern="1200" dirty="0"/>
        </a:p>
      </dsp:txBody>
      <dsp:txXfrm>
        <a:off x="4024534" y="3538842"/>
        <a:ext cx="976781" cy="976781"/>
      </dsp:txXfrm>
    </dsp:sp>
    <dsp:sp modelId="{97459432-59A9-4812-8F63-FBC07CE5A979}">
      <dsp:nvSpPr>
        <dsp:cNvPr id="0" name=""/>
        <dsp:cNvSpPr/>
      </dsp:nvSpPr>
      <dsp:spPr>
        <a:xfrm>
          <a:off x="1709409" y="3336544"/>
          <a:ext cx="1381377" cy="1381377"/>
        </a:xfrm>
        <a:prstGeom prst="ellipse">
          <a:avLst/>
        </a:prstGeom>
        <a:solidFill>
          <a:schemeClr val="accent1">
            <a:shade val="80000"/>
            <a:alpha val="50000"/>
            <a:hueOff val="603167"/>
            <a:satOff val="-41590"/>
            <a:lumOff val="31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Solid Object Models</a:t>
          </a:r>
          <a:endParaRPr lang="en-US" sz="1200" b="1" kern="1200" dirty="0"/>
        </a:p>
      </dsp:txBody>
      <dsp:txXfrm>
        <a:off x="1911707" y="3538842"/>
        <a:ext cx="976781" cy="976781"/>
      </dsp:txXfrm>
    </dsp:sp>
    <dsp:sp modelId="{798DFD9B-4899-4494-AA1C-F76F82300302}">
      <dsp:nvSpPr>
        <dsp:cNvPr id="0" name=""/>
        <dsp:cNvSpPr/>
      </dsp:nvSpPr>
      <dsp:spPr>
        <a:xfrm>
          <a:off x="982184" y="1327126"/>
          <a:ext cx="1530027" cy="1381377"/>
        </a:xfrm>
        <a:prstGeom prst="ellipse">
          <a:avLst/>
        </a:prstGeom>
        <a:solidFill>
          <a:schemeClr val="accent1">
            <a:shade val="80000"/>
            <a:alpha val="50000"/>
            <a:hueOff val="301584"/>
            <a:satOff val="-20795"/>
            <a:lumOff val="158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Fracture Generation &amp; Propagation</a:t>
          </a:r>
        </a:p>
      </dsp:txBody>
      <dsp:txXfrm>
        <a:off x="1206251" y="1529424"/>
        <a:ext cx="1081893" cy="976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EE71E-33C6-48BD-A25A-B8AC39A0E0EF}">
      <dsp:nvSpPr>
        <dsp:cNvPr id="0" name=""/>
        <dsp:cNvSpPr/>
      </dsp:nvSpPr>
      <dsp:spPr>
        <a:xfrm>
          <a:off x="1581827" y="1677533"/>
          <a:ext cx="1309918" cy="13099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Wellbore Model</a:t>
          </a:r>
          <a:endParaRPr lang="en-US" sz="1900" kern="1200" dirty="0"/>
        </a:p>
      </dsp:txBody>
      <dsp:txXfrm>
        <a:off x="1773660" y="1869366"/>
        <a:ext cx="926252" cy="926252"/>
      </dsp:txXfrm>
    </dsp:sp>
    <dsp:sp modelId="{C0FF86D4-F849-4597-861B-640087FC3D19}">
      <dsp:nvSpPr>
        <dsp:cNvPr id="0" name=""/>
        <dsp:cNvSpPr/>
      </dsp:nvSpPr>
      <dsp:spPr>
        <a:xfrm rot="12900000">
          <a:off x="634695" y="1413756"/>
          <a:ext cx="1113166" cy="37332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E6FE3-D586-4E35-9B25-508F05AB281E}">
      <dsp:nvSpPr>
        <dsp:cNvPr id="0" name=""/>
        <dsp:cNvSpPr/>
      </dsp:nvSpPr>
      <dsp:spPr>
        <a:xfrm>
          <a:off x="113140" y="783408"/>
          <a:ext cx="1244422" cy="9955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Thermodynamics</a:t>
          </a:r>
          <a:endParaRPr lang="en-US" sz="1200" kern="1200" dirty="0"/>
        </a:p>
      </dsp:txBody>
      <dsp:txXfrm>
        <a:off x="142298" y="812566"/>
        <a:ext cx="1186106" cy="937221"/>
      </dsp:txXfrm>
    </dsp:sp>
    <dsp:sp modelId="{16457BB8-F083-4F32-87C3-85F1A882D83E}">
      <dsp:nvSpPr>
        <dsp:cNvPr id="0" name=""/>
        <dsp:cNvSpPr/>
      </dsp:nvSpPr>
      <dsp:spPr>
        <a:xfrm rot="16200000">
          <a:off x="1680203" y="869499"/>
          <a:ext cx="1113166" cy="37332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D90784-5FB1-4571-BB1A-94A1D83E6615}">
      <dsp:nvSpPr>
        <dsp:cNvPr id="0" name=""/>
        <dsp:cNvSpPr/>
      </dsp:nvSpPr>
      <dsp:spPr>
        <a:xfrm>
          <a:off x="1614575" y="1810"/>
          <a:ext cx="1244422" cy="99553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Mathematical Evolution Equations</a:t>
          </a:r>
          <a:endParaRPr lang="en-US" sz="1200" kern="1200" dirty="0"/>
        </a:p>
      </dsp:txBody>
      <dsp:txXfrm>
        <a:off x="1643733" y="30968"/>
        <a:ext cx="1186106" cy="937221"/>
      </dsp:txXfrm>
    </dsp:sp>
    <dsp:sp modelId="{034287CA-34B5-4974-A05D-39D60B39AFD6}">
      <dsp:nvSpPr>
        <dsp:cNvPr id="0" name=""/>
        <dsp:cNvSpPr/>
      </dsp:nvSpPr>
      <dsp:spPr>
        <a:xfrm rot="19500000">
          <a:off x="2725711" y="1413756"/>
          <a:ext cx="1113166" cy="37332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A39F18-FEA5-4BFF-9896-1A91D075B993}">
      <dsp:nvSpPr>
        <dsp:cNvPr id="0" name=""/>
        <dsp:cNvSpPr/>
      </dsp:nvSpPr>
      <dsp:spPr>
        <a:xfrm>
          <a:off x="3116010" y="783408"/>
          <a:ext cx="1244422" cy="9955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Numerical Implementation</a:t>
          </a:r>
          <a:endParaRPr lang="en-US" sz="1200" kern="1200" dirty="0"/>
        </a:p>
      </dsp:txBody>
      <dsp:txXfrm>
        <a:off x="3145168" y="812566"/>
        <a:ext cx="1186106" cy="9372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A9829-FC0D-4071-AD3F-03F1C562A7D7}">
      <dsp:nvSpPr>
        <dsp:cNvPr id="0" name=""/>
        <dsp:cNvSpPr/>
      </dsp:nvSpPr>
      <dsp:spPr>
        <a:xfrm>
          <a:off x="4236966" y="2763520"/>
          <a:ext cx="2388079"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770" rIns="0" bIns="64770" numCol="1" spcCol="1270" anchor="t" anchorCtr="0">
          <a:noAutofit/>
        </a:bodyPr>
        <a:lstStyle/>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sSub>
                <m:sSubPr>
                  <m:ctrlPr>
                    <a:rPr lang="en-US" sz="1300" i="1" kern="1200" smtClean="0">
                      <a:latin typeface="Cambria Math"/>
                    </a:rPr>
                  </m:ctrlPr>
                </m:sSubPr>
                <m:e>
                  <m:r>
                    <a:rPr lang="en-US" sz="1300" b="0" i="1" kern="1200" smtClean="0">
                      <a:latin typeface="Cambria Math"/>
                    </a:rPr>
                    <m:t>𝑃</m:t>
                  </m:r>
                </m:e>
                <m:sub>
                  <m:r>
                    <a:rPr lang="en-US" sz="1300" b="0" i="1" kern="1200" smtClean="0">
                      <a:latin typeface="Cambria Math"/>
                    </a:rPr>
                    <m:t>𝑙</m:t>
                  </m:r>
                </m:sub>
              </m:sSub>
              <m:r>
                <a:rPr lang="en-US" sz="1300" b="0" i="1" kern="1200" smtClean="0">
                  <a:latin typeface="Cambria Math"/>
                </a:rPr>
                <m:t>=15,000 </m:t>
              </m:r>
              <m:r>
                <a:rPr lang="en-US" sz="1300" b="0" i="1" kern="1200" smtClean="0">
                  <a:latin typeface="Cambria Math"/>
                </a:rPr>
                <m:t>𝑝𝑠𝑖</m:t>
              </m:r>
            </m:oMath>
          </a14:m>
          <a:endParaRPr lang="en-US" sz="1300" kern="1200" dirty="0"/>
        </a:p>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r>
                <a:rPr lang="en-US" sz="1300" i="1" kern="1200" smtClean="0">
                  <a:latin typeface="Cambria Math"/>
                  <a:ea typeface="Cambria Math"/>
                </a:rPr>
                <m:t>∆</m:t>
              </m:r>
              <m:r>
                <a:rPr lang="en-US" sz="1300" b="0" i="1" kern="1200" smtClean="0">
                  <a:latin typeface="Cambria Math"/>
                  <a:ea typeface="Cambria Math"/>
                </a:rPr>
                <m:t>𝑃</m:t>
              </m:r>
              <m:r>
                <a:rPr lang="en-US" sz="1300" b="0" i="1" kern="1200" smtClean="0">
                  <a:latin typeface="Cambria Math"/>
                  <a:ea typeface="Cambria Math"/>
                </a:rPr>
                <m:t>=23,000 </m:t>
              </m:r>
              <m:r>
                <a:rPr lang="en-US" sz="1300" b="0" i="1" kern="1200" smtClean="0">
                  <a:latin typeface="Cambria Math"/>
                  <a:ea typeface="Cambria Math"/>
                </a:rPr>
                <m:t>𝑝𝑠𝑖</m:t>
              </m:r>
            </m:oMath>
          </a14:m>
          <a:endParaRPr lang="en-US" sz="1300" kern="1200" dirty="0"/>
        </a:p>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sSub>
                <m:sSubPr>
                  <m:ctrlPr>
                    <a:rPr lang="en-US" sz="1300" i="1" kern="1200" smtClean="0">
                      <a:latin typeface="Cambria Math"/>
                    </a:rPr>
                  </m:ctrlPr>
                </m:sSubPr>
                <m:e>
                  <m:r>
                    <a:rPr lang="en-US" sz="1300" b="0" i="1" kern="1200" smtClean="0">
                      <a:latin typeface="Cambria Math"/>
                    </a:rPr>
                    <m:t>𝑇</m:t>
                  </m:r>
                </m:e>
                <m:sub>
                  <m:r>
                    <a:rPr lang="en-US" sz="1300" b="0" i="1" kern="1200" smtClean="0">
                      <a:latin typeface="Cambria Math"/>
                    </a:rPr>
                    <m:t>𝑙</m:t>
                  </m:r>
                </m:sub>
              </m:sSub>
              <m:r>
                <a:rPr lang="en-US" sz="1300" b="0" i="1" kern="1200" smtClean="0">
                  <a:latin typeface="Cambria Math"/>
                </a:rPr>
                <m:t>=400 </m:t>
              </m:r>
              <m:r>
                <a:rPr lang="en-US" sz="1300" b="0" i="1" kern="1200" smtClean="0">
                  <a:latin typeface="Cambria Math"/>
                </a:rPr>
                <m:t>𝐹</m:t>
              </m:r>
            </m:oMath>
          </a14:m>
          <a:endParaRPr lang="en-US" sz="1300" kern="1200" dirty="0"/>
        </a:p>
      </dsp:txBody>
      <dsp:txXfrm>
        <a:off x="4981956" y="3117207"/>
        <a:ext cx="1614521" cy="918226"/>
      </dsp:txXfrm>
    </dsp:sp>
    <dsp:sp modelId="{FB699F98-373D-4247-A29B-8BE4282601AA}">
      <dsp:nvSpPr>
        <dsp:cNvPr id="0" name=""/>
        <dsp:cNvSpPr/>
      </dsp:nvSpPr>
      <dsp:spPr>
        <a:xfrm>
          <a:off x="809134" y="2763520"/>
          <a:ext cx="2225040"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770" rIns="0" bIns="64770" numCol="1" spcCol="1270" anchor="t" anchorCtr="0">
          <a:noAutofit/>
        </a:bodyPr>
        <a:lstStyle/>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sSub>
                <m:sSubPr>
                  <m:ctrlPr>
                    <a:rPr lang="en-US" sz="1300" i="1" kern="1200" smtClean="0">
                      <a:latin typeface="Cambria Math"/>
                    </a:rPr>
                  </m:ctrlPr>
                </m:sSubPr>
                <m:e>
                  <m:r>
                    <a:rPr lang="en-US" sz="1300" b="0" i="1" kern="1200" smtClean="0">
                      <a:latin typeface="Cambria Math"/>
                    </a:rPr>
                    <m:t>𝑃</m:t>
                  </m:r>
                </m:e>
                <m:sub>
                  <m:r>
                    <a:rPr lang="en-US" sz="1300" b="0" i="1" kern="1200" smtClean="0">
                      <a:latin typeface="Cambria Math"/>
                    </a:rPr>
                    <m:t>𝑙</m:t>
                  </m:r>
                </m:sub>
              </m:sSub>
              <m:r>
                <a:rPr lang="en-US" sz="1300" b="0" i="1" kern="1200" smtClean="0">
                  <a:latin typeface="Cambria Math"/>
                </a:rPr>
                <m:t>=2,000 </m:t>
              </m:r>
              <m:r>
                <a:rPr lang="en-US" sz="1300" b="0" i="1" kern="1200" smtClean="0">
                  <a:latin typeface="Cambria Math"/>
                </a:rPr>
                <m:t>𝑝𝑠𝑖</m:t>
              </m:r>
            </m:oMath>
          </a14:m>
          <a:endParaRPr lang="en-US" sz="1300" kern="1200" dirty="0"/>
        </a:p>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r>
                <a:rPr lang="en-US" sz="1300" i="1" kern="1200" smtClean="0">
                  <a:latin typeface="Cambria Math"/>
                  <a:ea typeface="Cambria Math"/>
                </a:rPr>
                <m:t>∆</m:t>
              </m:r>
              <m:r>
                <a:rPr lang="en-US" sz="1300" b="0" i="1" kern="1200" smtClean="0">
                  <a:latin typeface="Cambria Math"/>
                  <a:ea typeface="Cambria Math"/>
                </a:rPr>
                <m:t>𝑃</m:t>
              </m:r>
              <m:r>
                <a:rPr lang="en-US" sz="1300" b="0" i="1" kern="1200" smtClean="0">
                  <a:latin typeface="Cambria Math"/>
                  <a:ea typeface="Cambria Math"/>
                </a:rPr>
                <m:t>=23,000 </m:t>
              </m:r>
              <m:r>
                <a:rPr lang="en-US" sz="1300" b="0" i="1" kern="1200" smtClean="0">
                  <a:latin typeface="Cambria Math"/>
                  <a:ea typeface="Cambria Math"/>
                </a:rPr>
                <m:t>𝑝𝑠𝑖</m:t>
              </m:r>
            </m:oMath>
          </a14:m>
          <a:endParaRPr lang="en-US" sz="1300" kern="1200" dirty="0"/>
        </a:p>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sSub>
                <m:sSubPr>
                  <m:ctrlPr>
                    <a:rPr lang="en-US" sz="1300" i="1" kern="1200" smtClean="0">
                      <a:latin typeface="Cambria Math"/>
                    </a:rPr>
                  </m:ctrlPr>
                </m:sSubPr>
                <m:e>
                  <m:r>
                    <a:rPr lang="en-US" sz="1300" b="0" i="1" kern="1200" smtClean="0">
                      <a:latin typeface="Cambria Math"/>
                    </a:rPr>
                    <m:t>𝑇</m:t>
                  </m:r>
                </m:e>
                <m:sub>
                  <m:r>
                    <a:rPr lang="en-US" sz="1300" b="0" i="1" kern="1200" smtClean="0">
                      <a:latin typeface="Cambria Math"/>
                    </a:rPr>
                    <m:t>𝑙</m:t>
                  </m:r>
                </m:sub>
              </m:sSub>
              <m:r>
                <a:rPr lang="en-US" sz="1300" b="0" i="1" kern="1200" smtClean="0">
                  <a:latin typeface="Cambria Math"/>
                </a:rPr>
                <m:t>=100 </m:t>
              </m:r>
              <m:r>
                <a:rPr lang="en-US" sz="1300" b="0" i="1" kern="1200" smtClean="0">
                  <a:latin typeface="Cambria Math"/>
                </a:rPr>
                <m:t>𝐹</m:t>
              </m:r>
            </m:oMath>
          </a14:m>
          <a:endParaRPr lang="en-US" sz="1300" kern="1200" dirty="0"/>
        </a:p>
      </dsp:txBody>
      <dsp:txXfrm>
        <a:off x="837701" y="3117207"/>
        <a:ext cx="1500394" cy="918226"/>
      </dsp:txXfrm>
    </dsp:sp>
    <dsp:sp modelId="{CBA39C5D-8EBF-4FE0-BA60-B272FAD9CF1A}">
      <dsp:nvSpPr>
        <dsp:cNvPr id="0" name=""/>
        <dsp:cNvSpPr/>
      </dsp:nvSpPr>
      <dsp:spPr>
        <a:xfrm>
          <a:off x="4126908" y="0"/>
          <a:ext cx="2391733"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770" rIns="0" bIns="64770" numCol="1" spcCol="1270" anchor="t" anchorCtr="0">
          <a:noAutofit/>
        </a:bodyPr>
        <a:lstStyle/>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sSub>
                <m:sSubPr>
                  <m:ctrlPr>
                    <a:rPr lang="en-US" sz="1300" i="1" kern="1200" smtClean="0">
                      <a:latin typeface="Cambria Math"/>
                    </a:rPr>
                  </m:ctrlPr>
                </m:sSubPr>
                <m:e>
                  <m:r>
                    <a:rPr lang="en-US" sz="1300" b="0" i="1" kern="1200" smtClean="0">
                      <a:latin typeface="Cambria Math"/>
                    </a:rPr>
                    <m:t>𝑃</m:t>
                  </m:r>
                </m:e>
                <m:sub>
                  <m:r>
                    <a:rPr lang="en-US" sz="1300" b="0" i="1" kern="1200" smtClean="0">
                      <a:latin typeface="Cambria Math"/>
                    </a:rPr>
                    <m:t>𝑙</m:t>
                  </m:r>
                </m:sub>
              </m:sSub>
              <m:r>
                <a:rPr lang="en-US" sz="1300" b="0" i="1" kern="1200" smtClean="0">
                  <a:latin typeface="Cambria Math"/>
                </a:rPr>
                <m:t>=15,000 </m:t>
              </m:r>
              <m:r>
                <a:rPr lang="en-US" sz="1300" b="0" i="1" kern="1200" smtClean="0">
                  <a:latin typeface="Cambria Math"/>
                </a:rPr>
                <m:t>𝑝𝑠𝑖</m:t>
              </m:r>
            </m:oMath>
          </a14:m>
          <a:endParaRPr lang="en-US" sz="1300" kern="1200" dirty="0"/>
        </a:p>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r>
                <a:rPr lang="en-US" sz="1300" i="1" kern="1200" smtClean="0">
                  <a:latin typeface="Cambria Math"/>
                  <a:ea typeface="Cambria Math"/>
                </a:rPr>
                <m:t>∆</m:t>
              </m:r>
              <m:r>
                <a:rPr lang="en-US" sz="1300" b="0" i="1" kern="1200" smtClean="0">
                  <a:latin typeface="Cambria Math"/>
                  <a:ea typeface="Cambria Math"/>
                </a:rPr>
                <m:t>𝑃</m:t>
              </m:r>
              <m:r>
                <a:rPr lang="en-US" sz="1300" b="0" i="1" kern="1200" smtClean="0">
                  <a:latin typeface="Cambria Math"/>
                  <a:ea typeface="Cambria Math"/>
                </a:rPr>
                <m:t>=8,000 </m:t>
              </m:r>
              <m:r>
                <a:rPr lang="en-US" sz="1300" b="0" i="1" kern="1200" smtClean="0">
                  <a:latin typeface="Cambria Math"/>
                  <a:ea typeface="Cambria Math"/>
                </a:rPr>
                <m:t>𝑝𝑠𝑖</m:t>
              </m:r>
            </m:oMath>
          </a14:m>
          <a:endParaRPr lang="en-US" sz="1300" kern="1200" dirty="0"/>
        </a:p>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sSub>
                <m:sSubPr>
                  <m:ctrlPr>
                    <a:rPr lang="en-US" sz="1300" i="1" kern="1200" smtClean="0">
                      <a:latin typeface="Cambria Math"/>
                    </a:rPr>
                  </m:ctrlPr>
                </m:sSubPr>
                <m:e>
                  <m:r>
                    <a:rPr lang="en-US" sz="1300" b="0" i="1" kern="1200" smtClean="0">
                      <a:latin typeface="Cambria Math"/>
                    </a:rPr>
                    <m:t>𝑇</m:t>
                  </m:r>
                </m:e>
                <m:sub>
                  <m:r>
                    <a:rPr lang="en-US" sz="1300" b="0" i="1" kern="1200" smtClean="0">
                      <a:latin typeface="Cambria Math"/>
                    </a:rPr>
                    <m:t>𝑙</m:t>
                  </m:r>
                </m:sub>
              </m:sSub>
              <m:r>
                <a:rPr lang="en-US" sz="1300" b="0" i="1" kern="1200" smtClean="0">
                  <a:latin typeface="Cambria Math"/>
                </a:rPr>
                <m:t>=400 </m:t>
              </m:r>
              <m:r>
                <a:rPr lang="en-US" sz="1300" b="0" i="1" kern="1200" smtClean="0">
                  <a:latin typeface="Cambria Math"/>
                </a:rPr>
                <m:t>𝐹</m:t>
              </m:r>
            </m:oMath>
          </a14:m>
          <a:endParaRPr lang="en-US" sz="1300" kern="1200" dirty="0"/>
        </a:p>
      </dsp:txBody>
      <dsp:txXfrm>
        <a:off x="4872995" y="28567"/>
        <a:ext cx="1617079" cy="918226"/>
      </dsp:txXfrm>
    </dsp:sp>
    <dsp:sp modelId="{C7245EC3-A096-429D-BC97-CD4676A9748A}">
      <dsp:nvSpPr>
        <dsp:cNvPr id="0" name=""/>
        <dsp:cNvSpPr/>
      </dsp:nvSpPr>
      <dsp:spPr>
        <a:xfrm>
          <a:off x="827193" y="0"/>
          <a:ext cx="2188923"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770" rIns="0" bIns="64770" numCol="1" spcCol="1270" anchor="t" anchorCtr="0">
          <a:noAutofit/>
        </a:bodyPr>
        <a:lstStyle/>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sSub>
                <m:sSubPr>
                  <m:ctrlPr>
                    <a:rPr lang="en-US" sz="1300" i="1" kern="1200" smtClean="0">
                      <a:latin typeface="Cambria Math"/>
                    </a:rPr>
                  </m:ctrlPr>
                </m:sSubPr>
                <m:e>
                  <m:r>
                    <a:rPr lang="en-US" sz="1300" b="0" i="1" kern="1200" smtClean="0">
                      <a:latin typeface="Cambria Math"/>
                    </a:rPr>
                    <m:t>𝑃</m:t>
                  </m:r>
                </m:e>
                <m:sub>
                  <m:r>
                    <a:rPr lang="en-US" sz="1300" b="0" i="1" kern="1200" smtClean="0">
                      <a:latin typeface="Cambria Math"/>
                    </a:rPr>
                    <m:t>𝑙</m:t>
                  </m:r>
                </m:sub>
              </m:sSub>
              <m:r>
                <a:rPr lang="en-US" sz="1300" b="0" i="1" kern="1200" smtClean="0">
                  <a:latin typeface="Cambria Math"/>
                </a:rPr>
                <m:t>=2,000 </m:t>
              </m:r>
              <m:r>
                <a:rPr lang="en-US" sz="1300" b="0" i="1" kern="1200" smtClean="0">
                  <a:latin typeface="Cambria Math"/>
                </a:rPr>
                <m:t>𝑝𝑠𝑖</m:t>
              </m:r>
            </m:oMath>
          </a14:m>
          <a:endParaRPr lang="en-US" sz="1300" kern="1200" dirty="0"/>
        </a:p>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r>
                <a:rPr lang="en-US" sz="1300" i="1" kern="1200" smtClean="0">
                  <a:latin typeface="Cambria Math"/>
                  <a:ea typeface="Cambria Math"/>
                </a:rPr>
                <m:t>∆</m:t>
              </m:r>
              <m:r>
                <a:rPr lang="en-US" sz="1300" b="0" i="1" kern="1200" smtClean="0">
                  <a:latin typeface="Cambria Math"/>
                  <a:ea typeface="Cambria Math"/>
                </a:rPr>
                <m:t>𝑃</m:t>
              </m:r>
              <m:r>
                <a:rPr lang="en-US" sz="1300" b="0" i="1" kern="1200" smtClean="0">
                  <a:latin typeface="Cambria Math"/>
                  <a:ea typeface="Cambria Math"/>
                </a:rPr>
                <m:t>=8,000 </m:t>
              </m:r>
              <m:r>
                <a:rPr lang="en-US" sz="1300" b="0" i="1" kern="1200" smtClean="0">
                  <a:latin typeface="Cambria Math"/>
                  <a:ea typeface="Cambria Math"/>
                </a:rPr>
                <m:t>𝑝𝑠𝑖</m:t>
              </m:r>
            </m:oMath>
          </a14:m>
          <a:endParaRPr lang="en-US" sz="1300" kern="1200" dirty="0"/>
        </a:p>
        <a:p>
          <a:pPr marL="114300" lvl="1" indent="-114300" algn="l" defTabSz="577850">
            <a:lnSpc>
              <a:spcPct val="90000"/>
            </a:lnSpc>
            <a:spcBef>
              <a:spcPct val="0"/>
            </a:spcBef>
            <a:spcAft>
              <a:spcPct val="15000"/>
            </a:spcAft>
            <a:buChar char="••"/>
          </a:pPr>
          <a14:m xmlns:a14="http://schemas.microsoft.com/office/drawing/2010/main">
            <m:oMath xmlns:m="http://schemas.openxmlformats.org/officeDocument/2006/math">
              <m:sSub>
                <m:sSubPr>
                  <m:ctrlPr>
                    <a:rPr lang="en-US" sz="1300" i="1" kern="1200" smtClean="0">
                      <a:latin typeface="Cambria Math"/>
                    </a:rPr>
                  </m:ctrlPr>
                </m:sSubPr>
                <m:e>
                  <m:r>
                    <a:rPr lang="en-US" sz="1300" b="0" i="1" kern="1200" smtClean="0">
                      <a:latin typeface="Cambria Math"/>
                    </a:rPr>
                    <m:t>𝑇</m:t>
                  </m:r>
                </m:e>
                <m:sub>
                  <m:r>
                    <a:rPr lang="en-US" sz="1300" b="0" i="1" kern="1200" smtClean="0">
                      <a:latin typeface="Cambria Math"/>
                    </a:rPr>
                    <m:t>𝑙</m:t>
                  </m:r>
                </m:sub>
              </m:sSub>
              <m:r>
                <a:rPr lang="en-US" sz="1300" b="0" i="1" kern="1200" smtClean="0">
                  <a:latin typeface="Cambria Math"/>
                </a:rPr>
                <m:t>=100 </m:t>
              </m:r>
              <m:r>
                <a:rPr lang="en-US" sz="1300" b="0" i="1" kern="1200" smtClean="0">
                  <a:latin typeface="Cambria Math"/>
                </a:rPr>
                <m:t>𝐹</m:t>
              </m:r>
            </m:oMath>
          </a14:m>
          <a:endParaRPr lang="en-US" sz="1300" kern="1200" dirty="0"/>
        </a:p>
      </dsp:txBody>
      <dsp:txXfrm>
        <a:off x="855760" y="28567"/>
        <a:ext cx="1475112" cy="918226"/>
      </dsp:txXfrm>
    </dsp:sp>
    <dsp:sp modelId="{65F477BF-FA15-4C00-B945-A1A29CAE0C76}">
      <dsp:nvSpPr>
        <dsp:cNvPr id="0" name=""/>
        <dsp:cNvSpPr/>
      </dsp:nvSpPr>
      <dsp:spPr>
        <a:xfrm>
          <a:off x="1800768" y="231647"/>
          <a:ext cx="1759712" cy="1759712"/>
        </a:xfrm>
        <a:prstGeom prst="pieWedg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LPLT WS</a:t>
          </a:r>
          <a:endParaRPr lang="en-US" sz="2900" kern="1200" dirty="0"/>
        </a:p>
      </dsp:txBody>
      <dsp:txXfrm>
        <a:off x="2316176" y="747055"/>
        <a:ext cx="1244304" cy="1244304"/>
      </dsp:txXfrm>
    </dsp:sp>
    <dsp:sp modelId="{6D3566B1-8E1C-49F4-8C5B-D5C6A42EF73A}">
      <dsp:nvSpPr>
        <dsp:cNvPr id="0" name=""/>
        <dsp:cNvSpPr/>
      </dsp:nvSpPr>
      <dsp:spPr>
        <a:xfrm rot="5400000">
          <a:off x="3641760" y="231647"/>
          <a:ext cx="1759712" cy="1759712"/>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HPHT WS</a:t>
          </a:r>
          <a:endParaRPr lang="en-US" sz="2900" kern="1200" dirty="0"/>
        </a:p>
      </dsp:txBody>
      <dsp:txXfrm rot="-5400000">
        <a:off x="3641760" y="747055"/>
        <a:ext cx="1244304" cy="1244304"/>
      </dsp:txXfrm>
    </dsp:sp>
    <dsp:sp modelId="{DA9F7A9A-E246-41A9-BBCA-9DF8F4AD3708}">
      <dsp:nvSpPr>
        <dsp:cNvPr id="0" name=""/>
        <dsp:cNvSpPr/>
      </dsp:nvSpPr>
      <dsp:spPr>
        <a:xfrm rot="10800000">
          <a:off x="3641760" y="2072640"/>
          <a:ext cx="1759712" cy="1759712"/>
        </a:xfrm>
        <a:prstGeom prst="pieWedg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HPHT SS</a:t>
          </a:r>
          <a:endParaRPr lang="en-US" sz="2900" kern="1200" dirty="0"/>
        </a:p>
      </dsp:txBody>
      <dsp:txXfrm rot="10800000">
        <a:off x="3641760" y="2072640"/>
        <a:ext cx="1244304" cy="1244304"/>
      </dsp:txXfrm>
    </dsp:sp>
    <dsp:sp modelId="{D0EA77CB-173B-497D-9E0F-E2FD1AC96676}">
      <dsp:nvSpPr>
        <dsp:cNvPr id="0" name=""/>
        <dsp:cNvSpPr/>
      </dsp:nvSpPr>
      <dsp:spPr>
        <a:xfrm rot="16200000">
          <a:off x="1800768" y="2072640"/>
          <a:ext cx="1759712" cy="1759712"/>
        </a:xfrm>
        <a:prstGeom prst="pieWedg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LPLT SS</a:t>
          </a:r>
          <a:endParaRPr lang="en-US" sz="2900" kern="1200" dirty="0"/>
        </a:p>
      </dsp:txBody>
      <dsp:txXfrm rot="5400000">
        <a:off x="2316176" y="2072640"/>
        <a:ext cx="1244304" cy="1244304"/>
      </dsp:txXfrm>
    </dsp:sp>
    <dsp:sp modelId="{D1934383-49FD-4B57-B508-3DCCC5545602}">
      <dsp:nvSpPr>
        <dsp:cNvPr id="0" name=""/>
        <dsp:cNvSpPr/>
      </dsp:nvSpPr>
      <dsp:spPr>
        <a:xfrm>
          <a:off x="3297336" y="1666240"/>
          <a:ext cx="607568" cy="5283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97B51-1487-44E2-ABEA-12A709A7E045}">
      <dsp:nvSpPr>
        <dsp:cNvPr id="0" name=""/>
        <dsp:cNvSpPr/>
      </dsp:nvSpPr>
      <dsp:spPr>
        <a:xfrm rot="10800000">
          <a:off x="3297336" y="1869440"/>
          <a:ext cx="607568" cy="5283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60B982C-1CA7-4958-B4C9-FAE334C49946}" type="datetimeFigureOut">
              <a:rPr lang="en-US" smtClean="0"/>
              <a:t>5/21/2015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C1957C4-06A1-4EC4-AAA6-4B5131919861}" type="slidenum">
              <a:rPr lang="en-US" smtClean="0"/>
              <a:t>‹#›</a:t>
            </a:fld>
            <a:endParaRPr lang="en-US" dirty="0"/>
          </a:p>
        </p:txBody>
      </p:sp>
    </p:spTree>
    <p:extLst>
      <p:ext uri="{BB962C8B-B14F-4D97-AF65-F5344CB8AC3E}">
        <p14:creationId xmlns:p14="http://schemas.microsoft.com/office/powerpoint/2010/main" val="340913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957C4-06A1-4EC4-AAA6-4B5131919861}" type="slidenum">
              <a:rPr lang="en-US" smtClean="0"/>
              <a:t>1</a:t>
            </a:fld>
            <a:endParaRPr lang="en-US" dirty="0"/>
          </a:p>
        </p:txBody>
      </p:sp>
    </p:spTree>
    <p:extLst>
      <p:ext uri="{BB962C8B-B14F-4D97-AF65-F5344CB8AC3E}">
        <p14:creationId xmlns:p14="http://schemas.microsoft.com/office/powerpoint/2010/main" val="221727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Theremodynamic equation</a:t>
            </a:r>
            <a:r>
              <a:rPr lang="en-US" baseline="0" smtClean="0"/>
              <a:t> of state is used to close the system of governing equations. This is for single phase flow solver. We have 4 unknowns (mass, velocity, pressure and temperature), but have only 3 equations (mass, momentum and energy). Thermodynamic equation of state is used to properly “close” the set of equations and obtain pressure. Note that multiphase flow solver is more complicated because we have more unknowns, but similar concept still applies.</a:t>
            </a:r>
          </a:p>
          <a:p>
            <a:endParaRPr lang="en-US" baseline="0" smtClean="0"/>
          </a:p>
          <a:p>
            <a:r>
              <a:rPr lang="en-US" baseline="0" smtClean="0"/>
              <a:t>At time step t_n, all quantities are known. In order to obtain solutions at the next time step t_n+1, we first solve conservation equations for mass, momentum and energy. By solving these equations, we obtain mass, velocity and temperature at time step t_n+1. At this point, we still do not know pressure at time step t_n+1. This is where thermodynamic equation of state comes in – thus closes the set of equations. Equation of state relates pressure to density and temperature, both of which are known at time step t_n+1. Once pressure at t_n+1 is obtained via equation of state, we repeat the solution process for going from t_n+1 to t_n+2.</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Accurate thermodynamics</a:t>
            </a:r>
            <a:r>
              <a:rPr lang="en-US" baseline="0" smtClean="0"/>
              <a:t> is particularly important for high pressure and high temperature environment. Inaccurate thermodynamic equation of state negatively affects all other quantities because all of them are tightly coupled through the solution process described above (the flow chart).</a:t>
            </a:r>
          </a:p>
        </p:txBody>
      </p:sp>
      <p:sp>
        <p:nvSpPr>
          <p:cNvPr id="4" name="Slide Number Placeholder 3"/>
          <p:cNvSpPr>
            <a:spLocks noGrp="1"/>
          </p:cNvSpPr>
          <p:nvPr>
            <p:ph type="sldNum" sz="quarter" idx="10"/>
          </p:nvPr>
        </p:nvSpPr>
        <p:spPr/>
        <p:txBody>
          <a:bodyPr/>
          <a:lstStyle/>
          <a:p>
            <a:fld id="{9A605836-B977-43B7-93C6-D83E89DFF1A7}" type="slidenum">
              <a:rPr lang="en-US" smtClean="0"/>
              <a:t>10</a:t>
            </a:fld>
            <a:endParaRPr lang="en-US"/>
          </a:p>
        </p:txBody>
      </p:sp>
    </p:spTree>
    <p:extLst>
      <p:ext uri="{BB962C8B-B14F-4D97-AF65-F5344CB8AC3E}">
        <p14:creationId xmlns:p14="http://schemas.microsoft.com/office/powerpoint/2010/main" val="247989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curves represent constant-density lines in the internal energy (which is related to temperature) and pressure plot; this is a graphical representation of equation of state. The fluid is water. Blue curves are from NIST database. Green curves are current software thermodynamic model (left plot) and new thermodynamic model (right plot). </a:t>
            </a:r>
            <a:r>
              <a:rPr lang="en-US" dirty="0" smtClean="0"/>
              <a:t>Symbols</a:t>
            </a:r>
            <a:r>
              <a:rPr lang="en-US" baseline="0" dirty="0" smtClean="0"/>
              <a:t> represent different thermodynamic states related to our shock test problems (slides 13 and 14); they show how wide the ranges of pressure and temperature that we are concerned with. Note that the ranges shown in these plots corresponds to pressure up to 40000 psi and temperature up to 600 </a:t>
            </a:r>
            <a:r>
              <a:rPr lang="en-US" baseline="0" dirty="0" err="1" smtClean="0"/>
              <a:t>degF</a:t>
            </a:r>
            <a:r>
              <a:rPr lang="en-US" baseline="0" dirty="0" smtClean="0"/>
              <a:t>.</a:t>
            </a:r>
          </a:p>
          <a:p>
            <a:endParaRPr lang="en-US" baseline="0" dirty="0" smtClean="0"/>
          </a:p>
          <a:p>
            <a:r>
              <a:rPr lang="en-US" baseline="0" dirty="0" smtClean="0"/>
              <a:t>It can be seen that in the left plot, the green and blue curves do not match, and behave in a significantly different way, while in the right plot, the green and blue curves match very well. New equation of state (right) does a much better job in representing the real (NIST) equation of state than that used by the current software (left). This is especially the case for high pressure, high temperature (or internal energy) region in the plot, or upper right hand region of the plot.</a:t>
            </a:r>
          </a:p>
        </p:txBody>
      </p:sp>
      <p:sp>
        <p:nvSpPr>
          <p:cNvPr id="4" name="Slide Number Placeholder 3"/>
          <p:cNvSpPr>
            <a:spLocks noGrp="1"/>
          </p:cNvSpPr>
          <p:nvPr>
            <p:ph type="sldNum" sz="quarter" idx="10"/>
          </p:nvPr>
        </p:nvSpPr>
        <p:spPr/>
        <p:txBody>
          <a:bodyPr/>
          <a:lstStyle/>
          <a:p>
            <a:fld id="{4C1957C4-06A1-4EC4-AAA6-4B5131919861}" type="slidenum">
              <a:rPr lang="en-US" smtClean="0"/>
              <a:t>11</a:t>
            </a:fld>
            <a:endParaRPr lang="en-US" dirty="0"/>
          </a:p>
        </p:txBody>
      </p:sp>
    </p:spTree>
    <p:extLst>
      <p:ext uri="{BB962C8B-B14F-4D97-AF65-F5344CB8AC3E}">
        <p14:creationId xmlns:p14="http://schemas.microsoft.com/office/powerpoint/2010/main" val="279134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Plot in</a:t>
            </a:r>
            <a:r>
              <a:rPr lang="en-US" baseline="0" smtClean="0"/>
              <a:t> this slide follows almost identical explanation as that in the previous slide (slide 11).</a:t>
            </a:r>
          </a:p>
          <a:p>
            <a:endParaRPr lang="en-US" baseline="0" smtClean="0"/>
          </a:p>
          <a:p>
            <a:r>
              <a:rPr lang="en-US" baseline="0" smtClean="0"/>
              <a:t>The point of this slide is:</a:t>
            </a:r>
            <a:endParaRPr lang="en-US" smtClean="0"/>
          </a:p>
          <a:p>
            <a:r>
              <a:rPr lang="en-US" smtClean="0"/>
              <a:t>Our approach of improving equation of state can be applied to different compressible</a:t>
            </a:r>
            <a:r>
              <a:rPr lang="en-US" baseline="0" smtClean="0"/>
              <a:t> liquids, including oil composed of many components, which is shown in the left table.</a:t>
            </a:r>
            <a:endParaRPr lang="en-US"/>
          </a:p>
        </p:txBody>
      </p:sp>
      <p:sp>
        <p:nvSpPr>
          <p:cNvPr id="4" name="Slide Number Placeholder 3"/>
          <p:cNvSpPr>
            <a:spLocks noGrp="1"/>
          </p:cNvSpPr>
          <p:nvPr>
            <p:ph type="sldNum" sz="quarter" idx="10"/>
          </p:nvPr>
        </p:nvSpPr>
        <p:spPr/>
        <p:txBody>
          <a:bodyPr/>
          <a:lstStyle/>
          <a:p>
            <a:fld id="{4C1957C4-06A1-4EC4-AAA6-4B5131919861}" type="slidenum">
              <a:rPr lang="en-US" smtClean="0"/>
              <a:t>12</a:t>
            </a:fld>
            <a:endParaRPr lang="en-US" dirty="0"/>
          </a:p>
        </p:txBody>
      </p:sp>
    </p:spTree>
    <p:extLst>
      <p:ext uri="{BB962C8B-B14F-4D97-AF65-F5344CB8AC3E}">
        <p14:creationId xmlns:p14="http://schemas.microsoft.com/office/powerpoint/2010/main" val="207300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t>
            </a:r>
            <a:r>
              <a:rPr lang="en-US" baseline="0" smtClean="0"/>
              <a:t> is the pressure before the gun firing. The energy released by the gun firing increases the internal energy as well as the pressure of the wellbore fluid. These P- and P+ provide the initial state for simulation of shock test problem.</a:t>
            </a:r>
            <a:endParaRPr lang="en-US"/>
          </a:p>
        </p:txBody>
      </p:sp>
      <p:sp>
        <p:nvSpPr>
          <p:cNvPr id="4" name="Slide Number Placeholder 3"/>
          <p:cNvSpPr>
            <a:spLocks noGrp="1"/>
          </p:cNvSpPr>
          <p:nvPr>
            <p:ph type="sldNum" sz="quarter" idx="10"/>
          </p:nvPr>
        </p:nvSpPr>
        <p:spPr/>
        <p:txBody>
          <a:bodyPr/>
          <a:lstStyle/>
          <a:p>
            <a:fld id="{4C1957C4-06A1-4EC4-AAA6-4B5131919861}" type="slidenum">
              <a:rPr lang="en-US" smtClean="0"/>
              <a:t>13</a:t>
            </a:fld>
            <a:endParaRPr lang="en-US" dirty="0"/>
          </a:p>
        </p:txBody>
      </p:sp>
    </p:spTree>
    <p:extLst>
      <p:ext uri="{BB962C8B-B14F-4D97-AF65-F5344CB8AC3E}">
        <p14:creationId xmlns:p14="http://schemas.microsoft.com/office/powerpoint/2010/main" val="3033130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LPLT is low</a:t>
            </a:r>
            <a:r>
              <a:rPr lang="en-US" baseline="0" smtClean="0"/>
              <a:t> pressure &amp; low temperature – fluid is at 2000 psi and 100 degF before gun firing.</a:t>
            </a:r>
          </a:p>
          <a:p>
            <a:r>
              <a:rPr lang="en-US" baseline="0" smtClean="0"/>
              <a:t>HPHT is high pressure &amp; high temperature – fluid is at 15000 psi and 400 degF before gun firing.</a:t>
            </a:r>
          </a:p>
          <a:p>
            <a:endParaRPr lang="en-US" baseline="0" smtClean="0"/>
          </a:p>
          <a:p>
            <a:r>
              <a:rPr lang="en-US" baseline="0" smtClean="0"/>
              <a:t>WS is weak shock – pressure increase after the gun firing is 8000 psi.</a:t>
            </a:r>
          </a:p>
          <a:p>
            <a:r>
              <a:rPr lang="en-US" baseline="0" smtClean="0"/>
              <a:t>SS is strong shock – pressure increase after the gun firing is 23000 psi.</a:t>
            </a:r>
            <a:endParaRPr lang="en-US"/>
          </a:p>
        </p:txBody>
      </p:sp>
      <p:sp>
        <p:nvSpPr>
          <p:cNvPr id="4" name="Slide Number Placeholder 3"/>
          <p:cNvSpPr>
            <a:spLocks noGrp="1"/>
          </p:cNvSpPr>
          <p:nvPr>
            <p:ph type="sldNum" sz="quarter" idx="10"/>
          </p:nvPr>
        </p:nvSpPr>
        <p:spPr/>
        <p:txBody>
          <a:bodyPr/>
          <a:lstStyle/>
          <a:p>
            <a:fld id="{4C1957C4-06A1-4EC4-AAA6-4B5131919861}" type="slidenum">
              <a:rPr lang="en-US" smtClean="0"/>
              <a:t>14</a:t>
            </a:fld>
            <a:endParaRPr lang="en-US" dirty="0"/>
          </a:p>
        </p:txBody>
      </p:sp>
    </p:spTree>
    <p:extLst>
      <p:ext uri="{BB962C8B-B14F-4D97-AF65-F5344CB8AC3E}">
        <p14:creationId xmlns:p14="http://schemas.microsoft.com/office/powerpoint/2010/main" val="20638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numerical</a:t>
            </a:r>
            <a:r>
              <a:rPr lang="en-US" baseline="0" smtClean="0"/>
              <a:t> algorithm in the new wellbore simulator (shown in red symbol) removes:</a:t>
            </a:r>
          </a:p>
          <a:p>
            <a:pPr marL="171450" indent="-171450">
              <a:buFontTx/>
              <a:buChar char="-"/>
            </a:pPr>
            <a:r>
              <a:rPr lang="en-US" baseline="0" smtClean="0"/>
              <a:t>Spurious oscillations</a:t>
            </a:r>
          </a:p>
          <a:p>
            <a:pPr marL="171450" indent="-171450">
              <a:buFontTx/>
              <a:buChar char="-"/>
            </a:pPr>
            <a:r>
              <a:rPr lang="en-US" baseline="0" smtClean="0"/>
              <a:t>Smearing of shock</a:t>
            </a:r>
          </a:p>
          <a:p>
            <a:pPr marL="171450" indent="-171450">
              <a:buFontTx/>
              <a:buChar char="-"/>
            </a:pPr>
            <a:endParaRPr lang="en-US" baseline="0" smtClean="0"/>
          </a:p>
          <a:p>
            <a:pPr marL="0" indent="0">
              <a:buFontTx/>
              <a:buNone/>
            </a:pPr>
            <a:r>
              <a:rPr lang="en-US" baseline="0" smtClean="0"/>
              <a:t>Spurious oscillations require artificial numerical dissipation for stability; also, spurious oscillations unnecessarily reduce the computational time step size.</a:t>
            </a:r>
          </a:p>
          <a:p>
            <a:pPr marL="0" indent="0">
              <a:buFontTx/>
              <a:buNone/>
            </a:pPr>
            <a:endParaRPr lang="en-US" baseline="0" smtClean="0"/>
          </a:p>
          <a:p>
            <a:pPr marL="0" indent="0">
              <a:buFontTx/>
              <a:buNone/>
            </a:pPr>
            <a:r>
              <a:rPr lang="en-US" baseline="0" smtClean="0"/>
              <a:t>The new solver also shows that it matches the exact solution obtained using NIST database.</a:t>
            </a:r>
            <a:endParaRPr lang="en-US"/>
          </a:p>
        </p:txBody>
      </p:sp>
      <p:sp>
        <p:nvSpPr>
          <p:cNvPr id="4" name="Slide Number Placeholder 3"/>
          <p:cNvSpPr>
            <a:spLocks noGrp="1"/>
          </p:cNvSpPr>
          <p:nvPr>
            <p:ph type="sldNum" sz="quarter" idx="10"/>
          </p:nvPr>
        </p:nvSpPr>
        <p:spPr/>
        <p:txBody>
          <a:bodyPr/>
          <a:lstStyle/>
          <a:p>
            <a:fld id="{4C1957C4-06A1-4EC4-AAA6-4B5131919861}" type="slidenum">
              <a:rPr lang="en-US" smtClean="0"/>
              <a:t>15</a:t>
            </a:fld>
            <a:endParaRPr lang="en-US" dirty="0"/>
          </a:p>
        </p:txBody>
      </p:sp>
    </p:spTree>
    <p:extLst>
      <p:ext uri="{BB962C8B-B14F-4D97-AF65-F5344CB8AC3E}">
        <p14:creationId xmlns:p14="http://schemas.microsoft.com/office/powerpoint/2010/main" val="1732809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Computational</a:t>
            </a:r>
            <a:r>
              <a:rPr lang="en-US" baseline="0" smtClean="0"/>
              <a:t> results obtained by s</a:t>
            </a:r>
            <a:r>
              <a:rPr lang="en-US" smtClean="0"/>
              <a:t>ingle</a:t>
            </a:r>
            <a:r>
              <a:rPr lang="en-US" baseline="0" smtClean="0"/>
              <a:t> phase wellbore flow solver (previous slide) and Multiphase wellbore flow solver are compared. Multiphases are oil, gas, and water.</a:t>
            </a:r>
          </a:p>
          <a:p>
            <a:endParaRPr lang="en-US" baseline="0" smtClean="0"/>
          </a:p>
          <a:p>
            <a:r>
              <a:rPr lang="en-US" baseline="0" smtClean="0"/>
              <a:t>The left plot shows that, as the water composition is increased from 0.7 (Green curve) to 0.99 (Blue curve) to 0.999 (Red curve), the pressure predicted by the multiphase flow solver approaches that of the single phase flow solver; the right plot shows exact match between single and multi phase solvers when only water exists in the multiphase solver.</a:t>
            </a:r>
            <a:endParaRPr lang="en-US"/>
          </a:p>
        </p:txBody>
      </p:sp>
      <p:sp>
        <p:nvSpPr>
          <p:cNvPr id="4" name="Slide Number Placeholder 3"/>
          <p:cNvSpPr>
            <a:spLocks noGrp="1"/>
          </p:cNvSpPr>
          <p:nvPr>
            <p:ph type="sldNum" sz="quarter" idx="10"/>
          </p:nvPr>
        </p:nvSpPr>
        <p:spPr/>
        <p:txBody>
          <a:bodyPr/>
          <a:lstStyle/>
          <a:p>
            <a:fld id="{4C1957C4-06A1-4EC4-AAA6-4B5131919861}" type="slidenum">
              <a:rPr lang="en-US" smtClean="0"/>
              <a:t>16</a:t>
            </a:fld>
            <a:endParaRPr lang="en-US" dirty="0"/>
          </a:p>
        </p:txBody>
      </p:sp>
    </p:spTree>
    <p:extLst>
      <p:ext uri="{BB962C8B-B14F-4D97-AF65-F5344CB8AC3E}">
        <p14:creationId xmlns:p14="http://schemas.microsoft.com/office/powerpoint/2010/main" val="228220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Upper left plot shows that the time step size used by the new multiphase flow solver (Red curve) is orders-of-magnitude larger than that used by the current software (Blue curve). New multiphase flow solver uses CFL condition to determine the time step size.</a:t>
            </a:r>
          </a:p>
          <a:p>
            <a:endParaRPr lang="en-US" baseline="0" dirty="0" smtClean="0"/>
          </a:p>
          <a:p>
            <a:r>
              <a:rPr lang="en-US" baseline="0" dirty="0" smtClean="0"/>
              <a:t>Upper right plot shows that the new solver (Red curve) requires more computation time for each time step than the current software (Blue curve).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Combining the upper two plots, the bottom plot shows that t</a:t>
            </a:r>
            <a:r>
              <a:rPr lang="en-US" dirty="0" smtClean="0"/>
              <a:t>he new wellbore flow solver (Red</a:t>
            </a:r>
            <a:r>
              <a:rPr lang="en-US" baseline="0" dirty="0" smtClean="0"/>
              <a:t> curve)</a:t>
            </a:r>
            <a:r>
              <a:rPr lang="en-US" dirty="0" smtClean="0"/>
              <a:t> is close</a:t>
            </a:r>
            <a:r>
              <a:rPr lang="en-US" baseline="0" dirty="0" smtClean="0"/>
              <a:t> to 3 times faster than the current software (Blue curve). The new solver is computationally more efficient.</a:t>
            </a:r>
          </a:p>
        </p:txBody>
      </p:sp>
      <p:sp>
        <p:nvSpPr>
          <p:cNvPr id="4" name="Slide Number Placeholder 3"/>
          <p:cNvSpPr>
            <a:spLocks noGrp="1"/>
          </p:cNvSpPr>
          <p:nvPr>
            <p:ph type="sldNum" sz="quarter" idx="10"/>
          </p:nvPr>
        </p:nvSpPr>
        <p:spPr/>
        <p:txBody>
          <a:bodyPr/>
          <a:lstStyle/>
          <a:p>
            <a:fld id="{4C1957C4-06A1-4EC4-AAA6-4B5131919861}" type="slidenum">
              <a:rPr lang="en-US" smtClean="0"/>
              <a:t>17</a:t>
            </a:fld>
            <a:endParaRPr lang="en-US" dirty="0"/>
          </a:p>
        </p:txBody>
      </p:sp>
    </p:spTree>
    <p:extLst>
      <p:ext uri="{BB962C8B-B14F-4D97-AF65-F5344CB8AC3E}">
        <p14:creationId xmlns:p14="http://schemas.microsoft.com/office/powerpoint/2010/main" val="1579730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recently developed an engineering workflow that combines experimental and numerical modeling to evaluate and optimize the shaped charge performance.  The workflow is primarily targeted towards exploiting the capabilities of a perforation flow laboratory in conjunction with numerical modeling. As seen from the workflow below, apart from the experimental testing in the flow laboratory, our modeling efforts are focused on two aspects:</a:t>
            </a:r>
          </a:p>
          <a:p>
            <a:pPr lvl="0"/>
            <a:r>
              <a:rPr lang="en-US" sz="1200" kern="1200" dirty="0" smtClean="0">
                <a:solidFill>
                  <a:schemeClr val="tx1"/>
                </a:solidFill>
                <a:effectLst/>
                <a:latin typeface="+mn-lt"/>
                <a:ea typeface="+mn-ea"/>
                <a:cs typeface="+mn-cs"/>
              </a:rPr>
              <a:t>Development of a novel full-physics CFD model that utilizes digital rock physics to simulate the flow around the true geometry of the perforation tunnel.</a:t>
            </a:r>
          </a:p>
          <a:p>
            <a:pPr lvl="0"/>
            <a:r>
              <a:rPr lang="en-US" sz="1200" kern="1200" dirty="0" smtClean="0">
                <a:solidFill>
                  <a:schemeClr val="tx1"/>
                </a:solidFill>
                <a:effectLst/>
                <a:latin typeface="+mn-lt"/>
                <a:ea typeface="+mn-ea"/>
                <a:cs typeface="+mn-cs"/>
              </a:rPr>
              <a:t>Development of a fast computational model based on laboratory apparatus to complement the transient effects seen in lab experiments</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focus of this work</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18</a:t>
            </a:fld>
            <a:endParaRPr lang="en-US"/>
          </a:p>
        </p:txBody>
      </p:sp>
    </p:spTree>
    <p:extLst>
      <p:ext uri="{BB962C8B-B14F-4D97-AF65-F5344CB8AC3E}">
        <p14:creationId xmlns:p14="http://schemas.microsoft.com/office/powerpoint/2010/main" val="184993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16130" indent="-275434" eaLnBrk="0" hangingPunct="0">
              <a:defRPr>
                <a:solidFill>
                  <a:schemeClr val="tx1"/>
                </a:solidFill>
                <a:latin typeface="Arial" pitchFamily="34" charset="0"/>
                <a:ea typeface="ＭＳ Ｐゴシック" pitchFamily="34" charset="-128"/>
              </a:defRPr>
            </a:lvl2pPr>
            <a:lvl3pPr marL="1101738" indent="-220348" eaLnBrk="0" hangingPunct="0">
              <a:defRPr>
                <a:solidFill>
                  <a:schemeClr val="tx1"/>
                </a:solidFill>
                <a:latin typeface="Arial" pitchFamily="34" charset="0"/>
                <a:ea typeface="ＭＳ Ｐゴシック" pitchFamily="34" charset="-128"/>
              </a:defRPr>
            </a:lvl3pPr>
            <a:lvl4pPr marL="1542433" indent="-220348" eaLnBrk="0" hangingPunct="0">
              <a:defRPr>
                <a:solidFill>
                  <a:schemeClr val="tx1"/>
                </a:solidFill>
                <a:latin typeface="Arial" pitchFamily="34" charset="0"/>
                <a:ea typeface="ＭＳ Ｐゴシック" pitchFamily="34" charset="-128"/>
              </a:defRPr>
            </a:lvl4pPr>
            <a:lvl5pPr marL="1983128" indent="-220348" eaLnBrk="0" hangingPunct="0">
              <a:defRPr>
                <a:solidFill>
                  <a:schemeClr val="tx1"/>
                </a:solidFill>
                <a:latin typeface="Arial" pitchFamily="34" charset="0"/>
                <a:ea typeface="ＭＳ Ｐゴシック" pitchFamily="34" charset="-128"/>
              </a:defRPr>
            </a:lvl5pPr>
            <a:lvl6pPr marL="2423823" indent="-220348" eaLnBrk="0" fontAlgn="base" hangingPunct="0">
              <a:spcBef>
                <a:spcPct val="0"/>
              </a:spcBef>
              <a:spcAft>
                <a:spcPct val="0"/>
              </a:spcAft>
              <a:defRPr>
                <a:solidFill>
                  <a:schemeClr val="tx1"/>
                </a:solidFill>
                <a:latin typeface="Arial" pitchFamily="34" charset="0"/>
                <a:ea typeface="ＭＳ Ｐゴシック" pitchFamily="34" charset="-128"/>
              </a:defRPr>
            </a:lvl6pPr>
            <a:lvl7pPr marL="2864518" indent="-220348" eaLnBrk="0" fontAlgn="base" hangingPunct="0">
              <a:spcBef>
                <a:spcPct val="0"/>
              </a:spcBef>
              <a:spcAft>
                <a:spcPct val="0"/>
              </a:spcAft>
              <a:defRPr>
                <a:solidFill>
                  <a:schemeClr val="tx1"/>
                </a:solidFill>
                <a:latin typeface="Arial" pitchFamily="34" charset="0"/>
                <a:ea typeface="ＭＳ Ｐゴシック" pitchFamily="34" charset="-128"/>
              </a:defRPr>
            </a:lvl7pPr>
            <a:lvl8pPr marL="3305213" indent="-220348" eaLnBrk="0" fontAlgn="base" hangingPunct="0">
              <a:spcBef>
                <a:spcPct val="0"/>
              </a:spcBef>
              <a:spcAft>
                <a:spcPct val="0"/>
              </a:spcAft>
              <a:defRPr>
                <a:solidFill>
                  <a:schemeClr val="tx1"/>
                </a:solidFill>
                <a:latin typeface="Arial" pitchFamily="34" charset="0"/>
                <a:ea typeface="ＭＳ Ｐゴシック" pitchFamily="34" charset="-128"/>
              </a:defRPr>
            </a:lvl8pPr>
            <a:lvl9pPr marL="3745908" indent="-22034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015498D-021F-4F16-8326-256834BAE733}" type="slidenum">
              <a:rPr lang="en-US" smtClean="0">
                <a:latin typeface="Calibri" pitchFamily="34" charset="0"/>
              </a:rPr>
              <a:pPr eaLnBrk="1" hangingPunct="1"/>
              <a:t>20</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Current computational</a:t>
            </a:r>
            <a:r>
              <a:rPr lang="en-US" baseline="0" smtClean="0"/>
              <a:t> platform is PulsFrac.</a:t>
            </a:r>
            <a:endParaRPr lang="en-US" dirty="0"/>
          </a:p>
        </p:txBody>
      </p:sp>
      <p:sp>
        <p:nvSpPr>
          <p:cNvPr id="4" name="Slide Number Placeholder 3"/>
          <p:cNvSpPr>
            <a:spLocks noGrp="1"/>
          </p:cNvSpPr>
          <p:nvPr>
            <p:ph type="sldNum" sz="quarter" idx="10"/>
          </p:nvPr>
        </p:nvSpPr>
        <p:spPr/>
        <p:txBody>
          <a:bodyPr/>
          <a:lstStyle/>
          <a:p>
            <a:fld id="{4C1957C4-06A1-4EC4-AAA6-4B5131919861}" type="slidenum">
              <a:rPr lang="en-US" smtClean="0"/>
              <a:t>2</a:t>
            </a:fld>
            <a:endParaRPr lang="en-US" dirty="0"/>
          </a:p>
        </p:txBody>
      </p:sp>
    </p:spTree>
    <p:extLst>
      <p:ext uri="{BB962C8B-B14F-4D97-AF65-F5344CB8AC3E}">
        <p14:creationId xmlns:p14="http://schemas.microsoft.com/office/powerpoint/2010/main" val="22208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957C4-06A1-4EC4-AAA6-4B5131919861}" type="slidenum">
              <a:rPr lang="en-US" smtClean="0"/>
              <a:t>3</a:t>
            </a:fld>
            <a:endParaRPr lang="en-US" dirty="0"/>
          </a:p>
        </p:txBody>
      </p:sp>
    </p:spTree>
    <p:extLst>
      <p:ext uri="{BB962C8B-B14F-4D97-AF65-F5344CB8AC3E}">
        <p14:creationId xmlns:p14="http://schemas.microsoft.com/office/powerpoint/2010/main" val="17622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957C4-06A1-4EC4-AAA6-4B5131919861}" type="slidenum">
              <a:rPr lang="en-US" smtClean="0"/>
              <a:t>4</a:t>
            </a:fld>
            <a:endParaRPr lang="en-US" dirty="0"/>
          </a:p>
        </p:txBody>
      </p:sp>
    </p:spTree>
    <p:extLst>
      <p:ext uri="{BB962C8B-B14F-4D97-AF65-F5344CB8AC3E}">
        <p14:creationId xmlns:p14="http://schemas.microsoft.com/office/powerpoint/2010/main" val="17622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a</a:t>
            </a:r>
            <a:r>
              <a:rPr lang="en-US" baseline="0" dirty="0" smtClean="0"/>
              <a:t> downhole perforation system is not trivial because of the following challenges:</a:t>
            </a:r>
          </a:p>
          <a:p>
            <a:pPr marL="169958" indent="-169958">
              <a:buFont typeface="Arial" panose="020B0604020202020204" pitchFamily="34" charset="0"/>
              <a:buChar char="•"/>
            </a:pPr>
            <a:r>
              <a:rPr lang="en-US" baseline="0" dirty="0" smtClean="0"/>
              <a:t>Robust Physical Models</a:t>
            </a:r>
          </a:p>
          <a:p>
            <a:pPr marL="169958" indent="-169958">
              <a:buFont typeface="Arial" panose="020B0604020202020204" pitchFamily="34" charset="0"/>
              <a:buChar char="•"/>
            </a:pPr>
            <a:r>
              <a:rPr lang="en-US" baseline="0" dirty="0" smtClean="0"/>
              <a:t>Efficient Numerical Algorithms</a:t>
            </a:r>
          </a:p>
          <a:p>
            <a:pPr marL="169958" indent="-169958">
              <a:buFont typeface="Arial" panose="020B0604020202020204" pitchFamily="34" charset="0"/>
              <a:buChar char="•"/>
            </a:pPr>
            <a:r>
              <a:rPr lang="en-US" baseline="0" dirty="0" smtClean="0"/>
              <a:t>Data Analysis and Interpretation</a:t>
            </a:r>
          </a:p>
          <a:p>
            <a:pPr marL="169958" indent="-169958">
              <a:buFont typeface="Arial" panose="020B0604020202020204" pitchFamily="34" charset="0"/>
              <a:buChar char="•"/>
            </a:pPr>
            <a:endParaRPr lang="en-US" baseline="0" dirty="0" smtClean="0"/>
          </a:p>
          <a:p>
            <a:pPr defTabSz="906445" eaLnBrk="0" fontAlgn="base" hangingPunct="0">
              <a:spcBef>
                <a:spcPct val="30000"/>
              </a:spcBef>
              <a:spcAft>
                <a:spcPct val="0"/>
              </a:spcAft>
              <a:defRPr/>
            </a:pPr>
            <a:r>
              <a:rPr lang="en-US" baseline="0" dirty="0" smtClean="0"/>
              <a:t>With the right combination of these factors, one should be able to provide predictive models with practical runtimes. Resulting in quicker run times with higher accuracy outputs. </a:t>
            </a:r>
          </a:p>
          <a:p>
            <a:pPr defTabSz="906445" eaLnBrk="0" fontAlgn="base" hangingPunct="0">
              <a:spcBef>
                <a:spcPct val="30000"/>
              </a:spcBef>
              <a:spcAft>
                <a:spcPct val="0"/>
              </a:spcAft>
              <a:defRPr/>
            </a:pPr>
            <a:endParaRPr lang="en-US" dirty="0" smtClean="0"/>
          </a:p>
          <a:p>
            <a:pPr defTabSz="906445" eaLnBrk="0" fontAlgn="base" hangingPunct="0">
              <a:spcBef>
                <a:spcPct val="30000"/>
              </a:spcBef>
              <a:spcAft>
                <a:spcPct val="0"/>
              </a:spcAft>
              <a:defRPr/>
            </a:pPr>
            <a:r>
              <a:rPr lang="en-US" dirty="0" smtClean="0"/>
              <a:t>The basic philosophy of </a:t>
            </a:r>
            <a:r>
              <a:rPr lang="en-US" dirty="0" err="1" smtClean="0"/>
              <a:t>PulsFrac</a:t>
            </a:r>
            <a:r>
              <a:rPr lang="en-US" dirty="0" smtClean="0"/>
              <a:t> is that all models are based on physics, although some approximations are used to avoid the extreme complexities. However the overall philosophy of adhering to mathematical modeling is strictly adhered to throughout the code.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1957C4-06A1-4EC4-AAA6-4B5131919861}" type="slidenum">
              <a:rPr lang="en-US" smtClean="0"/>
              <a:t>5</a:t>
            </a:fld>
            <a:endParaRPr lang="en-US" dirty="0"/>
          </a:p>
        </p:txBody>
      </p:sp>
    </p:spTree>
    <p:extLst>
      <p:ext uri="{BB962C8B-B14F-4D97-AF65-F5344CB8AC3E}">
        <p14:creationId xmlns:p14="http://schemas.microsoft.com/office/powerpoint/2010/main" val="336956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957C4-06A1-4EC4-AAA6-4B5131919861}" type="slidenum">
              <a:rPr lang="en-US" smtClean="0"/>
              <a:t>6</a:t>
            </a:fld>
            <a:endParaRPr lang="en-US" dirty="0"/>
          </a:p>
        </p:txBody>
      </p:sp>
    </p:spTree>
    <p:extLst>
      <p:ext uri="{BB962C8B-B14F-4D97-AF65-F5344CB8AC3E}">
        <p14:creationId xmlns:p14="http://schemas.microsoft.com/office/powerpoint/2010/main" val="405699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PulsFrac</a:t>
            </a:r>
            <a:r>
              <a:rPr lang="en-US" baseline="0" dirty="0" smtClean="0"/>
              <a:t> utilizes a combination of complex and coupled physical models including wellbore flow, perforation flow, reservoir dynamics, tool models and fracture physics to model and simulate the dynamic perforating event.</a:t>
            </a:r>
            <a:endParaRPr lang="en-US" dirty="0" smtClean="0"/>
          </a:p>
          <a:p>
            <a:r>
              <a:rPr lang="en-US" sz="1200" kern="1200" dirty="0" smtClean="0">
                <a:solidFill>
                  <a:schemeClr val="tx1"/>
                </a:solidFill>
                <a:effectLst/>
                <a:latin typeface="+mn-lt"/>
                <a:ea typeface="+mn-ea"/>
                <a:cs typeface="+mn-cs"/>
              </a:rPr>
              <a:t>All models are based on physics, although some approximations are used to avoid the extreme complexities of modeling this process on the micro-scale, but the overall philosophy of adhering to mathematical modeling using only reasonable physics-based phenomena is strictly adhered to throughout the code. The underlying finite-difference numerical scheme employs adaptive gridding and anti-diffusion flux for speed and accuracy. </a:t>
            </a:r>
            <a:endParaRPr lang="en-US" dirty="0" smtClean="0"/>
          </a:p>
          <a:p>
            <a:endParaRPr lang="en-US" dirty="0"/>
          </a:p>
        </p:txBody>
      </p:sp>
      <p:sp>
        <p:nvSpPr>
          <p:cNvPr id="4" name="Slide Number Placeholder 3"/>
          <p:cNvSpPr>
            <a:spLocks noGrp="1"/>
          </p:cNvSpPr>
          <p:nvPr>
            <p:ph type="sldNum" sz="quarter" idx="10"/>
          </p:nvPr>
        </p:nvSpPr>
        <p:spPr/>
        <p:txBody>
          <a:bodyPr/>
          <a:lstStyle/>
          <a:p>
            <a:fld id="{4C1957C4-06A1-4EC4-AAA6-4B5131919861}" type="slidenum">
              <a:rPr lang="en-US" smtClean="0"/>
              <a:t>7</a:t>
            </a:fld>
            <a:endParaRPr lang="en-US" dirty="0"/>
          </a:p>
        </p:txBody>
      </p:sp>
    </p:spTree>
    <p:extLst>
      <p:ext uri="{BB962C8B-B14F-4D97-AF65-F5344CB8AC3E}">
        <p14:creationId xmlns:p14="http://schemas.microsoft.com/office/powerpoint/2010/main" val="374100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defTabSz="914400">
              <a:lnSpc>
                <a:spcPct val="90000"/>
              </a:lnSpc>
              <a:buClr>
                <a:srgbClr val="00549F"/>
              </a:buClr>
              <a:buFontTx/>
              <a:buChar char="•"/>
            </a:pPr>
            <a:r>
              <a:rPr lang="en-US" altLang="en-US" dirty="0" smtClean="0"/>
              <a:t>Identify goal or objective, fill out Perforating Request Form</a:t>
            </a:r>
          </a:p>
          <a:p>
            <a:pPr marL="174625" indent="-174625" defTabSz="914400">
              <a:lnSpc>
                <a:spcPct val="90000"/>
              </a:lnSpc>
              <a:buClr>
                <a:srgbClr val="00549F"/>
              </a:buClr>
              <a:buFontTx/>
              <a:buChar char="•"/>
            </a:pPr>
            <a:r>
              <a:rPr lang="en-US" altLang="en-US" dirty="0" smtClean="0"/>
              <a:t>Make an initial assessment</a:t>
            </a:r>
          </a:p>
          <a:p>
            <a:pPr marL="174625" indent="-174625" defTabSz="914400">
              <a:lnSpc>
                <a:spcPct val="90000"/>
              </a:lnSpc>
              <a:buClr>
                <a:srgbClr val="00549F"/>
              </a:buClr>
              <a:buFontTx/>
              <a:buChar char="•"/>
            </a:pPr>
            <a:r>
              <a:rPr lang="en-US" altLang="en-US" dirty="0" smtClean="0"/>
              <a:t>Identify any specific problem areas</a:t>
            </a:r>
          </a:p>
          <a:p>
            <a:pPr marL="174625" indent="-174625" defTabSz="914400">
              <a:lnSpc>
                <a:spcPct val="90000"/>
              </a:lnSpc>
              <a:buClr>
                <a:srgbClr val="00549F"/>
              </a:buClr>
              <a:buFontTx/>
              <a:buChar char="•"/>
            </a:pPr>
            <a:r>
              <a:rPr lang="en-US" altLang="en-US" dirty="0" smtClean="0"/>
              <a:t>Run a pre-job </a:t>
            </a:r>
            <a:r>
              <a:rPr lang="en-US" altLang="en-US" dirty="0" err="1" smtClean="0"/>
              <a:t>PulsFrac</a:t>
            </a:r>
            <a:r>
              <a:rPr lang="en-US" altLang="en-US" dirty="0" smtClean="0"/>
              <a:t> model</a:t>
            </a:r>
          </a:p>
          <a:p>
            <a:pPr marL="174625" indent="-174625" defTabSz="914400">
              <a:lnSpc>
                <a:spcPct val="90000"/>
              </a:lnSpc>
              <a:buClr>
                <a:srgbClr val="00549F"/>
              </a:buClr>
              <a:buFontTx/>
              <a:buChar char="•"/>
            </a:pPr>
            <a:r>
              <a:rPr lang="en-US" altLang="en-US" dirty="0" smtClean="0"/>
              <a:t>Identify possible risks</a:t>
            </a:r>
          </a:p>
          <a:p>
            <a:pPr marL="174625" indent="-174625" defTabSz="914400">
              <a:lnSpc>
                <a:spcPct val="90000"/>
              </a:lnSpc>
              <a:buClr>
                <a:srgbClr val="00549F"/>
              </a:buClr>
              <a:buFontTx/>
              <a:buChar char="•"/>
            </a:pPr>
            <a:r>
              <a:rPr lang="en-US" altLang="en-US" dirty="0" smtClean="0"/>
              <a:t>Prepare recommendation, possibly running more detailed </a:t>
            </a:r>
            <a:r>
              <a:rPr lang="en-US" altLang="en-US" dirty="0" err="1" smtClean="0"/>
              <a:t>PulsFrac</a:t>
            </a:r>
            <a:r>
              <a:rPr lang="en-US" altLang="en-US" dirty="0" smtClean="0"/>
              <a:t> models</a:t>
            </a:r>
          </a:p>
          <a:p>
            <a:pPr marL="174625" indent="-174625" defTabSz="914400">
              <a:lnSpc>
                <a:spcPct val="90000"/>
              </a:lnSpc>
              <a:buClr>
                <a:srgbClr val="00549F"/>
              </a:buClr>
              <a:buFontTx/>
              <a:buChar char="•"/>
            </a:pPr>
            <a:r>
              <a:rPr lang="en-US" altLang="en-US" dirty="0" smtClean="0"/>
              <a:t>Write a detailed report including job procedure</a:t>
            </a:r>
          </a:p>
          <a:p>
            <a:pPr marL="174625" indent="-174625" defTabSz="914400">
              <a:lnSpc>
                <a:spcPct val="90000"/>
              </a:lnSpc>
              <a:buClr>
                <a:srgbClr val="00549F"/>
              </a:buClr>
              <a:buFontTx/>
              <a:buChar char="•"/>
            </a:pPr>
            <a:r>
              <a:rPr lang="en-US" altLang="en-US" dirty="0" smtClean="0"/>
              <a:t>Execute the job</a:t>
            </a:r>
          </a:p>
          <a:p>
            <a:pPr marL="174625" indent="-174625" defTabSz="914400">
              <a:lnSpc>
                <a:spcPct val="90000"/>
              </a:lnSpc>
              <a:buClr>
                <a:srgbClr val="00549F"/>
              </a:buClr>
              <a:buFontTx/>
              <a:buChar char="•"/>
            </a:pPr>
            <a:r>
              <a:rPr lang="en-US" altLang="en-US" dirty="0" smtClean="0"/>
              <a:t>If high speed data is obtained, or there are any surprises, run post-job </a:t>
            </a:r>
            <a:r>
              <a:rPr lang="en-US" altLang="en-US" dirty="0" err="1" smtClean="0"/>
              <a:t>PulsFrac</a:t>
            </a:r>
            <a:r>
              <a:rPr lang="en-US" altLang="en-US" dirty="0" smtClean="0"/>
              <a:t> model.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1957C4-06A1-4EC4-AAA6-4B5131919861}" type="slidenum">
              <a:rPr lang="en-US" smtClean="0"/>
              <a:t>8</a:t>
            </a:fld>
            <a:endParaRPr lang="en-US" dirty="0"/>
          </a:p>
        </p:txBody>
      </p:sp>
    </p:spTree>
    <p:extLst>
      <p:ext uri="{BB962C8B-B14F-4D97-AF65-F5344CB8AC3E}">
        <p14:creationId xmlns:p14="http://schemas.microsoft.com/office/powerpoint/2010/main" val="954268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a:t>
            </a:r>
            <a:r>
              <a:rPr lang="en-US" baseline="0" dirty="0" smtClean="0"/>
              <a:t> of our next-gen efforts, we are primarily focused on advanced mathematical flow models (revisiting and updating our flow equations/thermodynamics) and numerical implementation (Riemann problems)</a:t>
            </a:r>
            <a:endParaRPr lang="en-US" dirty="0"/>
          </a:p>
        </p:txBody>
      </p:sp>
      <p:sp>
        <p:nvSpPr>
          <p:cNvPr id="4" name="Slide Number Placeholder 3"/>
          <p:cNvSpPr>
            <a:spLocks noGrp="1"/>
          </p:cNvSpPr>
          <p:nvPr>
            <p:ph type="sldNum" sz="quarter" idx="10"/>
          </p:nvPr>
        </p:nvSpPr>
        <p:spPr/>
        <p:txBody>
          <a:bodyPr/>
          <a:lstStyle/>
          <a:p>
            <a:fld id="{4C1957C4-06A1-4EC4-AAA6-4B5131919861}" type="slidenum">
              <a:rPr lang="en-US" smtClean="0"/>
              <a:t>9</a:t>
            </a:fld>
            <a:endParaRPr lang="en-US" dirty="0"/>
          </a:p>
        </p:txBody>
      </p:sp>
    </p:spTree>
    <p:extLst>
      <p:ext uri="{BB962C8B-B14F-4D97-AF65-F5344CB8AC3E}">
        <p14:creationId xmlns:p14="http://schemas.microsoft.com/office/powerpoint/2010/main" val="2692128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01_fin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5888"/>
          </a:xfrm>
          <a:prstGeom prst="rect">
            <a:avLst/>
          </a:prstGeom>
        </p:spPr>
      </p:pic>
      <p:sp>
        <p:nvSpPr>
          <p:cNvPr id="8" name="TextBox 7"/>
          <p:cNvSpPr txBox="1"/>
          <p:nvPr userDrawn="1"/>
        </p:nvSpPr>
        <p:spPr>
          <a:xfrm>
            <a:off x="549810" y="6209458"/>
            <a:ext cx="8315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0" cap="none" spc="50" normalizeH="0" baseline="0" noProof="0" dirty="0" smtClean="0">
                <a:ln>
                  <a:noFill/>
                </a:ln>
                <a:solidFill>
                  <a:schemeClr val="tx1"/>
                </a:solidFill>
                <a:effectLst/>
                <a:uLnTx/>
                <a:uFillTx/>
                <a:latin typeface="Arial Narrow"/>
                <a:cs typeface="Arial Narrow"/>
              </a:rPr>
              <a:t>© 2014 BAKER HUGHES INCORPORATED.  ALL RIGHTS RESERVED.  TERMS AND CONDITIONS OF USE:  BY ACCEPTING THIS DOCUMENT, THE RECIPIENT AGREES THAT THE DOCUMENT TOGETHER WITH ALL INFORMATION INCLUDED THEREIN IS THE CONFIDENTIAL AND PROPRIETARY PROPERTY OF BAKER HUGHES INCORPORATED AND INCLUDES VALUABLE TRADE SECRETS AND/OR PROPRIETARY INFORMATION OF BAKER HUGHES (COLLECTIVELY "INFORMATION").  BAKER HUGHES RETAINS ALL RIGHTS UNDER COPYRIGHT LAWS AND TRADE SECRET LAWS OF THE UNITED STATES OF AMERICA AND OTHER COUNTRIES.  THE RECIPIENT FURTHER AGREES THAT THE DOCUMENT MAY NOT BE DISTRIBUTED, TRANSMITTED, COPIED OR REPRODUCED IN WHOLE OR IN PART BY ANY MEANS, ELECTRONIC, MECHANICAL, OR OTHERWISE, WITHOUT THE EXPRESS PRIOR WRITTEN CONSENT OF BAKER HUGHES, AND MAY NOT BE USED DIRECTLY OR INDIRECTLY IN ANY WAY DETRIMENTAL TO BAKER HUGHES’ INTEREST. </a:t>
            </a:r>
          </a:p>
        </p:txBody>
      </p:sp>
      <p:pic>
        <p:nvPicPr>
          <p:cNvPr id="9" name="Picture 8" descr="Baker.Hughes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0939" y="3430036"/>
            <a:ext cx="1372968" cy="758341"/>
          </a:xfrm>
          <a:prstGeom prst="rect">
            <a:avLst/>
          </a:prstGeom>
        </p:spPr>
      </p:pic>
      <p:sp>
        <p:nvSpPr>
          <p:cNvPr id="2" name="Title 1"/>
          <p:cNvSpPr>
            <a:spLocks noGrp="1"/>
          </p:cNvSpPr>
          <p:nvPr>
            <p:ph type="ctrTitle"/>
          </p:nvPr>
        </p:nvSpPr>
        <p:spPr>
          <a:xfrm>
            <a:off x="510370" y="2706273"/>
            <a:ext cx="6146905" cy="1470025"/>
          </a:xfrm>
        </p:spPr>
        <p:txBody>
          <a:bodyPr>
            <a:normAutofit/>
          </a:bodyPr>
          <a:lstStyle>
            <a:lvl1pPr>
              <a:defRPr sz="3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1117" y="3830984"/>
            <a:ext cx="6144046" cy="586534"/>
          </a:xfrm>
        </p:spPr>
        <p:txBody>
          <a:bodyPr>
            <a:normAutofit/>
          </a:bodyPr>
          <a:lstStyle>
            <a:lvl1pPr marL="0" indent="0" algn="l">
              <a:buNone/>
              <a:defRPr sz="25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8507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5869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shutterstock_146889698.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1"/>
            <a:ext cx="9144000" cy="6858000"/>
          </a:xfrm>
          <a:prstGeom prst="rect">
            <a:avLst/>
          </a:prstGeom>
        </p:spPr>
      </p:pic>
      <p:sp>
        <p:nvSpPr>
          <p:cNvPr id="9" name="Title 1"/>
          <p:cNvSpPr>
            <a:spLocks noGrp="1"/>
          </p:cNvSpPr>
          <p:nvPr>
            <p:ph type="title"/>
          </p:nvPr>
        </p:nvSpPr>
        <p:spPr>
          <a:xfrm>
            <a:off x="611881" y="3120991"/>
            <a:ext cx="7772400" cy="594458"/>
          </a:xfrm>
        </p:spPr>
        <p:txBody>
          <a:bodyPr anchor="t">
            <a:normAutofit/>
          </a:bodyPr>
          <a:lstStyle>
            <a:lvl1pPr algn="l">
              <a:defRPr sz="3000" b="0" i="0" cap="none" spc="50">
                <a:solidFill>
                  <a:srgbClr val="FFFFFF"/>
                </a:solidFill>
                <a:latin typeface="Arial Narrow"/>
                <a:cs typeface="Arial Narrow"/>
              </a:defRPr>
            </a:lvl1pPr>
          </a:lstStyle>
          <a:p>
            <a:r>
              <a:rPr lang="en-US" smtClean="0"/>
              <a:t>Click to edit Master title style</a:t>
            </a:r>
            <a:endParaRPr lang="en-US" dirty="0"/>
          </a:p>
        </p:txBody>
      </p:sp>
      <p:sp>
        <p:nvSpPr>
          <p:cNvPr id="10" name="Text Placeholder 2"/>
          <p:cNvSpPr>
            <a:spLocks noGrp="1"/>
          </p:cNvSpPr>
          <p:nvPr>
            <p:ph type="body" idx="1"/>
          </p:nvPr>
        </p:nvSpPr>
        <p:spPr>
          <a:xfrm>
            <a:off x="611881" y="3715449"/>
            <a:ext cx="7772400" cy="502135"/>
          </a:xfrm>
        </p:spPr>
        <p:txBody>
          <a:bodyPr anchor="t" anchorCtr="0"/>
          <a:lstStyle>
            <a:lvl1pPr marL="0" indent="0">
              <a:buNone/>
              <a:defRPr sz="2000" spc="5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descr="yellowbar.png"/>
          <p:cNvPicPr>
            <a:picLocks noChangeAspect="1"/>
          </p:cNvPicPr>
          <p:nvPr userDrawn="1"/>
        </p:nvPicPr>
        <p:blipFill rotWithShape="1">
          <a:blip r:embed="rId3" cstate="email">
            <a:extLst>
              <a:ext uri="{28A0092B-C50C-407E-A947-70E740481C1C}">
                <a14:useLocalDpi xmlns:a14="http://schemas.microsoft.com/office/drawing/2010/main"/>
              </a:ext>
            </a:extLst>
          </a:blip>
          <a:srcRect r="25900" b="28255"/>
          <a:stretch/>
        </p:blipFill>
        <p:spPr>
          <a:xfrm>
            <a:off x="510370" y="1962727"/>
            <a:ext cx="6154793" cy="218685"/>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10947" y="6326689"/>
            <a:ext cx="503706" cy="268643"/>
          </a:xfrm>
          <a:prstGeom prst="rect">
            <a:avLst/>
          </a:prstGeom>
        </p:spPr>
      </p:pic>
    </p:spTree>
    <p:extLst>
      <p:ext uri="{BB962C8B-B14F-4D97-AF65-F5344CB8AC3E}">
        <p14:creationId xmlns:p14="http://schemas.microsoft.com/office/powerpoint/2010/main" val="400840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752" y="1054100"/>
            <a:ext cx="4038600" cy="4525963"/>
          </a:xfrm>
        </p:spPr>
        <p:txBody>
          <a:bodyPr/>
          <a:lstStyle>
            <a:lvl1pPr>
              <a:defRPr sz="2000"/>
            </a:lvl1pPr>
            <a:lvl2pPr>
              <a:defRPr sz="2000">
                <a:solidFill>
                  <a:srgbClr val="000000"/>
                </a:solidFill>
              </a:defRPr>
            </a:lvl2pPr>
            <a:lvl3pPr>
              <a:defRPr sz="1800">
                <a:solidFill>
                  <a:srgbClr val="000000"/>
                </a:solidFill>
              </a:defRPr>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79752" y="1054100"/>
            <a:ext cx="4038600" cy="4525963"/>
          </a:xfrm>
        </p:spPr>
        <p:txBody>
          <a:bodyPr/>
          <a:lstStyle>
            <a:lvl1pPr>
              <a:defRPr sz="2000"/>
            </a:lvl1pPr>
            <a:lvl2pPr>
              <a:defRPr sz="2000"/>
            </a:lvl2pPr>
            <a:lvl3pPr>
              <a:defRPr sz="1800">
                <a:solidFill>
                  <a:srgbClr val="000000"/>
                </a:solidFill>
              </a:defRPr>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4696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37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57045" y="0"/>
            <a:ext cx="5896916" cy="453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177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16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99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640" y="274638"/>
            <a:ext cx="8229600" cy="5905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6640" y="10541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4"/>
          <p:cNvSpPr txBox="1">
            <a:spLocks/>
          </p:cNvSpPr>
          <p:nvPr/>
        </p:nvSpPr>
        <p:spPr>
          <a:xfrm>
            <a:off x="99096" y="6375232"/>
            <a:ext cx="549733" cy="258497"/>
          </a:xfrm>
          <a:prstGeom prst="rect">
            <a:avLst/>
          </a:prstGeom>
        </p:spPr>
        <p:txBody>
          <a:bodyPr/>
          <a:lstStyle>
            <a:defPPr>
              <a:defRPr lang="en-US"/>
            </a:defPPr>
            <a:lvl1pPr marL="0" algn="r" defTabSz="457200" rtl="0" eaLnBrk="1" latinLnBrk="0" hangingPunct="1">
              <a:defRPr sz="1000" kern="1200">
                <a:solidFill>
                  <a:schemeClr val="bg2">
                    <a:lumMod val="40000"/>
                    <a:lumOff val="60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defRPr/>
            </a:pPr>
            <a:fld id="{96A107B4-1824-E244-A23F-1E950FD15AFA}" type="slidenum">
              <a:rPr lang="en-US" kern="0" smtClean="0">
                <a:solidFill>
                  <a:srgbClr val="808080">
                    <a:lumMod val="40000"/>
                    <a:lumOff val="60000"/>
                  </a:srgbClr>
                </a:solidFill>
              </a:rPr>
              <a:pPr algn="l" defTabSz="914400">
                <a:defRPr/>
              </a:pPr>
              <a:t>‹#›</a:t>
            </a:fld>
            <a:endParaRPr lang="en-US" kern="0" dirty="0">
              <a:solidFill>
                <a:srgbClr val="808080">
                  <a:lumMod val="40000"/>
                  <a:lumOff val="60000"/>
                </a:srgbClr>
              </a:solidFill>
            </a:endParaRPr>
          </a:p>
        </p:txBody>
      </p:sp>
      <p:pic>
        <p:nvPicPr>
          <p:cNvPr id="9" name="Picture 8" descr="yellowbarbb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V="1">
            <a:off x="608725" y="-1"/>
            <a:ext cx="5188159" cy="168273"/>
          </a:xfrm>
          <a:prstGeom prst="rect">
            <a:avLst/>
          </a:prstGeom>
        </p:spPr>
      </p:pic>
      <p:pic>
        <p:nvPicPr>
          <p:cNvPr id="10" name="Picture 9" descr="yellowbarbbt.png"/>
          <p:cNvPicPr>
            <a:picLocks noChangeAspect="1"/>
          </p:cNvPicPr>
          <p:nvPr/>
        </p:nvPicPr>
        <p:blipFill rotWithShape="1">
          <a:blip r:embed="rId10">
            <a:extLst>
              <a:ext uri="{28A0092B-C50C-407E-A947-70E740481C1C}">
                <a14:useLocalDpi xmlns:a14="http://schemas.microsoft.com/office/drawing/2010/main" val="0"/>
              </a:ext>
            </a:extLst>
          </a:blip>
          <a:srcRect l="97400" t="-58954" b="-1"/>
          <a:stretch/>
        </p:blipFill>
        <p:spPr>
          <a:xfrm flipV="1">
            <a:off x="0" y="6418734"/>
            <a:ext cx="134908" cy="267479"/>
          </a:xfrm>
          <a:prstGeom prst="rect">
            <a:avLst/>
          </a:prstGeom>
        </p:spPr>
      </p:pic>
      <p:pic>
        <p:nvPicPr>
          <p:cNvPr id="11" name="Picture 10"/>
          <p:cNvPicPr>
            <a:picLocks noChangeAspect="1"/>
          </p:cNvPicPr>
          <p:nvPr/>
        </p:nvPicPr>
        <p:blipFill>
          <a:blip r:embed="rId11"/>
          <a:stretch>
            <a:fillRect/>
          </a:stretch>
        </p:blipFill>
        <p:spPr>
          <a:xfrm>
            <a:off x="8410947" y="6326689"/>
            <a:ext cx="503706" cy="268643"/>
          </a:xfrm>
          <a:prstGeom prst="rect">
            <a:avLst/>
          </a:prstGeom>
        </p:spPr>
      </p:pic>
      <p:sp>
        <p:nvSpPr>
          <p:cNvPr id="12" name="TextBox 11"/>
          <p:cNvSpPr txBox="1"/>
          <p:nvPr/>
        </p:nvSpPr>
        <p:spPr>
          <a:xfrm rot="16200000">
            <a:off x="-814176" y="5467682"/>
            <a:ext cx="1767220" cy="184667"/>
          </a:xfrm>
          <a:prstGeom prst="rect">
            <a:avLst/>
          </a:prstGeom>
          <a:noFill/>
        </p:spPr>
        <p:txBody>
          <a:bodyPr wrap="square" rtlCol="0">
            <a:spAutoFit/>
          </a:bodyPr>
          <a:lstStyle/>
          <a:p>
            <a:r>
              <a:rPr lang="en-US" sz="600" dirty="0" smtClean="0">
                <a:solidFill>
                  <a:srgbClr val="808080">
                    <a:lumMod val="60000"/>
                    <a:lumOff val="40000"/>
                  </a:srgbClr>
                </a:solidFill>
                <a:latin typeface="Arial Narrow"/>
                <a:cs typeface="Arial Narrow"/>
              </a:rPr>
              <a:t>© 2014</a:t>
            </a:r>
            <a:r>
              <a:rPr lang="en-US" sz="600" baseline="0" dirty="0" smtClean="0">
                <a:solidFill>
                  <a:srgbClr val="808080">
                    <a:lumMod val="60000"/>
                    <a:lumOff val="40000"/>
                  </a:srgbClr>
                </a:solidFill>
                <a:latin typeface="Arial Narrow"/>
                <a:cs typeface="Arial Narrow"/>
              </a:rPr>
              <a:t> </a:t>
            </a:r>
            <a:r>
              <a:rPr lang="en-US" sz="600" dirty="0" smtClean="0">
                <a:solidFill>
                  <a:srgbClr val="808080">
                    <a:lumMod val="60000"/>
                    <a:lumOff val="40000"/>
                  </a:srgbClr>
                </a:solidFill>
                <a:latin typeface="Arial Narrow"/>
                <a:cs typeface="Arial Narrow"/>
              </a:rPr>
              <a:t>Baker Hughes Incorporated. All Rights Reserved. </a:t>
            </a:r>
            <a:endParaRPr lang="en-US" sz="600" dirty="0">
              <a:solidFill>
                <a:srgbClr val="808080">
                  <a:lumMod val="60000"/>
                  <a:lumOff val="40000"/>
                </a:srgbClr>
              </a:solidFill>
              <a:latin typeface="Arial Narrow"/>
              <a:cs typeface="Arial Narrow"/>
            </a:endParaRPr>
          </a:p>
        </p:txBody>
      </p:sp>
    </p:spTree>
    <p:extLst>
      <p:ext uri="{BB962C8B-B14F-4D97-AF65-F5344CB8AC3E}">
        <p14:creationId xmlns:p14="http://schemas.microsoft.com/office/powerpoint/2010/main" val="77667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txStyles>
    <p:titleStyle>
      <a:lvl1pPr algn="l" defTabSz="457200" rtl="0" eaLnBrk="1" latinLnBrk="0" hangingPunct="1">
        <a:spcBef>
          <a:spcPct val="0"/>
        </a:spcBef>
        <a:buNone/>
        <a:defRPr sz="2800" kern="1200">
          <a:solidFill>
            <a:srgbClr val="156DB3"/>
          </a:solidFill>
          <a:latin typeface="Arial Narrow"/>
          <a:ea typeface="+mj-ea"/>
          <a:cs typeface="Arial Narrow"/>
        </a:defRPr>
      </a:lvl1pPr>
    </p:titleStyle>
    <p:bodyStyle>
      <a:lvl1pPr marL="173038" indent="-173038" algn="l" defTabSz="457200" rtl="0" eaLnBrk="1" latinLnBrk="0" hangingPunct="1">
        <a:spcBef>
          <a:spcPct val="20000"/>
        </a:spcBef>
        <a:buClr>
          <a:srgbClr val="156DB3"/>
        </a:buClr>
        <a:buFont typeface="Lucida Grande"/>
        <a:buChar char="▪"/>
        <a:defRPr sz="2000" kern="1200">
          <a:solidFill>
            <a:schemeClr val="tx1"/>
          </a:solidFill>
          <a:latin typeface="Arial Narrow"/>
          <a:ea typeface="+mn-ea"/>
          <a:cs typeface="Arial Narrow"/>
        </a:defRPr>
      </a:lvl1pPr>
      <a:lvl2pPr marL="457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2pPr>
      <a:lvl3pPr marL="631825" indent="-174625" algn="l" defTabSz="457200" rtl="0" eaLnBrk="1" latinLnBrk="0" hangingPunct="1">
        <a:spcBef>
          <a:spcPct val="20000"/>
        </a:spcBef>
        <a:buClr>
          <a:srgbClr val="156DB3"/>
        </a:buClr>
        <a:buFont typeface="Lucida Grande"/>
        <a:buChar char="▪"/>
        <a:defRPr sz="1800" kern="1200">
          <a:solidFill>
            <a:srgbClr val="000000"/>
          </a:solidFill>
          <a:latin typeface="Arial Narrow"/>
          <a:ea typeface="+mn-ea"/>
          <a:cs typeface="Arial Narrow"/>
        </a:defRPr>
      </a:lvl3pPr>
      <a:lvl4pPr marL="860425" indent="-174625" algn="l" defTabSz="457200" rtl="0" eaLnBrk="1" latinLnBrk="0" hangingPunct="1">
        <a:spcBef>
          <a:spcPct val="20000"/>
        </a:spcBef>
        <a:buFont typeface="Arial"/>
        <a:buChar char="–"/>
        <a:defRPr sz="16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230.png"/><Relationship Id="rId4" Type="http://schemas.openxmlformats.org/officeDocument/2006/relationships/image" Target="../media/image220.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5.xml"/><Relationship Id="rId3" Type="http://schemas.openxmlformats.org/officeDocument/2006/relationships/image" Target="../media/image28.png"/><Relationship Id="rId7" Type="http://schemas.openxmlformats.org/officeDocument/2006/relationships/diagramData" Target="../diagrams/data5.xml"/><Relationship Id="rId12" Type="http://schemas.openxmlformats.org/officeDocument/2006/relationships/diagramData" Target="../diagrams/data30.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10.png"/><Relationship Id="rId11" Type="http://schemas.microsoft.com/office/2007/relationships/diagramDrawing" Target="../diagrams/drawing5.xml"/><Relationship Id="rId5" Type="http://schemas.openxmlformats.org/officeDocument/2006/relationships/image" Target="../media/image30.png"/><Relationship Id="rId15" Type="http://schemas.openxmlformats.org/officeDocument/2006/relationships/diagramColors" Target="../diagrams/colors5.xml"/><Relationship Id="rId10" Type="http://schemas.openxmlformats.org/officeDocument/2006/relationships/diagramColors" Target="../diagrams/colors5.xml"/><Relationship Id="rId4" Type="http://schemas.openxmlformats.org/officeDocument/2006/relationships/image" Target="../media/image29.png"/><Relationship Id="rId9" Type="http://schemas.openxmlformats.org/officeDocument/2006/relationships/diagramQuickStyle" Target="../diagrams/quickStyle5.xml"/><Relationship Id="rId1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6.PNG"/><Relationship Id="rId7" Type="http://schemas.openxmlformats.org/officeDocument/2006/relationships/diagramLayout" Target="../diagrams/layout6.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Data" Target="../diagrams/data6.xml"/><Relationship Id="rId5" Type="http://schemas.openxmlformats.org/officeDocument/2006/relationships/image" Target="../media/image31.PNG"/><Relationship Id="rId10" Type="http://schemas.microsoft.com/office/2007/relationships/diagramDrawing" Target="../diagrams/drawing6.xml"/><Relationship Id="rId4" Type="http://schemas.openxmlformats.org/officeDocument/2006/relationships/image" Target="../media/image27.PNG"/><Relationship Id="rId9" Type="http://schemas.openxmlformats.org/officeDocument/2006/relationships/diagramColors" Target="../diagrams/colors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545" y="1790285"/>
            <a:ext cx="8281205" cy="1470025"/>
          </a:xfrm>
        </p:spPr>
        <p:txBody>
          <a:bodyPr>
            <a:normAutofit fontScale="90000"/>
          </a:bodyPr>
          <a:lstStyle/>
          <a:p>
            <a:r>
              <a:rPr lang="en-US" smtClean="0">
                <a:latin typeface="+mn-lt"/>
              </a:rPr>
              <a:t>Accurate Shock-capturing, Three-phase</a:t>
            </a:r>
            <a:br>
              <a:rPr lang="en-US" smtClean="0">
                <a:latin typeface="+mn-lt"/>
              </a:rPr>
            </a:br>
            <a:r>
              <a:rPr lang="en-US" smtClean="0">
                <a:latin typeface="+mn-lt"/>
              </a:rPr>
              <a:t>Wellbore Flow Simulator with PVT Models</a:t>
            </a:r>
            <a:br>
              <a:rPr lang="en-US" smtClean="0">
                <a:latin typeface="+mn-lt"/>
              </a:rPr>
            </a:br>
            <a:r>
              <a:rPr lang="en-US" smtClean="0">
                <a:latin typeface="+mn-lt"/>
              </a:rPr>
              <a:t>for High-pressure, High-temperature Environment</a:t>
            </a:r>
            <a:endParaRPr lang="en-US" dirty="0">
              <a:latin typeface="+mn-lt"/>
            </a:endParaRPr>
          </a:p>
        </p:txBody>
      </p:sp>
      <p:sp>
        <p:nvSpPr>
          <p:cNvPr id="3" name="Subtitle 2"/>
          <p:cNvSpPr>
            <a:spLocks noGrp="1"/>
          </p:cNvSpPr>
          <p:nvPr>
            <p:ph type="subTitle" idx="1"/>
          </p:nvPr>
        </p:nvSpPr>
        <p:spPr>
          <a:xfrm>
            <a:off x="386545" y="3702665"/>
            <a:ext cx="8623448" cy="2298085"/>
          </a:xfrm>
        </p:spPr>
        <p:txBody>
          <a:bodyPr>
            <a:normAutofit lnSpcReduction="10000"/>
          </a:bodyPr>
          <a:lstStyle/>
          <a:p>
            <a:endParaRPr lang="en-US" dirty="0"/>
          </a:p>
          <a:p>
            <a:r>
              <a:rPr lang="en-US" smtClean="0">
                <a:latin typeface="+mn-lt"/>
              </a:rPr>
              <a:t>Minsuk</a:t>
            </a:r>
            <a:r>
              <a:rPr lang="en-US" dirty="0" smtClean="0">
                <a:latin typeface="+mn-lt"/>
              </a:rPr>
              <a:t> </a:t>
            </a:r>
            <a:r>
              <a:rPr lang="en-US" dirty="0" err="1" smtClean="0">
                <a:latin typeface="+mn-lt"/>
              </a:rPr>
              <a:t>Ji</a:t>
            </a:r>
            <a:r>
              <a:rPr lang="en-US" dirty="0" smtClean="0">
                <a:latin typeface="+mn-lt"/>
              </a:rPr>
              <a:t>, Derek Bale, Rajani Satti</a:t>
            </a:r>
          </a:p>
          <a:p>
            <a:endParaRPr lang="en-US" dirty="0" smtClean="0"/>
          </a:p>
          <a:p>
            <a:r>
              <a:rPr lang="en-US" dirty="0" smtClean="0">
                <a:latin typeface="+mn-lt"/>
              </a:rPr>
              <a:t>International Perforating Symposium</a:t>
            </a:r>
          </a:p>
          <a:p>
            <a:r>
              <a:rPr lang="en-US" dirty="0" smtClean="0">
                <a:latin typeface="+mn-lt"/>
              </a:rPr>
              <a:t>May 19-21, 2015, Amsterdam</a:t>
            </a:r>
            <a:endParaRPr lang="en-US" dirty="0">
              <a:latin typeface="+mn-lt"/>
            </a:endParaRPr>
          </a:p>
          <a:p>
            <a:endParaRPr lang="en-US" dirty="0"/>
          </a:p>
        </p:txBody>
      </p:sp>
      <p:sp>
        <p:nvSpPr>
          <p:cNvPr id="4" name="TextBox 3"/>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1088976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87710"/>
            <a:ext cx="8535216" cy="590550"/>
          </a:xfrm>
        </p:spPr>
        <p:txBody>
          <a:bodyPr>
            <a:noAutofit/>
          </a:bodyPr>
          <a:lstStyle/>
          <a:p>
            <a:r>
              <a:rPr lang="en-US" b="1" dirty="0" smtClean="0">
                <a:latin typeface="+mn-lt"/>
              </a:rPr>
              <a:t>Thermodynamics </a:t>
            </a:r>
            <a:br>
              <a:rPr lang="en-US" b="1" dirty="0" smtClean="0">
                <a:latin typeface="+mn-lt"/>
              </a:rPr>
            </a:br>
            <a:r>
              <a:rPr lang="en-US" b="1" dirty="0" smtClean="0">
                <a:latin typeface="+mn-lt"/>
              </a:rPr>
              <a:t>Proper </a:t>
            </a:r>
            <a:r>
              <a:rPr lang="en-US" b="1" dirty="0" smtClean="0">
                <a:latin typeface="+mn-lt"/>
                <a:cs typeface="Arial" panose="020B0604020202020204" pitchFamily="34" charset="0"/>
              </a:rPr>
              <a:t>Closure</a:t>
            </a:r>
            <a:r>
              <a:rPr lang="en-US" b="1" dirty="0" smtClean="0">
                <a:latin typeface="+mn-lt"/>
              </a:rPr>
              <a:t> for Accurate Time Stepping</a:t>
            </a:r>
            <a:endParaRPr lang="en-US" b="1" dirty="0">
              <a:latin typeface="+mn-lt"/>
            </a:endParaRPr>
          </a:p>
        </p:txBody>
      </p:sp>
      <p:sp>
        <p:nvSpPr>
          <p:cNvPr id="5" name="TextBox 4"/>
          <p:cNvSpPr txBox="1"/>
          <p:nvPr/>
        </p:nvSpPr>
        <p:spPr>
          <a:xfrm>
            <a:off x="158099" y="912456"/>
            <a:ext cx="7552883" cy="923330"/>
          </a:xfrm>
          <a:prstGeom prst="rect">
            <a:avLst/>
          </a:prstGeom>
          <a:noFill/>
        </p:spPr>
        <p:txBody>
          <a:bodyPr wrap="square" rtlCol="0">
            <a:spAutoFit/>
          </a:bodyPr>
          <a:lstStyle/>
          <a:p>
            <a:r>
              <a:rPr lang="en-US" dirty="0" smtClean="0"/>
              <a:t>A typical time step for a flow solver requires:</a:t>
            </a:r>
          </a:p>
          <a:p>
            <a:pPr marL="800100" lvl="1" indent="-342900">
              <a:buFont typeface="+mj-lt"/>
              <a:buAutoNum type="arabicPeriod"/>
            </a:pPr>
            <a:r>
              <a:rPr lang="en-US" dirty="0" smtClean="0"/>
              <a:t>Three evolution equations </a:t>
            </a:r>
          </a:p>
          <a:p>
            <a:pPr marL="800100" lvl="1" indent="-342900">
              <a:buFont typeface="+mj-lt"/>
              <a:buAutoNum type="arabicPeriod"/>
            </a:pPr>
            <a:r>
              <a:rPr lang="en-US" dirty="0"/>
              <a:t>A</a:t>
            </a:r>
            <a:r>
              <a:rPr lang="en-US" dirty="0" smtClean="0"/>
              <a:t>n equation of state:</a:t>
            </a:r>
          </a:p>
        </p:txBody>
      </p:sp>
      <p:sp>
        <p:nvSpPr>
          <p:cNvPr id="7" name="Rectangle 6"/>
          <p:cNvSpPr/>
          <p:nvPr/>
        </p:nvSpPr>
        <p:spPr>
          <a:xfrm>
            <a:off x="1050878" y="2000671"/>
            <a:ext cx="1602781" cy="10600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Mass</a:t>
            </a:r>
          </a:p>
          <a:p>
            <a:pPr algn="ctr"/>
            <a:r>
              <a:rPr lang="en-US" sz="1600" dirty="0" smtClean="0"/>
              <a:t>Velocity</a:t>
            </a:r>
          </a:p>
          <a:p>
            <a:pPr algn="ctr"/>
            <a:r>
              <a:rPr lang="en-US" sz="1600" dirty="0" smtClean="0"/>
              <a:t>Pressure</a:t>
            </a:r>
          </a:p>
          <a:p>
            <a:pPr algn="ctr"/>
            <a:r>
              <a:rPr lang="en-US" sz="1600" dirty="0" smtClean="0"/>
              <a:t>Temperature</a:t>
            </a:r>
            <a:endParaRPr lang="en-US" sz="1600" dirty="0"/>
          </a:p>
        </p:txBody>
      </p:sp>
      <p:sp>
        <p:nvSpPr>
          <p:cNvPr id="8" name="TextBox 7"/>
          <p:cNvSpPr txBox="1"/>
          <p:nvPr/>
        </p:nvSpPr>
        <p:spPr>
          <a:xfrm>
            <a:off x="2245722" y="1925604"/>
            <a:ext cx="468632" cy="523220"/>
          </a:xfrm>
          <a:prstGeom prst="rect">
            <a:avLst/>
          </a:prstGeom>
          <a:noFill/>
        </p:spPr>
        <p:txBody>
          <a:bodyPr wrap="square" rtlCol="0">
            <a:spAutoFit/>
          </a:bodyPr>
          <a:lstStyle/>
          <a:p>
            <a:r>
              <a:rPr lang="en-US" sz="2800" dirty="0" err="1" smtClean="0"/>
              <a:t>t</a:t>
            </a:r>
            <a:r>
              <a:rPr lang="en-US" sz="2800" baseline="30000" dirty="0" err="1" smtClean="0"/>
              <a:t>n</a:t>
            </a:r>
            <a:endParaRPr lang="en-US" sz="2800" dirty="0" smtClean="0"/>
          </a:p>
        </p:txBody>
      </p:sp>
      <p:sp>
        <p:nvSpPr>
          <p:cNvPr id="9" name="Rectangle 8"/>
          <p:cNvSpPr/>
          <p:nvPr/>
        </p:nvSpPr>
        <p:spPr>
          <a:xfrm>
            <a:off x="3106019" y="1972265"/>
            <a:ext cx="2299491" cy="11157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Apply Conservation of </a:t>
            </a:r>
          </a:p>
          <a:p>
            <a:pPr marL="342900" indent="-342900">
              <a:buAutoNum type="arabicParenR"/>
            </a:pPr>
            <a:r>
              <a:rPr lang="en-US" sz="1600" dirty="0" smtClean="0"/>
              <a:t>Mass</a:t>
            </a:r>
          </a:p>
          <a:p>
            <a:pPr marL="342900" indent="-342900">
              <a:buAutoNum type="arabicParenR"/>
            </a:pPr>
            <a:r>
              <a:rPr lang="en-US" sz="1600" dirty="0" smtClean="0"/>
              <a:t>Momentum</a:t>
            </a:r>
          </a:p>
          <a:p>
            <a:pPr marL="342900" indent="-342900">
              <a:buAutoNum type="arabicParenR"/>
            </a:pPr>
            <a:r>
              <a:rPr lang="en-US" sz="1600" dirty="0" smtClean="0"/>
              <a:t>Energy</a:t>
            </a:r>
            <a:endParaRPr lang="en-US" sz="1600" dirty="0"/>
          </a:p>
        </p:txBody>
      </p:sp>
      <p:sp>
        <p:nvSpPr>
          <p:cNvPr id="10" name="Rectangle 9"/>
          <p:cNvSpPr/>
          <p:nvPr/>
        </p:nvSpPr>
        <p:spPr>
          <a:xfrm>
            <a:off x="3452530" y="3531601"/>
            <a:ext cx="1606467" cy="10894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Mass</a:t>
            </a:r>
          </a:p>
          <a:p>
            <a:pPr algn="ctr"/>
            <a:r>
              <a:rPr lang="en-US" sz="1600" dirty="0" smtClean="0"/>
              <a:t>Velocity</a:t>
            </a:r>
          </a:p>
          <a:p>
            <a:pPr algn="ctr"/>
            <a:r>
              <a:rPr lang="en-US" sz="1600" dirty="0" smtClean="0"/>
              <a:t>Temperature</a:t>
            </a:r>
            <a:endParaRPr lang="en-US" sz="1600" dirty="0"/>
          </a:p>
        </p:txBody>
      </p:sp>
      <p:sp>
        <p:nvSpPr>
          <p:cNvPr id="11" name="TextBox 10"/>
          <p:cNvSpPr txBox="1"/>
          <p:nvPr/>
        </p:nvSpPr>
        <p:spPr>
          <a:xfrm>
            <a:off x="4485163" y="3477009"/>
            <a:ext cx="723962" cy="523220"/>
          </a:xfrm>
          <a:prstGeom prst="rect">
            <a:avLst/>
          </a:prstGeom>
          <a:noFill/>
        </p:spPr>
        <p:txBody>
          <a:bodyPr wrap="square" rtlCol="0">
            <a:spAutoFit/>
          </a:bodyPr>
          <a:lstStyle/>
          <a:p>
            <a:r>
              <a:rPr lang="en-US" sz="2800" dirty="0" smtClean="0"/>
              <a:t>t</a:t>
            </a:r>
            <a:r>
              <a:rPr lang="en-US" sz="2800" baseline="30000" dirty="0" smtClean="0"/>
              <a:t>n+1</a:t>
            </a:r>
            <a:endParaRPr lang="en-US" sz="2800" dirty="0" smtClean="0"/>
          </a:p>
        </p:txBody>
      </p:sp>
      <p:sp>
        <p:nvSpPr>
          <p:cNvPr id="12" name="Rectangle 11"/>
          <p:cNvSpPr/>
          <p:nvPr/>
        </p:nvSpPr>
        <p:spPr>
          <a:xfrm>
            <a:off x="3106019" y="5059931"/>
            <a:ext cx="2299491" cy="11147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Apply Equation of State</a:t>
            </a:r>
            <a:br>
              <a:rPr lang="en-US" sz="1600" dirty="0" smtClean="0"/>
            </a:br>
            <a:r>
              <a:rPr lang="en-US" sz="1600" dirty="0" smtClean="0"/>
              <a:t>“Thermodynamics” </a:t>
            </a:r>
          </a:p>
          <a:p>
            <a:pPr algn="ctr"/>
            <a:endParaRPr lang="en-US" sz="1600" dirty="0" smtClean="0"/>
          </a:p>
          <a:p>
            <a:pPr algn="ctr"/>
            <a:r>
              <a:rPr lang="en-US" sz="1600" dirty="0" smtClean="0"/>
              <a:t>P=P(</a:t>
            </a:r>
            <a:r>
              <a:rPr lang="en-US" sz="1600" dirty="0" smtClean="0">
                <a:sym typeface="Symbol"/>
              </a:rPr>
              <a:t>,T)</a:t>
            </a:r>
            <a:endParaRPr lang="en-US" sz="1600" dirty="0" smtClean="0"/>
          </a:p>
        </p:txBody>
      </p:sp>
      <p:sp>
        <p:nvSpPr>
          <p:cNvPr id="13" name="Rectangle 12"/>
          <p:cNvSpPr/>
          <p:nvPr/>
        </p:nvSpPr>
        <p:spPr>
          <a:xfrm>
            <a:off x="5877864" y="5082785"/>
            <a:ext cx="1701074" cy="10607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Mass</a:t>
            </a:r>
          </a:p>
          <a:p>
            <a:pPr algn="ctr"/>
            <a:r>
              <a:rPr lang="en-US" sz="1600" dirty="0" smtClean="0"/>
              <a:t>Velocity</a:t>
            </a:r>
          </a:p>
          <a:p>
            <a:pPr algn="ctr"/>
            <a:r>
              <a:rPr lang="en-US" sz="1600" dirty="0" smtClean="0"/>
              <a:t>Pressure</a:t>
            </a:r>
          </a:p>
          <a:p>
            <a:pPr algn="ctr"/>
            <a:r>
              <a:rPr lang="en-US" sz="1600" dirty="0" smtClean="0"/>
              <a:t>Temperature</a:t>
            </a:r>
            <a:endParaRPr lang="en-US" sz="1600" dirty="0"/>
          </a:p>
        </p:txBody>
      </p:sp>
      <p:sp>
        <p:nvSpPr>
          <p:cNvPr id="14" name="TextBox 13"/>
          <p:cNvSpPr txBox="1"/>
          <p:nvPr/>
        </p:nvSpPr>
        <p:spPr>
          <a:xfrm>
            <a:off x="6957847" y="4991691"/>
            <a:ext cx="716625" cy="523220"/>
          </a:xfrm>
          <a:prstGeom prst="rect">
            <a:avLst/>
          </a:prstGeom>
          <a:noFill/>
        </p:spPr>
        <p:txBody>
          <a:bodyPr wrap="square" rtlCol="0">
            <a:spAutoFit/>
          </a:bodyPr>
          <a:lstStyle/>
          <a:p>
            <a:r>
              <a:rPr lang="en-US" sz="2800" dirty="0" smtClean="0"/>
              <a:t>t</a:t>
            </a:r>
            <a:r>
              <a:rPr lang="en-US" sz="2800" baseline="30000" dirty="0" smtClean="0"/>
              <a:t>n+1</a:t>
            </a:r>
            <a:endParaRPr lang="en-US" sz="2800" dirty="0" smtClean="0"/>
          </a:p>
        </p:txBody>
      </p:sp>
      <p:cxnSp>
        <p:nvCxnSpPr>
          <p:cNvPr id="16" name="Straight Arrow Connector 15"/>
          <p:cNvCxnSpPr>
            <a:stCxn id="7" idx="3"/>
            <a:endCxn id="9" idx="1"/>
          </p:cNvCxnSpPr>
          <p:nvPr/>
        </p:nvCxnSpPr>
        <p:spPr>
          <a:xfrm flipV="1">
            <a:off x="2653659" y="2530157"/>
            <a:ext cx="452360" cy="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3"/>
            <a:endCxn id="13" idx="1"/>
          </p:cNvCxnSpPr>
          <p:nvPr/>
        </p:nvCxnSpPr>
        <p:spPr>
          <a:xfrm flipV="1">
            <a:off x="5405510" y="5613147"/>
            <a:ext cx="472354" cy="41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9" idx="2"/>
            <a:endCxn id="10" idx="0"/>
          </p:cNvCxnSpPr>
          <p:nvPr/>
        </p:nvCxnSpPr>
        <p:spPr>
          <a:xfrm flipH="1">
            <a:off x="4255764" y="3088048"/>
            <a:ext cx="1" cy="4435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0" idx="2"/>
            <a:endCxn id="12" idx="0"/>
          </p:cNvCxnSpPr>
          <p:nvPr/>
        </p:nvCxnSpPr>
        <p:spPr>
          <a:xfrm>
            <a:off x="4255764" y="4621041"/>
            <a:ext cx="1" cy="4388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13" idx="2"/>
            <a:endCxn id="7" idx="1"/>
          </p:cNvCxnSpPr>
          <p:nvPr/>
        </p:nvCxnSpPr>
        <p:spPr>
          <a:xfrm rot="5400000" flipH="1">
            <a:off x="2083241" y="1498350"/>
            <a:ext cx="3612797" cy="5677523"/>
          </a:xfrm>
          <a:prstGeom prst="bentConnector4">
            <a:avLst>
              <a:gd name="adj1" fmla="val -6328"/>
              <a:gd name="adj2" fmla="val 109074"/>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5864270" y="2709659"/>
            <a:ext cx="3116011" cy="1200329"/>
          </a:xfrm>
          <a:prstGeom prst="rect">
            <a:avLst/>
          </a:prstGeom>
          <a:noFill/>
        </p:spPr>
        <p:txBody>
          <a:bodyPr wrap="square" rtlCol="0">
            <a:spAutoFit/>
          </a:bodyPr>
          <a:lstStyle/>
          <a:p>
            <a:pPr marL="285750" indent="-285750">
              <a:buFont typeface="Wingdings" pitchFamily="2" charset="2"/>
              <a:buChar char="v"/>
            </a:pPr>
            <a:r>
              <a:rPr lang="en-US" i="1" dirty="0" smtClean="0"/>
              <a:t>Accuracy in the solution of the evolution equations can be destroyed by inaccurate thermodynamics.</a:t>
            </a:r>
          </a:p>
        </p:txBody>
      </p:sp>
      <p:sp>
        <p:nvSpPr>
          <p:cNvPr id="63" name="TextBox 62"/>
          <p:cNvSpPr txBox="1"/>
          <p:nvPr/>
        </p:nvSpPr>
        <p:spPr>
          <a:xfrm>
            <a:off x="781381" y="5827307"/>
            <a:ext cx="735522" cy="523220"/>
          </a:xfrm>
          <a:prstGeom prst="rect">
            <a:avLst/>
          </a:prstGeom>
          <a:noFill/>
        </p:spPr>
        <p:txBody>
          <a:bodyPr wrap="none" rtlCol="0">
            <a:spAutoFit/>
          </a:bodyPr>
          <a:lstStyle/>
          <a:p>
            <a:r>
              <a:rPr lang="en-US" sz="2800" dirty="0"/>
              <a:t>n</a:t>
            </a:r>
            <a:r>
              <a:rPr lang="en-US" sz="2800" dirty="0" smtClean="0"/>
              <a:t>++</a:t>
            </a:r>
          </a:p>
        </p:txBody>
      </p:sp>
      <p:sp>
        <p:nvSpPr>
          <p:cNvPr id="19" name="TextBox 18"/>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1626381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729" y="1574475"/>
            <a:ext cx="4296375" cy="552527"/>
          </a:xfrm>
          <a:prstGeom prst="rect">
            <a:avLst/>
          </a:prstGeom>
        </p:spPr>
      </p:pic>
      <p:sp>
        <p:nvSpPr>
          <p:cNvPr id="2" name="Title 1"/>
          <p:cNvSpPr>
            <a:spLocks noGrp="1"/>
          </p:cNvSpPr>
          <p:nvPr>
            <p:ph type="title"/>
          </p:nvPr>
        </p:nvSpPr>
        <p:spPr>
          <a:xfrm>
            <a:off x="2995" y="0"/>
            <a:ext cx="8229600" cy="590550"/>
          </a:xfrm>
        </p:spPr>
        <p:txBody>
          <a:bodyPr/>
          <a:lstStyle/>
          <a:p>
            <a:r>
              <a:rPr lang="en-US" b="1" dirty="0" smtClean="0">
                <a:latin typeface="+mn-lt"/>
              </a:rPr>
              <a:t>Thermodynamics – Improved Equation of State</a:t>
            </a:r>
            <a:endParaRPr lang="en-US" b="1" dirty="0">
              <a:latin typeface="+mn-lt"/>
            </a:endParaRPr>
          </a:p>
        </p:txBody>
      </p:sp>
      <p:sp>
        <p:nvSpPr>
          <p:cNvPr id="3" name="Content Placeholder 2"/>
          <p:cNvSpPr>
            <a:spLocks noGrp="1"/>
          </p:cNvSpPr>
          <p:nvPr>
            <p:ph idx="1"/>
          </p:nvPr>
        </p:nvSpPr>
        <p:spPr>
          <a:xfrm>
            <a:off x="158417" y="606425"/>
            <a:ext cx="8716017" cy="4525963"/>
          </a:xfrm>
        </p:spPr>
        <p:txBody>
          <a:bodyPr/>
          <a:lstStyle/>
          <a:p>
            <a:pPr marL="0" indent="0">
              <a:buNone/>
            </a:pPr>
            <a:r>
              <a:rPr lang="en-US" sz="1800" dirty="0" smtClean="0">
                <a:latin typeface="+mn-lt"/>
                <a:cs typeface="Arial" panose="020B0604020202020204" pitchFamily="34" charset="0"/>
              </a:rPr>
              <a:t>Constant density curves from NIST database are fit with a quadratic polynomial in the pressure-energy plane (Temperature up to 600 F, Pressure up to 40 </a:t>
            </a:r>
            <a:r>
              <a:rPr lang="en-US" sz="1800" dirty="0" err="1" smtClean="0">
                <a:latin typeface="+mn-lt"/>
                <a:cs typeface="Arial" panose="020B0604020202020204" pitchFamily="34" charset="0"/>
              </a:rPr>
              <a:t>kpsi</a:t>
            </a:r>
            <a:r>
              <a:rPr lang="en-US" sz="1800" dirty="0" smtClean="0">
                <a:latin typeface="+mn-lt"/>
                <a:cs typeface="Arial" panose="020B0604020202020204" pitchFamily="34" charset="0"/>
              </a:rPr>
              <a:t>). Coefficients are functions of density.</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01" y="2318054"/>
            <a:ext cx="3110473" cy="28339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3474" y="2318054"/>
            <a:ext cx="3218185" cy="2814334"/>
          </a:xfrm>
          <a:prstGeom prst="rect">
            <a:avLst/>
          </a:prstGeom>
        </p:spPr>
      </p:pic>
      <p:sp>
        <p:nvSpPr>
          <p:cNvPr id="7" name="TextBox 6"/>
          <p:cNvSpPr txBox="1"/>
          <p:nvPr/>
        </p:nvSpPr>
        <p:spPr>
          <a:xfrm>
            <a:off x="501359" y="5132388"/>
            <a:ext cx="2581669" cy="369332"/>
          </a:xfrm>
          <a:prstGeom prst="rect">
            <a:avLst/>
          </a:prstGeom>
          <a:noFill/>
        </p:spPr>
        <p:txBody>
          <a:bodyPr wrap="none" rtlCol="0">
            <a:spAutoFit/>
          </a:bodyPr>
          <a:lstStyle/>
          <a:p>
            <a:r>
              <a:rPr lang="en-US" smtClean="0"/>
              <a:t>Current Software </a:t>
            </a:r>
            <a:r>
              <a:rPr lang="en-US" dirty="0" smtClean="0"/>
              <a:t>Thermo</a:t>
            </a:r>
          </a:p>
        </p:txBody>
      </p:sp>
      <p:sp>
        <p:nvSpPr>
          <p:cNvPr id="8" name="TextBox 7"/>
          <p:cNvSpPr txBox="1"/>
          <p:nvPr/>
        </p:nvSpPr>
        <p:spPr>
          <a:xfrm>
            <a:off x="4251196" y="5152041"/>
            <a:ext cx="1401794" cy="369332"/>
          </a:xfrm>
          <a:prstGeom prst="rect">
            <a:avLst/>
          </a:prstGeom>
          <a:noFill/>
        </p:spPr>
        <p:txBody>
          <a:bodyPr wrap="none" rtlCol="0">
            <a:spAutoFit/>
          </a:bodyPr>
          <a:lstStyle/>
          <a:p>
            <a:r>
              <a:rPr lang="en-US" dirty="0" smtClean="0"/>
              <a:t>New Thermo</a:t>
            </a:r>
          </a:p>
        </p:txBody>
      </p:sp>
      <p:sp>
        <p:nvSpPr>
          <p:cNvPr id="9" name="Oval 8"/>
          <p:cNvSpPr/>
          <p:nvPr/>
        </p:nvSpPr>
        <p:spPr>
          <a:xfrm>
            <a:off x="1736337" y="2683260"/>
            <a:ext cx="1000125" cy="94297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24466" y="2653328"/>
            <a:ext cx="1000125" cy="94297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613144" y="2374229"/>
            <a:ext cx="1398909" cy="369332"/>
          </a:xfrm>
          <a:prstGeom prst="rect">
            <a:avLst/>
          </a:prstGeom>
          <a:noFill/>
        </p:spPr>
        <p:txBody>
          <a:bodyPr wrap="none" rtlCol="0">
            <a:spAutoFit/>
          </a:bodyPr>
          <a:lstStyle/>
          <a:p>
            <a:r>
              <a:rPr lang="en-US" smtClean="0">
                <a:solidFill>
                  <a:srgbClr val="FF0000"/>
                </a:solidFill>
              </a:rPr>
              <a:t>HPHT Region</a:t>
            </a:r>
            <a:endParaRPr lang="en-US">
              <a:solidFill>
                <a:srgbClr val="FF0000"/>
              </a:solidFill>
            </a:endParaRPr>
          </a:p>
        </p:txBody>
      </p:sp>
      <p:sp>
        <p:nvSpPr>
          <p:cNvPr id="16" name="TextBox 15"/>
          <p:cNvSpPr txBox="1"/>
          <p:nvPr/>
        </p:nvSpPr>
        <p:spPr>
          <a:xfrm>
            <a:off x="866944" y="5650660"/>
            <a:ext cx="5346720" cy="646331"/>
          </a:xfrm>
          <a:prstGeom prst="rect">
            <a:avLst/>
          </a:prstGeom>
          <a:noFill/>
        </p:spPr>
        <p:txBody>
          <a:bodyPr wrap="square" rtlCol="0">
            <a:spAutoFit/>
          </a:bodyPr>
          <a:lstStyle/>
          <a:p>
            <a:pPr marL="285750" indent="-285750">
              <a:buFont typeface="Wingdings" pitchFamily="2" charset="2"/>
              <a:buChar char="v"/>
            </a:pPr>
            <a:r>
              <a:rPr lang="en-US" i="1" dirty="0" smtClean="0">
                <a:solidFill>
                  <a:srgbClr val="FF0000"/>
                </a:solidFill>
              </a:rPr>
              <a:t>Improved equation of state does a much better job of approximating HPHT region! </a:t>
            </a:r>
          </a:p>
        </p:txBody>
      </p:sp>
      <p:cxnSp>
        <p:nvCxnSpPr>
          <p:cNvPr id="19" name="Straight Arrow Connector 18"/>
          <p:cNvCxnSpPr>
            <a:endCxn id="10" idx="4"/>
          </p:cNvCxnSpPr>
          <p:nvPr/>
        </p:nvCxnSpPr>
        <p:spPr>
          <a:xfrm flipV="1">
            <a:off x="4661144" y="3596303"/>
            <a:ext cx="663385" cy="21387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536819" y="3842741"/>
            <a:ext cx="1000125" cy="942975"/>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34683" y="3527294"/>
            <a:ext cx="1289007" cy="369332"/>
          </a:xfrm>
          <a:prstGeom prst="rect">
            <a:avLst/>
          </a:prstGeom>
          <a:noFill/>
        </p:spPr>
        <p:txBody>
          <a:bodyPr wrap="none" rtlCol="0">
            <a:spAutoFit/>
          </a:bodyPr>
          <a:lstStyle/>
          <a:p>
            <a:r>
              <a:rPr lang="en-US" smtClean="0">
                <a:solidFill>
                  <a:srgbClr val="0070C0"/>
                </a:solidFill>
              </a:rPr>
              <a:t>LPLT Region</a:t>
            </a:r>
            <a:endParaRPr lang="en-US">
              <a:solidFill>
                <a:srgbClr val="0070C0"/>
              </a:solidFill>
            </a:endParaRPr>
          </a:p>
        </p:txBody>
      </p:sp>
      <p:sp>
        <p:nvSpPr>
          <p:cNvPr id="25" name="Oval 24"/>
          <p:cNvSpPr/>
          <p:nvPr/>
        </p:nvSpPr>
        <p:spPr>
          <a:xfrm>
            <a:off x="3661019" y="3829951"/>
            <a:ext cx="1000125" cy="942975"/>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6471659" y="2786191"/>
            <a:ext cx="2727410" cy="1897711"/>
            <a:chOff x="254974" y="2470326"/>
            <a:chExt cx="2727410" cy="1897711"/>
          </a:xfrm>
        </p:grpSpPr>
        <p:sp>
          <p:nvSpPr>
            <p:cNvPr id="20" name="TextBox 19"/>
            <p:cNvSpPr txBox="1"/>
            <p:nvPr/>
          </p:nvSpPr>
          <p:spPr>
            <a:xfrm>
              <a:off x="680254" y="2470326"/>
              <a:ext cx="2302130" cy="261610"/>
            </a:xfrm>
            <a:prstGeom prst="rect">
              <a:avLst/>
            </a:prstGeom>
            <a:noFill/>
          </p:spPr>
          <p:txBody>
            <a:bodyPr wrap="square" rtlCol="0">
              <a:spAutoFit/>
            </a:bodyPr>
            <a:lstStyle/>
            <a:p>
              <a:r>
                <a:rPr lang="en-US" sz="1100" dirty="0" smtClean="0"/>
                <a:t>NIST database (exact)</a:t>
              </a:r>
              <a:endParaRPr lang="en-US" sz="1100" dirty="0"/>
            </a:p>
          </p:txBody>
        </p:sp>
        <p:sp>
          <p:nvSpPr>
            <p:cNvPr id="21" name="TextBox 20"/>
            <p:cNvSpPr txBox="1"/>
            <p:nvPr/>
          </p:nvSpPr>
          <p:spPr>
            <a:xfrm>
              <a:off x="682748" y="2754335"/>
              <a:ext cx="2053567" cy="261610"/>
            </a:xfrm>
            <a:prstGeom prst="rect">
              <a:avLst/>
            </a:prstGeom>
            <a:noFill/>
          </p:spPr>
          <p:txBody>
            <a:bodyPr wrap="square" rtlCol="0">
              <a:spAutoFit/>
            </a:bodyPr>
            <a:lstStyle/>
            <a:p>
              <a:r>
                <a:rPr lang="en-US" sz="1100" dirty="0" smtClean="0"/>
                <a:t>Model equation of state</a:t>
              </a:r>
              <a:endParaRPr lang="en-US" sz="1100" dirty="0"/>
            </a:p>
          </p:txBody>
        </p:sp>
        <p:sp>
          <p:nvSpPr>
            <p:cNvPr id="22" name="TextBox 21"/>
            <p:cNvSpPr txBox="1"/>
            <p:nvPr/>
          </p:nvSpPr>
          <p:spPr>
            <a:xfrm>
              <a:off x="699135" y="3015945"/>
              <a:ext cx="1774866" cy="261610"/>
            </a:xfrm>
            <a:prstGeom prst="rect">
              <a:avLst/>
            </a:prstGeom>
            <a:noFill/>
          </p:spPr>
          <p:txBody>
            <a:bodyPr wrap="square" rtlCol="0">
              <a:spAutoFit/>
            </a:bodyPr>
            <a:lstStyle/>
            <a:p>
              <a:r>
                <a:rPr lang="en-US" sz="1100" dirty="0" smtClean="0"/>
                <a:t>LPLT weak shock test</a:t>
              </a:r>
              <a:endParaRPr lang="en-US" sz="1100" dirty="0"/>
            </a:p>
          </p:txBody>
        </p:sp>
        <p:sp>
          <p:nvSpPr>
            <p:cNvPr id="26" name="TextBox 25"/>
            <p:cNvSpPr txBox="1"/>
            <p:nvPr/>
          </p:nvSpPr>
          <p:spPr>
            <a:xfrm>
              <a:off x="658182" y="3532650"/>
              <a:ext cx="1999568" cy="261610"/>
            </a:xfrm>
            <a:prstGeom prst="rect">
              <a:avLst/>
            </a:prstGeom>
            <a:noFill/>
          </p:spPr>
          <p:txBody>
            <a:bodyPr wrap="square" rtlCol="0">
              <a:spAutoFit/>
            </a:bodyPr>
            <a:lstStyle/>
            <a:p>
              <a:r>
                <a:rPr lang="en-US" sz="1100" dirty="0" smtClean="0"/>
                <a:t>HPHT weak shock test</a:t>
              </a:r>
              <a:endParaRPr lang="en-US" sz="1100" dirty="0"/>
            </a:p>
          </p:txBody>
        </p:sp>
        <p:cxnSp>
          <p:nvCxnSpPr>
            <p:cNvPr id="28" name="Straight Connector 27"/>
            <p:cNvCxnSpPr/>
            <p:nvPr/>
          </p:nvCxnSpPr>
          <p:spPr>
            <a:xfrm>
              <a:off x="254974" y="2610690"/>
              <a:ext cx="410915" cy="0"/>
            </a:xfrm>
            <a:prstGeom prst="line">
              <a:avLst/>
            </a:prstGeom>
            <a:ln>
              <a:solidFill>
                <a:srgbClr val="156DB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64843" y="2880845"/>
              <a:ext cx="410915"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82748" y="3277555"/>
              <a:ext cx="1908312" cy="261610"/>
            </a:xfrm>
            <a:prstGeom prst="rect">
              <a:avLst/>
            </a:prstGeom>
            <a:noFill/>
          </p:spPr>
          <p:txBody>
            <a:bodyPr wrap="square" rtlCol="0">
              <a:spAutoFit/>
            </a:bodyPr>
            <a:lstStyle/>
            <a:p>
              <a:r>
                <a:rPr lang="en-US" sz="1100" dirty="0" smtClean="0"/>
                <a:t>LPLT strong shock test</a:t>
              </a:r>
              <a:endParaRPr lang="en-US" sz="1100" dirty="0"/>
            </a:p>
          </p:txBody>
        </p:sp>
        <p:sp>
          <p:nvSpPr>
            <p:cNvPr id="33" name="TextBox 32"/>
            <p:cNvSpPr txBox="1"/>
            <p:nvPr/>
          </p:nvSpPr>
          <p:spPr>
            <a:xfrm>
              <a:off x="653459" y="3822651"/>
              <a:ext cx="1999568" cy="261610"/>
            </a:xfrm>
            <a:prstGeom prst="rect">
              <a:avLst/>
            </a:prstGeom>
            <a:noFill/>
          </p:spPr>
          <p:txBody>
            <a:bodyPr wrap="square" rtlCol="0">
              <a:spAutoFit/>
            </a:bodyPr>
            <a:lstStyle/>
            <a:p>
              <a:r>
                <a:rPr lang="en-US" sz="1100" dirty="0" smtClean="0"/>
                <a:t>HPHT strong shock test</a:t>
              </a:r>
              <a:endParaRPr lang="en-US" sz="1100" dirty="0"/>
            </a:p>
          </p:txBody>
        </p:sp>
        <p:sp>
          <p:nvSpPr>
            <p:cNvPr id="34" name="Oval 33"/>
            <p:cNvSpPr/>
            <p:nvPr/>
          </p:nvSpPr>
          <p:spPr>
            <a:xfrm>
              <a:off x="421768" y="3037347"/>
              <a:ext cx="136534" cy="180114"/>
            </a:xfrm>
            <a:prstGeom prst="ellipse">
              <a:avLst/>
            </a:prstGeom>
            <a:noFill/>
            <a:ln w="19050">
              <a:solidFill>
                <a:srgbClr val="156DB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14911" y="3368647"/>
              <a:ext cx="133071" cy="12091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iamond 35"/>
            <p:cNvSpPr/>
            <p:nvPr/>
          </p:nvSpPr>
          <p:spPr>
            <a:xfrm>
              <a:off x="395170" y="3601630"/>
              <a:ext cx="205862" cy="183642"/>
            </a:xfrm>
            <a:prstGeom prst="diamond">
              <a:avLst/>
            </a:prstGeom>
            <a:noFill/>
            <a:ln w="19050">
              <a:solidFill>
                <a:srgbClr val="156DB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Isosceles Triangle 36"/>
            <p:cNvSpPr/>
            <p:nvPr/>
          </p:nvSpPr>
          <p:spPr>
            <a:xfrm>
              <a:off x="420735" y="3903341"/>
              <a:ext cx="110214" cy="100231"/>
            </a:xfrm>
            <a:prstGeom prst="triangl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516713" y="4091038"/>
              <a:ext cx="2385636" cy="276999"/>
            </a:xfrm>
            <a:prstGeom prst="rect">
              <a:avLst/>
            </a:prstGeom>
            <a:noFill/>
          </p:spPr>
          <p:txBody>
            <a:bodyPr wrap="square" rtlCol="0">
              <a:spAutoFit/>
            </a:bodyPr>
            <a:lstStyle/>
            <a:p>
              <a:r>
                <a:rPr lang="en-US" sz="1200" dirty="0" smtClean="0"/>
                <a:t>(see slide 14 for tests)</a:t>
              </a:r>
              <a:endParaRPr lang="en-US" sz="1200" dirty="0"/>
            </a:p>
          </p:txBody>
        </p:sp>
      </p:grpSp>
      <p:sp>
        <p:nvSpPr>
          <p:cNvPr id="30" name="TextBox 29"/>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1463519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7"/>
            <a:ext cx="8229600" cy="590550"/>
          </a:xfrm>
        </p:spPr>
        <p:txBody>
          <a:bodyPr/>
          <a:lstStyle/>
          <a:p>
            <a:r>
              <a:rPr lang="en-US" b="1" dirty="0" smtClean="0">
                <a:latin typeface="+mn-lt"/>
              </a:rPr>
              <a:t>Thermodynamics – Improved Equation of State</a:t>
            </a:r>
            <a:endParaRPr lang="en-US" b="1"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97" y="3183279"/>
            <a:ext cx="3315213" cy="31926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176" y="3645665"/>
            <a:ext cx="3912328" cy="3200269"/>
          </a:xfrm>
          <a:prstGeom prst="rect">
            <a:avLst/>
          </a:prstGeom>
        </p:spPr>
      </p:pic>
      <p:sp>
        <p:nvSpPr>
          <p:cNvPr id="6" name="Content Placeholder 2"/>
          <p:cNvSpPr txBox="1">
            <a:spLocks/>
          </p:cNvSpPr>
          <p:nvPr/>
        </p:nvSpPr>
        <p:spPr>
          <a:xfrm>
            <a:off x="59904" y="759887"/>
            <a:ext cx="8973763" cy="2262981"/>
          </a:xfrm>
          <a:prstGeom prst="rect">
            <a:avLst/>
          </a:prstGeom>
        </p:spPr>
        <p:txBody>
          <a:bodyPr/>
          <a:lstStyle>
            <a:lvl1pPr marL="173038" indent="-173038" algn="l" defTabSz="457200" rtl="0" eaLnBrk="1" latinLnBrk="0" hangingPunct="1">
              <a:spcBef>
                <a:spcPct val="20000"/>
              </a:spcBef>
              <a:buClr>
                <a:srgbClr val="156DB3"/>
              </a:buClr>
              <a:buFont typeface="Lucida Grande"/>
              <a:buChar char="￭"/>
              <a:defRPr sz="2000" kern="1200">
                <a:solidFill>
                  <a:schemeClr val="tx1"/>
                </a:solidFill>
                <a:latin typeface="Arial Narrow"/>
                <a:ea typeface="+mn-ea"/>
                <a:cs typeface="Arial Narrow"/>
              </a:defRPr>
            </a:lvl1pPr>
            <a:lvl2pPr marL="457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2pPr>
            <a:lvl3pPr marL="631825" indent="-174625" algn="l" defTabSz="457200" rtl="0" eaLnBrk="1" latinLnBrk="0" hangingPunct="1">
              <a:spcBef>
                <a:spcPct val="20000"/>
              </a:spcBef>
              <a:buClr>
                <a:srgbClr val="156DB3"/>
              </a:buClr>
              <a:buFont typeface="Lucida Grande"/>
              <a:buChar char="￭"/>
              <a:defRPr sz="1800" kern="1200">
                <a:solidFill>
                  <a:srgbClr val="000000"/>
                </a:solidFill>
                <a:latin typeface="Arial Narrow"/>
                <a:ea typeface="+mn-ea"/>
                <a:cs typeface="Arial Narrow"/>
              </a:defRPr>
            </a:lvl3pPr>
            <a:lvl4pPr marL="860425" indent="-174625" algn="l" defTabSz="457200" rtl="0" eaLnBrk="1" latinLnBrk="0" hangingPunct="1">
              <a:spcBef>
                <a:spcPct val="20000"/>
              </a:spcBef>
              <a:buFont typeface="Arial"/>
              <a:buChar char="–"/>
              <a:defRPr sz="16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Calibri" panose="020F0502020204030204" pitchFamily="34" charset="0"/>
              </a:rPr>
              <a:t> The low-order polynomials produce computationally efficient EOS calculations</a:t>
            </a:r>
          </a:p>
          <a:p>
            <a:r>
              <a:rPr lang="en-US" dirty="0">
                <a:latin typeface="Calibri" panose="020F0502020204030204" pitchFamily="34" charset="0"/>
              </a:rPr>
              <a:t> </a:t>
            </a:r>
            <a:r>
              <a:rPr lang="en-US" dirty="0" smtClean="0">
                <a:latin typeface="Calibri" panose="020F0502020204030204" pitchFamily="34" charset="0"/>
              </a:rPr>
              <a:t>A wide variety of liquids can be handled using this method</a:t>
            </a:r>
          </a:p>
          <a:p>
            <a:pPr lvl="1"/>
            <a:r>
              <a:rPr lang="en-US" dirty="0">
                <a:latin typeface="Calibri" panose="020F0502020204030204" pitchFamily="34" charset="0"/>
              </a:rPr>
              <a:t> </a:t>
            </a:r>
            <a:r>
              <a:rPr lang="en-US" dirty="0" smtClean="0">
                <a:latin typeface="Calibri" panose="020F0502020204030204" pitchFamily="34" charset="0"/>
              </a:rPr>
              <a:t>data is pulled from NIST database</a:t>
            </a:r>
          </a:p>
          <a:p>
            <a:pPr lvl="1"/>
            <a:r>
              <a:rPr lang="en-US" dirty="0">
                <a:latin typeface="Calibri" panose="020F0502020204030204" pitchFamily="34" charset="0"/>
              </a:rPr>
              <a:t> </a:t>
            </a:r>
            <a:r>
              <a:rPr lang="en-US" dirty="0" smtClean="0">
                <a:latin typeface="Calibri" panose="020F0502020204030204" pitchFamily="34" charset="0"/>
              </a:rPr>
              <a:t>coefficients are defined by performing the appropriate fits</a:t>
            </a:r>
          </a:p>
          <a:p>
            <a:r>
              <a:rPr lang="en-US" dirty="0">
                <a:latin typeface="Calibri" panose="020F0502020204030204" pitchFamily="34" charset="0"/>
              </a:rPr>
              <a:t> </a:t>
            </a:r>
            <a:r>
              <a:rPr lang="en-US" dirty="0" smtClean="0">
                <a:latin typeface="Calibri" panose="020F0502020204030204" pitchFamily="34" charset="0"/>
              </a:rPr>
              <a:t>Example: Oil composition</a:t>
            </a:r>
          </a:p>
        </p:txBody>
      </p:sp>
      <p:sp>
        <p:nvSpPr>
          <p:cNvPr id="7" name="TextBox 6"/>
          <p:cNvSpPr txBox="1"/>
          <p:nvPr/>
        </p:nvSpPr>
        <p:spPr>
          <a:xfrm>
            <a:off x="4829175" y="2583114"/>
            <a:ext cx="3737767" cy="923330"/>
          </a:xfrm>
          <a:prstGeom prst="rect">
            <a:avLst/>
          </a:prstGeom>
          <a:noFill/>
        </p:spPr>
        <p:txBody>
          <a:bodyPr wrap="square" rtlCol="0">
            <a:spAutoFit/>
          </a:bodyPr>
          <a:lstStyle/>
          <a:p>
            <a:pPr marL="285750" indent="-285750">
              <a:buFont typeface="Wingdings" pitchFamily="2" charset="2"/>
              <a:buChar char="v"/>
            </a:pPr>
            <a:r>
              <a:rPr lang="en-US" i="1" dirty="0" smtClean="0">
                <a:solidFill>
                  <a:srgbClr val="FF0000"/>
                </a:solidFill>
              </a:rPr>
              <a:t>Methodology can be applied to many different liquids, including ones with complex compositions</a:t>
            </a:r>
          </a:p>
        </p:txBody>
      </p:sp>
      <p:sp>
        <p:nvSpPr>
          <p:cNvPr id="8" name="TextBox 7"/>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3464102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05" y="-20637"/>
            <a:ext cx="8229600" cy="590550"/>
          </a:xfrm>
        </p:spPr>
        <p:txBody>
          <a:bodyPr>
            <a:normAutofit/>
          </a:bodyPr>
          <a:lstStyle/>
          <a:p>
            <a:r>
              <a:rPr lang="en-US" b="1" dirty="0" smtClean="0">
                <a:latin typeface="+mn-lt"/>
              </a:rPr>
              <a:t>Idealized Computational Test Cases in Perforating</a:t>
            </a:r>
            <a:endParaRPr lang="en-US" b="1" dirty="0">
              <a:latin typeface="+mn-lt"/>
            </a:endParaRPr>
          </a:p>
        </p:txBody>
      </p:sp>
      <p:sp>
        <p:nvSpPr>
          <p:cNvPr id="5" name="Can 4"/>
          <p:cNvSpPr/>
          <p:nvPr/>
        </p:nvSpPr>
        <p:spPr>
          <a:xfrm>
            <a:off x="3571173" y="880595"/>
            <a:ext cx="1291771" cy="4686514"/>
          </a:xfrm>
          <a:prstGeom prst="ca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4216581" y="1038168"/>
            <a:ext cx="0" cy="240417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3902051" y="3404247"/>
            <a:ext cx="630014" cy="1601468"/>
            <a:chOff x="1186314" y="3622799"/>
            <a:chExt cx="630014" cy="1601468"/>
          </a:xfrm>
        </p:grpSpPr>
        <p:sp>
          <p:nvSpPr>
            <p:cNvPr id="6" name="Can 5"/>
            <p:cNvSpPr/>
            <p:nvPr/>
          </p:nvSpPr>
          <p:spPr>
            <a:xfrm>
              <a:off x="1283130" y="3622799"/>
              <a:ext cx="435428" cy="1601468"/>
            </a:xfrm>
            <a:prstGeom prst="can">
              <a:avLst/>
            </a:prstGeom>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7" name="Oval 6"/>
            <p:cNvSpPr/>
            <p:nvPr/>
          </p:nvSpPr>
          <p:spPr>
            <a:xfrm>
              <a:off x="1540001" y="3853202"/>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 name="Oval 7"/>
            <p:cNvSpPr/>
            <p:nvPr/>
          </p:nvSpPr>
          <p:spPr>
            <a:xfrm>
              <a:off x="1381056" y="4009208"/>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Oval 8"/>
            <p:cNvSpPr/>
            <p:nvPr/>
          </p:nvSpPr>
          <p:spPr>
            <a:xfrm>
              <a:off x="1227143" y="4165482"/>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0" name="Oval 9"/>
            <p:cNvSpPr/>
            <p:nvPr/>
          </p:nvSpPr>
          <p:spPr>
            <a:xfrm>
              <a:off x="1624435" y="4098163"/>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1" name="Oval 10"/>
            <p:cNvSpPr/>
            <p:nvPr/>
          </p:nvSpPr>
          <p:spPr>
            <a:xfrm>
              <a:off x="1465490" y="4254169"/>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2" name="Oval 11"/>
            <p:cNvSpPr/>
            <p:nvPr/>
          </p:nvSpPr>
          <p:spPr>
            <a:xfrm>
              <a:off x="1311577" y="4410443"/>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3" name="Oval 12"/>
            <p:cNvSpPr/>
            <p:nvPr/>
          </p:nvSpPr>
          <p:spPr>
            <a:xfrm>
              <a:off x="1548058" y="4470948"/>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4" name="Oval 13"/>
            <p:cNvSpPr/>
            <p:nvPr/>
          </p:nvSpPr>
          <p:spPr>
            <a:xfrm>
              <a:off x="1389113" y="4626954"/>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5" name="Oval 14"/>
            <p:cNvSpPr/>
            <p:nvPr/>
          </p:nvSpPr>
          <p:spPr>
            <a:xfrm>
              <a:off x="1235200" y="4783228"/>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6" name="Oval 15"/>
            <p:cNvSpPr/>
            <p:nvPr/>
          </p:nvSpPr>
          <p:spPr>
            <a:xfrm>
              <a:off x="1641601" y="4698012"/>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7" name="Oval 16"/>
            <p:cNvSpPr/>
            <p:nvPr/>
          </p:nvSpPr>
          <p:spPr>
            <a:xfrm>
              <a:off x="1482656" y="4854018"/>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8" name="Oval 17"/>
            <p:cNvSpPr/>
            <p:nvPr/>
          </p:nvSpPr>
          <p:spPr>
            <a:xfrm>
              <a:off x="1328743" y="5010292"/>
              <a:ext cx="153913" cy="1306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9" name="Rectangle 18"/>
            <p:cNvSpPr/>
            <p:nvPr/>
          </p:nvSpPr>
          <p:spPr>
            <a:xfrm>
              <a:off x="1186314" y="3831698"/>
              <a:ext cx="97771" cy="124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1718557" y="3853803"/>
              <a:ext cx="97771" cy="12439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Connector 25"/>
            <p:cNvCxnSpPr/>
            <p:nvPr/>
          </p:nvCxnSpPr>
          <p:spPr>
            <a:xfrm>
              <a:off x="1718557" y="3765176"/>
              <a:ext cx="0" cy="1332535"/>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1283130" y="3821375"/>
              <a:ext cx="0" cy="1332535"/>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104" name="Table 103"/>
          <p:cNvGraphicFramePr>
            <a:graphicFrameLocks noGrp="1"/>
          </p:cNvGraphicFramePr>
          <p:nvPr>
            <p:extLst>
              <p:ext uri="{D42A27DB-BD31-4B8C-83A1-F6EECF244321}">
                <p14:modId xmlns:p14="http://schemas.microsoft.com/office/powerpoint/2010/main" val="1729132545"/>
              </p:ext>
            </p:extLst>
          </p:nvPr>
        </p:nvGraphicFramePr>
        <p:xfrm>
          <a:off x="70527" y="637848"/>
          <a:ext cx="3106964" cy="3037840"/>
        </p:xfrm>
        <a:graphic>
          <a:graphicData uri="http://schemas.openxmlformats.org/drawingml/2006/table">
            <a:tbl>
              <a:tblPr firstRow="1" bandRow="1">
                <a:tableStyleId>{5C22544A-7EE6-4342-B048-85BDC9FD1C3A}</a:tableStyleId>
              </a:tblPr>
              <a:tblGrid>
                <a:gridCol w="1421039"/>
                <a:gridCol w="750661"/>
                <a:gridCol w="935264"/>
              </a:tblGrid>
              <a:tr h="370840">
                <a:tc>
                  <a:txBody>
                    <a:bodyPr/>
                    <a:lstStyle/>
                    <a:p>
                      <a:r>
                        <a:rPr lang="en-US" dirty="0" smtClean="0"/>
                        <a:t>Parameter</a:t>
                      </a:r>
                      <a:endParaRPr lang="en-US" dirty="0"/>
                    </a:p>
                  </a:txBody>
                  <a:tcPr/>
                </a:tc>
                <a:tc>
                  <a:txBody>
                    <a:bodyPr/>
                    <a:lstStyle/>
                    <a:p>
                      <a:r>
                        <a:rPr lang="en-US" dirty="0" smtClean="0"/>
                        <a:t>Value</a:t>
                      </a:r>
                      <a:endParaRPr lang="en-US" dirty="0"/>
                    </a:p>
                  </a:txBody>
                  <a:tcPr/>
                </a:tc>
                <a:tc>
                  <a:txBody>
                    <a:bodyPr/>
                    <a:lstStyle/>
                    <a:p>
                      <a:r>
                        <a:rPr lang="en-US" dirty="0" smtClean="0"/>
                        <a:t>Units</a:t>
                      </a:r>
                      <a:endParaRPr lang="en-US" dirty="0"/>
                    </a:p>
                  </a:txBody>
                  <a:tcPr/>
                </a:tc>
              </a:tr>
              <a:tr h="370840">
                <a:tc>
                  <a:txBody>
                    <a:bodyPr/>
                    <a:lstStyle/>
                    <a:p>
                      <a:pPr algn="ctr"/>
                      <a:r>
                        <a:rPr lang="en-US" sz="1400" dirty="0" smtClean="0"/>
                        <a:t>Gun</a:t>
                      </a:r>
                      <a:r>
                        <a:rPr lang="en-US" sz="1400" baseline="0" dirty="0" smtClean="0"/>
                        <a:t> Length</a:t>
                      </a:r>
                      <a:endParaRPr lang="en-US" sz="1400" dirty="0"/>
                    </a:p>
                  </a:txBody>
                  <a:tcPr anchor="ctr"/>
                </a:tc>
                <a:tc>
                  <a:txBody>
                    <a:bodyPr/>
                    <a:lstStyle/>
                    <a:p>
                      <a:pPr algn="ctr"/>
                      <a:r>
                        <a:rPr lang="en-US" sz="1400" dirty="0" smtClean="0"/>
                        <a:t>10</a:t>
                      </a:r>
                      <a:endParaRPr lang="en-US" sz="1400" dirty="0"/>
                    </a:p>
                  </a:txBody>
                  <a:tcPr anchor="ctr"/>
                </a:tc>
                <a:tc>
                  <a:txBody>
                    <a:bodyPr/>
                    <a:lstStyle/>
                    <a:p>
                      <a:pPr algn="ctr"/>
                      <a:r>
                        <a:rPr lang="en-US" sz="1400" dirty="0" smtClean="0"/>
                        <a:t>ft</a:t>
                      </a:r>
                      <a:endParaRPr lang="en-US" sz="1400" dirty="0"/>
                    </a:p>
                  </a:txBody>
                  <a:tcPr anchor="ctr"/>
                </a:tc>
              </a:tr>
              <a:tr h="370840">
                <a:tc>
                  <a:txBody>
                    <a:bodyPr/>
                    <a:lstStyle/>
                    <a:p>
                      <a:pPr algn="ctr"/>
                      <a:r>
                        <a:rPr lang="en-US" sz="1400" dirty="0" smtClean="0"/>
                        <a:t>Casing ID</a:t>
                      </a:r>
                      <a:endParaRPr lang="en-US" sz="1400" dirty="0"/>
                    </a:p>
                  </a:txBody>
                  <a:tcPr anchor="ctr"/>
                </a:tc>
                <a:tc>
                  <a:txBody>
                    <a:bodyPr/>
                    <a:lstStyle/>
                    <a:p>
                      <a:pPr algn="ctr"/>
                      <a:r>
                        <a:rPr lang="en-US" sz="1400" dirty="0" smtClean="0"/>
                        <a:t>8</a:t>
                      </a:r>
                      <a:endParaRPr lang="en-US" sz="1400" dirty="0"/>
                    </a:p>
                  </a:txBody>
                  <a:tcPr anchor="ctr"/>
                </a:tc>
                <a:tc>
                  <a:txBody>
                    <a:bodyPr/>
                    <a:lstStyle/>
                    <a:p>
                      <a:pPr algn="ctr"/>
                      <a:r>
                        <a:rPr lang="en-US" sz="1400" dirty="0" smtClean="0"/>
                        <a:t>in</a:t>
                      </a:r>
                      <a:endParaRPr lang="en-US" sz="1400" dirty="0"/>
                    </a:p>
                  </a:txBody>
                  <a:tcPr anchor="ctr"/>
                </a:tc>
              </a:tr>
              <a:tr h="370840">
                <a:tc>
                  <a:txBody>
                    <a:bodyPr/>
                    <a:lstStyle/>
                    <a:p>
                      <a:pPr algn="ctr"/>
                      <a:r>
                        <a:rPr lang="en-US" sz="1400" dirty="0" smtClean="0"/>
                        <a:t>Shot</a:t>
                      </a:r>
                      <a:r>
                        <a:rPr lang="en-US" sz="1400" baseline="0" dirty="0" smtClean="0"/>
                        <a:t> Phasing</a:t>
                      </a:r>
                      <a:endParaRPr lang="en-US" sz="1400" dirty="0"/>
                    </a:p>
                  </a:txBody>
                  <a:tcPr anchor="ctr"/>
                </a:tc>
                <a:tc>
                  <a:txBody>
                    <a:bodyPr/>
                    <a:lstStyle/>
                    <a:p>
                      <a:pPr algn="ctr"/>
                      <a:r>
                        <a:rPr lang="en-US" sz="1400" dirty="0" smtClean="0"/>
                        <a:t>6</a:t>
                      </a:r>
                      <a:endParaRPr lang="en-US" sz="1400" dirty="0"/>
                    </a:p>
                  </a:txBody>
                  <a:tcPr anchor="ctr"/>
                </a:tc>
                <a:tc>
                  <a:txBody>
                    <a:bodyPr/>
                    <a:lstStyle/>
                    <a:p>
                      <a:pPr algn="ctr"/>
                      <a:r>
                        <a:rPr lang="en-US" sz="1400" dirty="0" smtClean="0"/>
                        <a:t>ft</a:t>
                      </a:r>
                      <a:r>
                        <a:rPr lang="en-US" sz="1400" baseline="30000" dirty="0" smtClean="0"/>
                        <a:t>-1</a:t>
                      </a:r>
                      <a:endParaRPr lang="en-US" sz="1400" baseline="30000" dirty="0"/>
                    </a:p>
                  </a:txBody>
                  <a:tcPr anchor="ctr"/>
                </a:tc>
              </a:tr>
              <a:tr h="370840">
                <a:tc>
                  <a:txBody>
                    <a:bodyPr/>
                    <a:lstStyle/>
                    <a:p>
                      <a:pPr algn="ctr"/>
                      <a:r>
                        <a:rPr lang="en-US" sz="1400" dirty="0" smtClean="0"/>
                        <a:t>Expl.</a:t>
                      </a:r>
                      <a:r>
                        <a:rPr lang="en-US" sz="1400" baseline="0" dirty="0" smtClean="0"/>
                        <a:t> Mass per charge </a:t>
                      </a:r>
                      <a:endParaRPr lang="en-US" sz="1400" dirty="0"/>
                    </a:p>
                  </a:txBody>
                  <a:tcPr anchor="ctr"/>
                </a:tc>
                <a:tc>
                  <a:txBody>
                    <a:bodyPr/>
                    <a:lstStyle/>
                    <a:p>
                      <a:pPr algn="ctr"/>
                      <a:r>
                        <a:rPr lang="en-US" sz="1400" dirty="0" smtClean="0"/>
                        <a:t>40</a:t>
                      </a:r>
                      <a:endParaRPr lang="en-US" sz="1400" dirty="0"/>
                    </a:p>
                  </a:txBody>
                  <a:tcPr anchor="ctr"/>
                </a:tc>
                <a:tc>
                  <a:txBody>
                    <a:bodyPr/>
                    <a:lstStyle/>
                    <a:p>
                      <a:pPr algn="ctr"/>
                      <a:r>
                        <a:rPr lang="en-US" sz="1400" dirty="0" smtClean="0"/>
                        <a:t>g</a:t>
                      </a:r>
                      <a:endParaRPr lang="en-US" sz="1400" dirty="0"/>
                    </a:p>
                  </a:txBody>
                  <a:tcPr anchor="ctr"/>
                </a:tc>
              </a:tr>
              <a:tr h="370840">
                <a:tc>
                  <a:txBody>
                    <a:bodyPr/>
                    <a:lstStyle/>
                    <a:p>
                      <a:pPr algn="ctr"/>
                      <a:r>
                        <a:rPr lang="en-US" sz="1400" dirty="0" smtClean="0"/>
                        <a:t>Expl. Molar Weight</a:t>
                      </a:r>
                      <a:endParaRPr lang="en-US" sz="1400" dirty="0"/>
                    </a:p>
                  </a:txBody>
                  <a:tcPr anchor="ctr"/>
                </a:tc>
                <a:tc>
                  <a:txBody>
                    <a:bodyPr/>
                    <a:lstStyle/>
                    <a:p>
                      <a:pPr algn="ctr"/>
                      <a:r>
                        <a:rPr lang="en-US" sz="1400" dirty="0" smtClean="0"/>
                        <a:t>222</a:t>
                      </a:r>
                      <a:endParaRPr lang="en-US" sz="1400" dirty="0"/>
                    </a:p>
                  </a:txBody>
                  <a:tcPr anchor="ctr"/>
                </a:tc>
                <a:tc>
                  <a:txBody>
                    <a:bodyPr/>
                    <a:lstStyle/>
                    <a:p>
                      <a:pPr algn="ctr"/>
                      <a:r>
                        <a:rPr lang="en-US" sz="1400" dirty="0" smtClean="0"/>
                        <a:t>g/mol</a:t>
                      </a:r>
                      <a:endParaRPr lang="en-US" sz="1400" dirty="0"/>
                    </a:p>
                  </a:txBody>
                  <a:tcPr anchor="ctr"/>
                </a:tc>
              </a:tr>
              <a:tr h="370840">
                <a:tc>
                  <a:txBody>
                    <a:bodyPr/>
                    <a:lstStyle/>
                    <a:p>
                      <a:pPr algn="ctr"/>
                      <a:r>
                        <a:rPr lang="en-US" sz="1400" dirty="0" smtClean="0"/>
                        <a:t>Expl. Heat of Explosion</a:t>
                      </a:r>
                      <a:endParaRPr lang="en-US" sz="1400" dirty="0"/>
                    </a:p>
                  </a:txBody>
                  <a:tcPr anchor="ctr"/>
                </a:tc>
                <a:tc>
                  <a:txBody>
                    <a:bodyPr/>
                    <a:lstStyle/>
                    <a:p>
                      <a:pPr algn="ctr"/>
                      <a:r>
                        <a:rPr lang="en-US" sz="1400" dirty="0" smtClean="0"/>
                        <a:t>83</a:t>
                      </a:r>
                      <a:endParaRPr lang="en-US" sz="1400" dirty="0"/>
                    </a:p>
                  </a:txBody>
                  <a:tcPr anchor="ctr"/>
                </a:tc>
                <a:tc>
                  <a:txBody>
                    <a:bodyPr/>
                    <a:lstStyle/>
                    <a:p>
                      <a:pPr algn="ctr"/>
                      <a:r>
                        <a:rPr lang="en-US" sz="1400" dirty="0" smtClean="0"/>
                        <a:t>kJ/mol</a:t>
                      </a:r>
                      <a:endParaRPr lang="en-US" sz="1400" dirty="0"/>
                    </a:p>
                  </a:txBody>
                  <a:tcPr anchor="ctr"/>
                </a:tc>
              </a:tr>
            </a:tbl>
          </a:graphicData>
        </a:graphic>
      </p:graphicFrame>
      <mc:AlternateContent xmlns:mc="http://schemas.openxmlformats.org/markup-compatibility/2006" xmlns:a14="http://schemas.microsoft.com/office/drawing/2010/main">
        <mc:Choice Requires="a14">
          <p:sp>
            <p:nvSpPr>
              <p:cNvPr id="105" name="TextBox 104"/>
              <p:cNvSpPr txBox="1"/>
              <p:nvPr/>
            </p:nvSpPr>
            <p:spPr>
              <a:xfrm>
                <a:off x="647697" y="4237929"/>
                <a:ext cx="19526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r>
                        <a:rPr lang="en-US" sz="2400" b="0" i="1" smtClean="0">
                          <a:latin typeface="Cambria Math"/>
                          <a:ea typeface="Cambria Math"/>
                        </a:rPr>
                        <m:t>𝐸</m:t>
                      </m:r>
                      <m:r>
                        <a:rPr lang="en-US" sz="2400" b="0" i="1" smtClean="0">
                          <a:latin typeface="Cambria Math"/>
                          <a:ea typeface="Cambria Math"/>
                        </a:rPr>
                        <m:t> ~ 906 </m:t>
                      </m:r>
                      <m:r>
                        <a:rPr lang="en-US" sz="2400" b="0" i="1" smtClean="0">
                          <a:latin typeface="Cambria Math"/>
                          <a:ea typeface="Cambria Math"/>
                        </a:rPr>
                        <m:t>𝑘𝐽</m:t>
                      </m:r>
                    </m:oMath>
                  </m:oMathPara>
                </a14:m>
                <a:endParaRPr lang="en-US" sz="2400" dirty="0"/>
              </a:p>
            </p:txBody>
          </p:sp>
        </mc:Choice>
        <mc:Fallback xmlns="">
          <p:sp>
            <p:nvSpPr>
              <p:cNvPr id="105" name="TextBox 104"/>
              <p:cNvSpPr txBox="1">
                <a:spLocks noRot="1" noChangeAspect="1" noMove="1" noResize="1" noEditPoints="1" noAdjustHandles="1" noChangeArrowheads="1" noChangeShapeType="1" noTextEdit="1"/>
              </p:cNvSpPr>
              <p:nvPr/>
            </p:nvSpPr>
            <p:spPr>
              <a:xfrm>
                <a:off x="647697" y="4237929"/>
                <a:ext cx="1952625" cy="461665"/>
              </a:xfrm>
              <a:prstGeom prst="rect">
                <a:avLst/>
              </a:prstGeom>
              <a:blipFill rotWithShape="1">
                <a:blip r:embed="rId3"/>
                <a:stretch>
                  <a:fillRect b="-13158"/>
                </a:stretch>
              </a:blipFill>
            </p:spPr>
            <p:txBody>
              <a:bodyPr/>
              <a:lstStyle/>
              <a:p>
                <a:r>
                  <a:rPr lang="en-US">
                    <a:noFill/>
                  </a:rPr>
                  <a:t> </a:t>
                </a:r>
              </a:p>
            </p:txBody>
          </p:sp>
        </mc:Fallback>
      </mc:AlternateContent>
      <p:sp>
        <p:nvSpPr>
          <p:cNvPr id="106" name="Can 105"/>
          <p:cNvSpPr/>
          <p:nvPr/>
        </p:nvSpPr>
        <p:spPr>
          <a:xfrm>
            <a:off x="3571173" y="880595"/>
            <a:ext cx="1291771" cy="4686514"/>
          </a:xfrm>
          <a:prstGeom prst="can">
            <a:avLst/>
          </a:prstGeom>
          <a:gradFill>
            <a:gsLst>
              <a:gs pos="46000">
                <a:schemeClr val="accent1">
                  <a:tint val="100000"/>
                  <a:shade val="100000"/>
                  <a:satMod val="130000"/>
                  <a:alpha val="10000"/>
                </a:schemeClr>
              </a:gs>
              <a:gs pos="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Can 106"/>
          <p:cNvSpPr/>
          <p:nvPr/>
        </p:nvSpPr>
        <p:spPr>
          <a:xfrm>
            <a:off x="3570694" y="3313212"/>
            <a:ext cx="1292250" cy="1692503"/>
          </a:xfrm>
          <a:prstGeom prst="can">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7" name="Group 116"/>
          <p:cNvGrpSpPr/>
          <p:nvPr/>
        </p:nvGrpSpPr>
        <p:grpSpPr>
          <a:xfrm>
            <a:off x="7694383" y="844813"/>
            <a:ext cx="1291772" cy="4693721"/>
            <a:chOff x="5779860" y="1045280"/>
            <a:chExt cx="1291772" cy="4693721"/>
          </a:xfrm>
        </p:grpSpPr>
        <p:sp>
          <p:nvSpPr>
            <p:cNvPr id="24" name="Can 23"/>
            <p:cNvSpPr/>
            <p:nvPr/>
          </p:nvSpPr>
          <p:spPr>
            <a:xfrm>
              <a:off x="5779861" y="1052487"/>
              <a:ext cx="1291771" cy="4686514"/>
            </a:xfrm>
            <a:prstGeom prst="can">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Can 32"/>
            <p:cNvSpPr/>
            <p:nvPr/>
          </p:nvSpPr>
          <p:spPr>
            <a:xfrm>
              <a:off x="5779861" y="1045280"/>
              <a:ext cx="1291771" cy="2644508"/>
            </a:xfrm>
            <a:prstGeom prst="can">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p:cNvSpPr txBox="1"/>
            <p:nvPr/>
          </p:nvSpPr>
          <p:spPr>
            <a:xfrm>
              <a:off x="6235630" y="2414096"/>
              <a:ext cx="405880" cy="461665"/>
            </a:xfrm>
            <a:prstGeom prst="rect">
              <a:avLst/>
            </a:prstGeom>
            <a:noFill/>
          </p:spPr>
          <p:txBody>
            <a:bodyPr wrap="none" rtlCol="0">
              <a:spAutoFit/>
            </a:bodyPr>
            <a:lstStyle/>
            <a:p>
              <a:r>
                <a:rPr lang="en-US" sz="2400" dirty="0" smtClean="0"/>
                <a:t>P</a:t>
              </a:r>
              <a:r>
                <a:rPr lang="en-US" sz="2400" baseline="-25000" dirty="0" smtClean="0"/>
                <a:t>-</a:t>
              </a:r>
              <a:endParaRPr lang="en-US" sz="2400" baseline="-25000" dirty="0"/>
            </a:p>
          </p:txBody>
        </p:sp>
        <p:sp>
          <p:nvSpPr>
            <p:cNvPr id="108" name="Can 107"/>
            <p:cNvSpPr/>
            <p:nvPr/>
          </p:nvSpPr>
          <p:spPr>
            <a:xfrm>
              <a:off x="5779861" y="4792215"/>
              <a:ext cx="1291771" cy="946785"/>
            </a:xfrm>
            <a:prstGeom prst="can">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Can 31"/>
            <p:cNvSpPr/>
            <p:nvPr/>
          </p:nvSpPr>
          <p:spPr>
            <a:xfrm>
              <a:off x="5779860" y="3371191"/>
              <a:ext cx="1291771" cy="1677593"/>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p:cNvSpPr txBox="1"/>
            <p:nvPr/>
          </p:nvSpPr>
          <p:spPr>
            <a:xfrm>
              <a:off x="6215592" y="4194371"/>
              <a:ext cx="445956" cy="461665"/>
            </a:xfrm>
            <a:prstGeom prst="rect">
              <a:avLst/>
            </a:prstGeom>
            <a:noFill/>
          </p:spPr>
          <p:txBody>
            <a:bodyPr wrap="none" rtlCol="0">
              <a:spAutoFit/>
            </a:bodyPr>
            <a:lstStyle/>
            <a:p>
              <a:r>
                <a:rPr lang="en-US" sz="2400" dirty="0" smtClean="0"/>
                <a:t>P</a:t>
              </a:r>
              <a:r>
                <a:rPr lang="en-US" sz="2400" baseline="-25000" dirty="0" smtClean="0"/>
                <a:t>+</a:t>
              </a:r>
              <a:endParaRPr lang="en-US" sz="2400" baseline="-25000" dirty="0"/>
            </a:p>
          </p:txBody>
        </p:sp>
      </p:grpSp>
      <p:sp>
        <p:nvSpPr>
          <p:cNvPr id="109" name="TextBox 108"/>
          <p:cNvSpPr txBox="1"/>
          <p:nvPr/>
        </p:nvSpPr>
        <p:spPr>
          <a:xfrm>
            <a:off x="302984" y="3789470"/>
            <a:ext cx="2366289" cy="369332"/>
          </a:xfrm>
          <a:prstGeom prst="rect">
            <a:avLst/>
          </a:prstGeom>
          <a:noFill/>
        </p:spPr>
        <p:txBody>
          <a:bodyPr wrap="none" rtlCol="0">
            <a:spAutoFit/>
          </a:bodyPr>
          <a:lstStyle/>
          <a:p>
            <a:r>
              <a:rPr lang="en-US" dirty="0" smtClean="0"/>
              <a:t>Total heat of explosion:</a:t>
            </a:r>
            <a:endParaRPr lang="en-US" dirty="0"/>
          </a:p>
        </p:txBody>
      </p:sp>
      <p:grpSp>
        <p:nvGrpSpPr>
          <p:cNvPr id="112" name="Group 111"/>
          <p:cNvGrpSpPr/>
          <p:nvPr/>
        </p:nvGrpSpPr>
        <p:grpSpPr>
          <a:xfrm>
            <a:off x="5114726" y="2918560"/>
            <a:ext cx="2054595" cy="813585"/>
            <a:chOff x="4928126" y="2384713"/>
            <a:chExt cx="2054595" cy="813585"/>
          </a:xfrm>
        </p:grpSpPr>
        <mc:AlternateContent xmlns:mc="http://schemas.openxmlformats.org/markup-compatibility/2006" xmlns:a14="http://schemas.microsoft.com/office/drawing/2010/main">
          <mc:Choice Requires="a14">
            <p:sp>
              <p:nvSpPr>
                <p:cNvPr id="110" name="TextBox 109"/>
                <p:cNvSpPr txBox="1"/>
                <p:nvPr/>
              </p:nvSpPr>
              <p:spPr>
                <a:xfrm>
                  <a:off x="4928126" y="2384713"/>
                  <a:ext cx="16303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m:t>
                            </m:r>
                            <m:r>
                              <a:rPr lang="en-US" b="0" i="1" smtClean="0">
                                <a:latin typeface="Cambria Math"/>
                                <a:ea typeface="Cambria Math"/>
                              </a:rPr>
                              <m:t>𝑃</m:t>
                            </m:r>
                            <m:r>
                              <a:rPr lang="en-US" b="0" i="1" smtClean="0">
                                <a:latin typeface="Cambria Math"/>
                                <a:ea typeface="Cambria Math"/>
                              </a:rPr>
                              <m:t>=</m:t>
                            </m:r>
                            <m:r>
                              <a:rPr lang="en-US" b="0" i="1" smtClean="0">
                                <a:latin typeface="Cambria Math"/>
                              </a:rPr>
                              <m:t>𝑃</m:t>
                            </m:r>
                          </m:e>
                          <m:sub>
                            <m:r>
                              <a:rPr lang="en-US" b="0" i="1" smtClean="0">
                                <a:latin typeface="Cambria Math"/>
                              </a:rPr>
                              <m:t>+</m:t>
                            </m:r>
                          </m:sub>
                        </m:sSub>
                        <m:r>
                          <a:rPr lang="en-US" b="0" i="1" smtClean="0">
                            <a:latin typeface="Cambria Math"/>
                          </a:rPr>
                          <m:t>−</m:t>
                        </m:r>
                        <m:sSub>
                          <m:sSubPr>
                            <m:ctrlPr>
                              <a:rPr lang="en-US" b="0" i="1" smtClean="0">
                                <a:latin typeface="Cambria Math"/>
                              </a:rPr>
                            </m:ctrlPr>
                          </m:sSubPr>
                          <m:e>
                            <m:r>
                              <a:rPr lang="en-US" b="0" i="1" smtClean="0">
                                <a:latin typeface="Cambria Math"/>
                              </a:rPr>
                              <m:t>𝑃</m:t>
                            </m:r>
                          </m:e>
                          <m:sub>
                            <m:r>
                              <a:rPr lang="en-US" b="0" i="1" smtClean="0">
                                <a:latin typeface="Cambria Math"/>
                              </a:rPr>
                              <m:t>−</m:t>
                            </m:r>
                          </m:sub>
                        </m:sSub>
                      </m:oMath>
                    </m:oMathPara>
                  </a14:m>
                  <a:endParaRPr lang="en-US" dirty="0" smtClean="0"/>
                </a:p>
              </p:txBody>
            </p:sp>
          </mc:Choice>
          <mc:Fallback xmlns="">
            <p:sp>
              <p:nvSpPr>
                <p:cNvPr id="110" name="TextBox 109"/>
                <p:cNvSpPr txBox="1">
                  <a:spLocks noRot="1" noChangeAspect="1" noMove="1" noResize="1" noEditPoints="1" noAdjustHandles="1" noChangeArrowheads="1" noChangeShapeType="1" noTextEdit="1"/>
                </p:cNvSpPr>
                <p:nvPr/>
              </p:nvSpPr>
              <p:spPr>
                <a:xfrm>
                  <a:off x="4928126" y="2384713"/>
                  <a:ext cx="1630318"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5334000" y="2707202"/>
                  <a:ext cx="1648721" cy="491096"/>
                </a:xfrm>
                <a:prstGeom prst="rect">
                  <a:avLst/>
                </a:prstGeom>
                <a:noFill/>
              </p:spPr>
              <p:txBody>
                <a:bodyPr wrap="none" rtlCol="0">
                  <a:spAutoFit/>
                </a:bodyPr>
                <a:lstStyle/>
                <a:p>
                  <a14:m>
                    <m:oMath xmlns:m="http://schemas.openxmlformats.org/officeDocument/2006/math">
                      <m:r>
                        <a:rPr lang="en-US" b="0" i="1" smtClean="0">
                          <a:latin typeface="Cambria Math"/>
                        </a:rPr>
                        <m:t>=</m:t>
                      </m:r>
                      <m:r>
                        <a:rPr lang="en-US" b="0" i="1" smtClean="0">
                          <a:latin typeface="Cambria Math"/>
                          <a:ea typeface="Cambria Math"/>
                        </a:rPr>
                        <m:t>𝛼</m:t>
                      </m:r>
                      <m:r>
                        <a:rPr lang="en-US" b="0" i="1" smtClean="0">
                          <a:latin typeface="Cambria Math"/>
                          <a:ea typeface="Cambria Math"/>
                        </a:rPr>
                        <m:t> (</m:t>
                      </m:r>
                      <m:r>
                        <a:rPr lang="en-US" b="0" i="1" smtClean="0">
                          <a:latin typeface="Cambria Math"/>
                          <a:ea typeface="Cambria Math"/>
                        </a:rPr>
                        <m:t>𝛾</m:t>
                      </m:r>
                      <m:r>
                        <a:rPr lang="en-US" b="0" i="1" smtClean="0">
                          <a:latin typeface="Cambria Math"/>
                          <a:ea typeface="Cambria Math"/>
                        </a:rPr>
                        <m:t>−1)</m:t>
                      </m:r>
                      <m:f>
                        <m:fPr>
                          <m:ctrlPr>
                            <a:rPr lang="en-US" b="0" i="1" smtClean="0">
                              <a:latin typeface="Cambria Math"/>
                              <a:ea typeface="Cambria Math"/>
                            </a:rPr>
                          </m:ctrlPr>
                        </m:fPr>
                        <m:num>
                          <m:r>
                            <a:rPr lang="en-US" b="0" i="1" smtClean="0">
                              <a:latin typeface="Cambria Math"/>
                              <a:ea typeface="Cambria Math"/>
                            </a:rPr>
                            <m:t>∆</m:t>
                          </m:r>
                          <m:r>
                            <a:rPr lang="en-US" b="0" i="1" smtClean="0">
                              <a:latin typeface="Cambria Math"/>
                              <a:ea typeface="Cambria Math"/>
                            </a:rPr>
                            <m:t>𝐸</m:t>
                          </m:r>
                        </m:num>
                        <m:den>
                          <m:r>
                            <a:rPr lang="en-US" b="0" i="1" smtClean="0">
                              <a:latin typeface="Cambria Math"/>
                              <a:ea typeface="Cambria Math"/>
                            </a:rPr>
                            <m:t>𝑉</m:t>
                          </m:r>
                        </m:den>
                      </m:f>
                    </m:oMath>
                  </a14:m>
                  <a:r>
                    <a:rPr lang="en-US" dirty="0" smtClean="0"/>
                    <a:t> </a:t>
                  </a:r>
                  <a:endParaRPr lang="en-US" dirty="0"/>
                </a:p>
              </p:txBody>
            </p:sp>
          </mc:Choice>
          <mc:Fallback xmlns="">
            <p:sp>
              <p:nvSpPr>
                <p:cNvPr id="111" name="TextBox 110"/>
                <p:cNvSpPr txBox="1">
                  <a:spLocks noRot="1" noChangeAspect="1" noMove="1" noResize="1" noEditPoints="1" noAdjustHandles="1" noChangeArrowheads="1" noChangeShapeType="1" noTextEdit="1"/>
                </p:cNvSpPr>
                <p:nvPr/>
              </p:nvSpPr>
              <p:spPr>
                <a:xfrm>
                  <a:off x="5334000" y="2707202"/>
                  <a:ext cx="1648721" cy="491096"/>
                </a:xfrm>
                <a:prstGeom prst="rect">
                  <a:avLst/>
                </a:prstGeom>
                <a:blipFill rotWithShape="1">
                  <a:blip r:embed="rId5"/>
                  <a:stretch>
                    <a:fillRect b="-1235"/>
                  </a:stretch>
                </a:blipFill>
              </p:spPr>
              <p:txBody>
                <a:bodyPr/>
                <a:lstStyle/>
                <a:p>
                  <a:r>
                    <a:rPr lang="en-US">
                      <a:noFill/>
                    </a:rPr>
                    <a:t> </a:t>
                  </a:r>
                </a:p>
              </p:txBody>
            </p:sp>
          </mc:Fallback>
        </mc:AlternateContent>
      </p:grpSp>
      <p:sp>
        <p:nvSpPr>
          <p:cNvPr id="113" name="Right Arrow 112"/>
          <p:cNvSpPr/>
          <p:nvPr/>
        </p:nvSpPr>
        <p:spPr>
          <a:xfrm>
            <a:off x="5114726" y="3755786"/>
            <a:ext cx="2098952" cy="55262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4" name="TextBox 113"/>
              <p:cNvSpPr txBox="1"/>
              <p:nvPr/>
            </p:nvSpPr>
            <p:spPr>
              <a:xfrm>
                <a:off x="4473800" y="4473716"/>
                <a:ext cx="3891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oMath>
                  </m:oMathPara>
                </a14:m>
                <a:endParaRPr lang="en-US" dirty="0"/>
              </a:p>
            </p:txBody>
          </p:sp>
        </mc:Choice>
        <mc:Fallback xmlns="">
          <p:sp>
            <p:nvSpPr>
              <p:cNvPr id="114" name="TextBox 113"/>
              <p:cNvSpPr txBox="1">
                <a:spLocks noRot="1" noChangeAspect="1" noMove="1" noResize="1" noEditPoints="1" noAdjustHandles="1" noChangeArrowheads="1" noChangeShapeType="1" noTextEdit="1"/>
              </p:cNvSpPr>
              <p:nvPr/>
            </p:nvSpPr>
            <p:spPr>
              <a:xfrm>
                <a:off x="4473800" y="4473716"/>
                <a:ext cx="389144" cy="369332"/>
              </a:xfrm>
              <a:prstGeom prst="rect">
                <a:avLst/>
              </a:prstGeom>
              <a:blipFill rotWithShape="1">
                <a:blip r:embed="rId6"/>
                <a:stretch>
                  <a:fillRect/>
                </a:stretch>
              </a:blipFill>
            </p:spPr>
            <p:txBody>
              <a:bodyPr/>
              <a:lstStyle/>
              <a:p>
                <a:r>
                  <a:rPr lang="en-US">
                    <a:noFill/>
                  </a:rPr>
                  <a:t> </a:t>
                </a:r>
              </a:p>
            </p:txBody>
          </p:sp>
        </mc:Fallback>
      </mc:AlternateContent>
      <p:sp>
        <p:nvSpPr>
          <p:cNvPr id="116" name="TextBox 115"/>
          <p:cNvSpPr txBox="1"/>
          <p:nvPr/>
        </p:nvSpPr>
        <p:spPr>
          <a:xfrm>
            <a:off x="5114726" y="4363897"/>
            <a:ext cx="2208183" cy="1169551"/>
          </a:xfrm>
          <a:prstGeom prst="rect">
            <a:avLst/>
          </a:prstGeom>
          <a:noFill/>
        </p:spPr>
        <p:txBody>
          <a:bodyPr wrap="square" rtlCol="0">
            <a:spAutoFit/>
          </a:bodyPr>
          <a:lstStyle/>
          <a:p>
            <a:r>
              <a:rPr lang="en-US" sz="1400" b="1" dirty="0" smtClean="0">
                <a:sym typeface="Symbol"/>
              </a:rPr>
              <a:t></a:t>
            </a:r>
            <a:r>
              <a:rPr lang="en-US" sz="1400" dirty="0" smtClean="0">
                <a:sym typeface="Symbol"/>
              </a:rPr>
              <a:t>: fraction of energy that increases fluid internal energy </a:t>
            </a:r>
          </a:p>
          <a:p>
            <a:r>
              <a:rPr lang="en-US" sz="1400" b="1" dirty="0" smtClean="0">
                <a:sym typeface="Symbol"/>
              </a:rPr>
              <a:t></a:t>
            </a:r>
            <a:r>
              <a:rPr lang="en-US" sz="1400" dirty="0" smtClean="0">
                <a:sym typeface="Symbol"/>
              </a:rPr>
              <a:t> </a:t>
            </a:r>
            <a:r>
              <a:rPr lang="en-US" sz="1400" dirty="0" smtClean="0"/>
              <a:t>: fluid ratio of specific heats</a:t>
            </a:r>
            <a:endParaRPr lang="en-US" sz="1400" dirty="0"/>
          </a:p>
        </p:txBody>
      </p:sp>
      <p:cxnSp>
        <p:nvCxnSpPr>
          <p:cNvPr id="4" name="Straight Arrow Connector 3"/>
          <p:cNvCxnSpPr/>
          <p:nvPr/>
        </p:nvCxnSpPr>
        <p:spPr>
          <a:xfrm>
            <a:off x="3409948" y="971108"/>
            <a:ext cx="0" cy="497205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902359" y="5395768"/>
                <a:ext cx="55026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𝑧</m:t>
                      </m:r>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902359" y="5395768"/>
                <a:ext cx="550263" cy="461665"/>
              </a:xfrm>
              <a:prstGeom prst="rect">
                <a:avLst/>
              </a:prstGeom>
              <a:blipFill rotWithShape="1">
                <a:blip r:embed="rId7"/>
                <a:stretch>
                  <a:fillRect/>
                </a:stretch>
              </a:blipFill>
            </p:spPr>
            <p:txBody>
              <a:bodyPr/>
              <a:lstStyle/>
              <a:p>
                <a:r>
                  <a:rPr lang="en-US">
                    <a:noFill/>
                  </a:rPr>
                  <a:t> </a:t>
                </a:r>
              </a:p>
            </p:txBody>
          </p:sp>
        </mc:Fallback>
      </mc:AlternateContent>
      <p:sp>
        <p:nvSpPr>
          <p:cNvPr id="43" name="TextBox 42"/>
          <p:cNvSpPr txBox="1"/>
          <p:nvPr/>
        </p:nvSpPr>
        <p:spPr>
          <a:xfrm>
            <a:off x="457444" y="5934670"/>
            <a:ext cx="8438906" cy="923330"/>
          </a:xfrm>
          <a:prstGeom prst="rect">
            <a:avLst/>
          </a:prstGeom>
          <a:noFill/>
        </p:spPr>
        <p:txBody>
          <a:bodyPr wrap="square" rtlCol="0">
            <a:spAutoFit/>
          </a:bodyPr>
          <a:lstStyle/>
          <a:p>
            <a:pPr algn="just"/>
            <a:r>
              <a:rPr lang="en-US" i="1" dirty="0" smtClean="0">
                <a:solidFill>
                  <a:srgbClr val="FF0000"/>
                </a:solidFill>
              </a:rPr>
              <a:t>From relevant completion parameters, energy released by gun-firing can be approximated. This also gives increased pressure in the wellbore. They are used as initial condition for flow solver.</a:t>
            </a:r>
          </a:p>
        </p:txBody>
      </p:sp>
      <p:sp>
        <p:nvSpPr>
          <p:cNvPr id="44" name="TextBox 43"/>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3463200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n 3"/>
          <p:cNvSpPr/>
          <p:nvPr/>
        </p:nvSpPr>
        <p:spPr>
          <a:xfrm rot="16200000">
            <a:off x="3732033" y="1440610"/>
            <a:ext cx="759481" cy="680945"/>
          </a:xfrm>
          <a:prstGeom prst="can">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an 4"/>
          <p:cNvSpPr/>
          <p:nvPr/>
        </p:nvSpPr>
        <p:spPr>
          <a:xfrm rot="16200000">
            <a:off x="4292599" y="1410950"/>
            <a:ext cx="756167" cy="736952"/>
          </a:xfrm>
          <a:prstGeom prst="can">
            <a:avLst/>
          </a:prstGeom>
          <a:solidFill>
            <a:schemeClr val="tx2">
              <a:lumMod val="60000"/>
              <a:lumOff val="4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818330" y="1594760"/>
                <a:ext cx="2245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𝒒</m:t>
                          </m:r>
                        </m:e>
                        <m:sub>
                          <m:r>
                            <a:rPr lang="en-US" b="1" i="1" smtClean="0">
                              <a:latin typeface="Cambria Math"/>
                            </a:rPr>
                            <m:t>𝒍</m:t>
                          </m:r>
                        </m:sub>
                      </m:sSub>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2818330" y="1594760"/>
                <a:ext cx="224549" cy="369332"/>
              </a:xfrm>
              <a:prstGeom prst="rect">
                <a:avLst/>
              </a:prstGeom>
              <a:blipFill rotWithShape="1">
                <a:blip r:embed="rId3"/>
                <a:stretch>
                  <a:fillRect r="-5945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641882" y="1589227"/>
                <a:ext cx="2381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a:rPr>
                            <m:t>𝒒</m:t>
                          </m:r>
                        </m:e>
                        <m:sub>
                          <m:r>
                            <a:rPr lang="en-US" b="1" i="1" smtClean="0">
                              <a:latin typeface="Cambria Math"/>
                            </a:rPr>
                            <m:t>𝒓</m:t>
                          </m:r>
                        </m:sub>
                      </m:sSub>
                    </m:oMath>
                  </m:oMathPara>
                </a14:m>
                <a:endParaRPr lang="en-US" b="1" dirty="0"/>
              </a:p>
            </p:txBody>
          </p:sp>
        </mc:Choice>
        <mc:Fallback xmlns="">
          <p:sp>
            <p:nvSpPr>
              <p:cNvPr id="8" name="TextBox 7"/>
              <p:cNvSpPr txBox="1">
                <a:spLocks noRot="1" noChangeAspect="1" noMove="1" noResize="1" noEditPoints="1" noAdjustHandles="1" noChangeArrowheads="1" noChangeShapeType="1" noTextEdit="1"/>
              </p:cNvSpPr>
              <p:nvPr/>
            </p:nvSpPr>
            <p:spPr>
              <a:xfrm>
                <a:off x="5641882" y="1589227"/>
                <a:ext cx="238175" cy="369332"/>
              </a:xfrm>
              <a:prstGeom prst="rect">
                <a:avLst/>
              </a:prstGeom>
              <a:blipFill rotWithShape="1">
                <a:blip r:embed="rId4"/>
                <a:stretch>
                  <a:fillRect r="-53846"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229183068"/>
                  </p:ext>
                </p:extLst>
              </p:nvPr>
            </p:nvGraphicFramePr>
            <p:xfrm>
              <a:off x="496640" y="1047365"/>
              <a:ext cx="2189410" cy="1483360"/>
            </p:xfrm>
            <a:graphic>
              <a:graphicData uri="http://schemas.openxmlformats.org/drawingml/2006/table">
                <a:tbl>
                  <a:tblPr firstRow="1" bandRow="1">
                    <a:tableStyleId>{69CF1AB2-1976-4502-BF36-3FF5EA218861}</a:tableStyleId>
                  </a:tblPr>
                  <a:tblGrid>
                    <a:gridCol w="571500"/>
                    <a:gridCol w="828675"/>
                    <a:gridCol w="789235"/>
                  </a:tblGrid>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1" i="1" smtClean="0">
                                        <a:latin typeface="Cambria Math"/>
                                      </a:rPr>
                                      <m:t>𝑷</m:t>
                                    </m:r>
                                  </m:e>
                                  <m:sub>
                                    <m:r>
                                      <a:rPr lang="en-US" b="1" i="1" smtClean="0">
                                        <a:latin typeface="Cambria Math"/>
                                      </a:rPr>
                                      <m:t>𝒍</m:t>
                                    </m:r>
                                  </m:sub>
                                </m:sSub>
                              </m:oMath>
                            </m:oMathPara>
                          </a14:m>
                          <a:endParaRPr lang="en-US" dirty="0"/>
                        </a:p>
                      </a:txBody>
                      <a:tcPr/>
                    </a:tc>
                    <a:tc>
                      <a:txBody>
                        <a:bodyPr/>
                        <a:lstStyle/>
                        <a:p>
                          <a:r>
                            <a:rPr lang="en-US" dirty="0" smtClean="0"/>
                            <a:t>2,000</a:t>
                          </a:r>
                          <a:endParaRPr lang="en-US" dirty="0"/>
                        </a:p>
                      </a:txBody>
                      <a:tcPr/>
                    </a:tc>
                    <a:tc>
                      <a:txBody>
                        <a:bodyPr/>
                        <a:lstStyle/>
                        <a:p>
                          <a:r>
                            <a:rPr lang="en-US" dirty="0" smtClean="0"/>
                            <a:t>psi</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𝑙</m:t>
                                    </m:r>
                                  </m:sub>
                                </m:sSub>
                              </m:oMath>
                            </m:oMathPara>
                          </a14:m>
                          <a:endParaRPr lang="en-US" dirty="0"/>
                        </a:p>
                      </a:txBody>
                      <a:tcPr/>
                    </a:tc>
                    <a:tc>
                      <a:txBody>
                        <a:bodyPr/>
                        <a:lstStyle/>
                        <a:p>
                          <a:r>
                            <a:rPr lang="en-US" dirty="0" smtClean="0"/>
                            <a:t>100.0</a:t>
                          </a:r>
                          <a:endParaRPr lang="en-US" dirty="0"/>
                        </a:p>
                      </a:txBody>
                      <a:tcPr/>
                    </a:tc>
                    <a:tc>
                      <a:txBody>
                        <a:bodyPr/>
                        <a:lstStyle/>
                        <a:p>
                          <a:r>
                            <a:rPr lang="en-US" dirty="0" smtClean="0"/>
                            <a:t>F</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𝑢</m:t>
                                    </m:r>
                                  </m:e>
                                  <m:sub>
                                    <m:r>
                                      <a:rPr lang="en-US" b="0" i="1" dirty="0" smtClean="0">
                                        <a:latin typeface="Cambria Math"/>
                                      </a:rPr>
                                      <m:t>𝑙</m:t>
                                    </m:r>
                                  </m:sub>
                                </m:sSub>
                              </m:oMath>
                            </m:oMathPara>
                          </a14:m>
                          <a:endParaRPr lang="en-US" dirty="0"/>
                        </a:p>
                      </a:txBody>
                      <a:tcPr/>
                    </a:tc>
                    <a:tc>
                      <a:txBody>
                        <a:bodyPr/>
                        <a:lstStyle/>
                        <a:p>
                          <a:r>
                            <a:rPr lang="en-US" dirty="0" smtClean="0"/>
                            <a:t>0</a:t>
                          </a:r>
                          <a:endParaRPr lang="en-US" dirty="0"/>
                        </a:p>
                      </a:txBody>
                      <a:tcPr/>
                    </a:tc>
                    <a:tc>
                      <a:txBody>
                        <a:bodyPr/>
                        <a:lstStyle/>
                        <a:p>
                          <a:r>
                            <a:rPr lang="en-US" dirty="0" smtClean="0"/>
                            <a:t>Ft/s</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𝜌</m:t>
                                    </m:r>
                                  </m:e>
                                  <m:sub>
                                    <m:r>
                                      <a:rPr lang="en-US" b="0" i="1" smtClean="0">
                                        <a:latin typeface="Cambria Math"/>
                                      </a:rPr>
                                      <m:t>𝑙</m:t>
                                    </m:r>
                                  </m:sub>
                                </m:sSub>
                              </m:oMath>
                            </m:oMathPara>
                          </a14:m>
                          <a:endParaRPr lang="en-US" dirty="0"/>
                        </a:p>
                      </a:txBody>
                      <a:tcPr/>
                    </a:tc>
                    <a:tc>
                      <a:txBody>
                        <a:bodyPr/>
                        <a:lstStyle/>
                        <a:p>
                          <a:r>
                            <a:rPr lang="en-US" dirty="0" smtClean="0"/>
                            <a:t>0.999</a:t>
                          </a:r>
                          <a:endParaRPr lang="en-US" dirty="0"/>
                        </a:p>
                      </a:txBody>
                      <a:tcPr/>
                    </a:tc>
                    <a:tc>
                      <a:txBody>
                        <a:bodyPr/>
                        <a:lstStyle/>
                        <a:p>
                          <a:r>
                            <a:rPr lang="en-US" dirty="0" smtClean="0"/>
                            <a:t>g/cm</a:t>
                          </a:r>
                          <a:r>
                            <a:rPr lang="en-US" baseline="30000" dirty="0" smtClean="0"/>
                            <a:t>3</a:t>
                          </a:r>
                          <a:endParaRPr lang="en-US" baseline="30000" dirty="0"/>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229183068"/>
                  </p:ext>
                </p:extLst>
              </p:nvPr>
            </p:nvGraphicFramePr>
            <p:xfrm>
              <a:off x="496640" y="1047365"/>
              <a:ext cx="2189410" cy="1483360"/>
            </p:xfrm>
            <a:graphic>
              <a:graphicData uri="http://schemas.openxmlformats.org/drawingml/2006/table">
                <a:tbl>
                  <a:tblPr firstRow="1" bandRow="1">
                    <a:tableStyleId>{69CF1AB2-1976-4502-BF36-3FF5EA218861}</a:tableStyleId>
                  </a:tblPr>
                  <a:tblGrid>
                    <a:gridCol w="571500"/>
                    <a:gridCol w="828675"/>
                    <a:gridCol w="789235"/>
                  </a:tblGrid>
                  <a:tr h="370840">
                    <a:tc>
                      <a:txBody>
                        <a:bodyPr/>
                        <a:lstStyle/>
                        <a:p>
                          <a:endParaRPr lang="en-US"/>
                        </a:p>
                      </a:txBody>
                      <a:tcPr>
                        <a:blipFill rotWithShape="1">
                          <a:blip r:embed="rId5"/>
                          <a:stretch>
                            <a:fillRect t="-8197" r="-282979" b="-322951"/>
                          </a:stretch>
                        </a:blipFill>
                      </a:tcPr>
                    </a:tc>
                    <a:tc>
                      <a:txBody>
                        <a:bodyPr/>
                        <a:lstStyle/>
                        <a:p>
                          <a:r>
                            <a:rPr lang="en-US" dirty="0" smtClean="0"/>
                            <a:t>2,000</a:t>
                          </a:r>
                          <a:endParaRPr lang="en-US" dirty="0"/>
                        </a:p>
                      </a:txBody>
                      <a:tcPr/>
                    </a:tc>
                    <a:tc>
                      <a:txBody>
                        <a:bodyPr/>
                        <a:lstStyle/>
                        <a:p>
                          <a:r>
                            <a:rPr lang="en-US" dirty="0" smtClean="0"/>
                            <a:t>psi</a:t>
                          </a:r>
                          <a:endParaRPr lang="en-US" dirty="0"/>
                        </a:p>
                      </a:txBody>
                      <a:tcPr/>
                    </a:tc>
                  </a:tr>
                  <a:tr h="370840">
                    <a:tc>
                      <a:txBody>
                        <a:bodyPr/>
                        <a:lstStyle/>
                        <a:p>
                          <a:endParaRPr lang="en-US"/>
                        </a:p>
                      </a:txBody>
                      <a:tcPr>
                        <a:blipFill rotWithShape="1">
                          <a:blip r:embed="rId5"/>
                          <a:stretch>
                            <a:fillRect t="-108197" r="-282979" b="-222951"/>
                          </a:stretch>
                        </a:blipFill>
                      </a:tcPr>
                    </a:tc>
                    <a:tc>
                      <a:txBody>
                        <a:bodyPr/>
                        <a:lstStyle/>
                        <a:p>
                          <a:r>
                            <a:rPr lang="en-US" dirty="0" smtClean="0"/>
                            <a:t>100.0</a:t>
                          </a:r>
                          <a:endParaRPr lang="en-US" dirty="0"/>
                        </a:p>
                      </a:txBody>
                      <a:tcPr/>
                    </a:tc>
                    <a:tc>
                      <a:txBody>
                        <a:bodyPr/>
                        <a:lstStyle/>
                        <a:p>
                          <a:r>
                            <a:rPr lang="en-US" dirty="0" smtClean="0"/>
                            <a:t>F</a:t>
                          </a:r>
                          <a:endParaRPr lang="en-US" dirty="0"/>
                        </a:p>
                      </a:txBody>
                      <a:tcPr/>
                    </a:tc>
                  </a:tr>
                  <a:tr h="370840">
                    <a:tc>
                      <a:txBody>
                        <a:bodyPr/>
                        <a:lstStyle/>
                        <a:p>
                          <a:endParaRPr lang="en-US"/>
                        </a:p>
                      </a:txBody>
                      <a:tcPr>
                        <a:blipFill rotWithShape="1">
                          <a:blip r:embed="rId5"/>
                          <a:stretch>
                            <a:fillRect t="-211667" r="-282979" b="-126667"/>
                          </a:stretch>
                        </a:blipFill>
                      </a:tcPr>
                    </a:tc>
                    <a:tc>
                      <a:txBody>
                        <a:bodyPr/>
                        <a:lstStyle/>
                        <a:p>
                          <a:r>
                            <a:rPr lang="en-US" dirty="0" smtClean="0"/>
                            <a:t>0</a:t>
                          </a:r>
                          <a:endParaRPr lang="en-US" dirty="0"/>
                        </a:p>
                      </a:txBody>
                      <a:tcPr/>
                    </a:tc>
                    <a:tc>
                      <a:txBody>
                        <a:bodyPr/>
                        <a:lstStyle/>
                        <a:p>
                          <a:r>
                            <a:rPr lang="en-US" dirty="0" smtClean="0"/>
                            <a:t>Ft/s</a:t>
                          </a:r>
                          <a:endParaRPr lang="en-US" dirty="0"/>
                        </a:p>
                      </a:txBody>
                      <a:tcPr/>
                    </a:tc>
                  </a:tr>
                  <a:tr h="370840">
                    <a:tc>
                      <a:txBody>
                        <a:bodyPr/>
                        <a:lstStyle/>
                        <a:p>
                          <a:endParaRPr lang="en-US"/>
                        </a:p>
                      </a:txBody>
                      <a:tcPr>
                        <a:blipFill rotWithShape="1">
                          <a:blip r:embed="rId5"/>
                          <a:stretch>
                            <a:fillRect t="-306557" r="-282979" b="-24590"/>
                          </a:stretch>
                        </a:blipFill>
                      </a:tcPr>
                    </a:tc>
                    <a:tc>
                      <a:txBody>
                        <a:bodyPr/>
                        <a:lstStyle/>
                        <a:p>
                          <a:r>
                            <a:rPr lang="en-US" dirty="0" smtClean="0"/>
                            <a:t>0.999</a:t>
                          </a:r>
                          <a:endParaRPr lang="en-US" dirty="0"/>
                        </a:p>
                      </a:txBody>
                      <a:tcPr/>
                    </a:tc>
                    <a:tc>
                      <a:txBody>
                        <a:bodyPr/>
                        <a:lstStyle/>
                        <a:p>
                          <a:r>
                            <a:rPr lang="en-US" dirty="0" smtClean="0"/>
                            <a:t>g/cm</a:t>
                          </a:r>
                          <a:r>
                            <a:rPr lang="en-US" baseline="30000" dirty="0" smtClean="0"/>
                            <a:t>3</a:t>
                          </a:r>
                          <a:endParaRPr lang="en-US" baseline="30000" dirty="0"/>
                        </a:p>
                      </a:txBody>
                      <a:tcPr/>
                    </a:tc>
                  </a:tr>
                </a:tbl>
              </a:graphicData>
            </a:graphic>
          </p:graphicFrame>
        </mc:Fallback>
      </mc:AlternateContent>
      <p:cxnSp>
        <p:nvCxnSpPr>
          <p:cNvPr id="10" name="Straight Arrow Connector 9"/>
          <p:cNvCxnSpPr>
            <a:endCxn id="4" idx="1"/>
          </p:cNvCxnSpPr>
          <p:nvPr/>
        </p:nvCxnSpPr>
        <p:spPr>
          <a:xfrm>
            <a:off x="3257550" y="1781082"/>
            <a:ext cx="51375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5" idx="3"/>
          </p:cNvCxnSpPr>
          <p:nvPr/>
        </p:nvCxnSpPr>
        <p:spPr>
          <a:xfrm flipH="1" flipV="1">
            <a:off x="5039159" y="1779426"/>
            <a:ext cx="552016" cy="16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3138643548"/>
                  </p:ext>
                </p:extLst>
              </p:nvPr>
            </p:nvGraphicFramePr>
            <p:xfrm>
              <a:off x="6164015" y="1032213"/>
              <a:ext cx="2227510" cy="1483360"/>
            </p:xfrm>
            <a:graphic>
              <a:graphicData uri="http://schemas.openxmlformats.org/drawingml/2006/table">
                <a:tbl>
                  <a:tblPr firstRow="1" bandRow="1">
                    <a:tableStyleId>{69CF1AB2-1976-4502-BF36-3FF5EA218861}</a:tableStyleId>
                  </a:tblPr>
                  <a:tblGrid>
                    <a:gridCol w="571500"/>
                    <a:gridCol w="828675"/>
                    <a:gridCol w="827335"/>
                  </a:tblGrid>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1" i="1" smtClean="0">
                                        <a:latin typeface="Cambria Math"/>
                                      </a:rPr>
                                      <m:t>𝑷</m:t>
                                    </m:r>
                                  </m:e>
                                  <m:sub>
                                    <m:r>
                                      <a:rPr lang="en-US" b="1" i="1" smtClean="0">
                                        <a:latin typeface="Cambria Math"/>
                                      </a:rPr>
                                      <m:t>𝒓</m:t>
                                    </m:r>
                                  </m:sub>
                                </m:sSub>
                              </m:oMath>
                            </m:oMathPara>
                          </a14:m>
                          <a:endParaRPr lang="en-US" dirty="0"/>
                        </a:p>
                      </a:txBody>
                      <a:tcPr/>
                    </a:tc>
                    <a:tc>
                      <a:txBody>
                        <a:bodyPr/>
                        <a:lstStyle/>
                        <a:p>
                          <a:r>
                            <a:rPr lang="en-US" dirty="0" smtClean="0"/>
                            <a:t>10,000</a:t>
                          </a:r>
                          <a:endParaRPr lang="en-US" dirty="0"/>
                        </a:p>
                      </a:txBody>
                      <a:tcPr/>
                    </a:tc>
                    <a:tc>
                      <a:txBody>
                        <a:bodyPr/>
                        <a:lstStyle/>
                        <a:p>
                          <a:r>
                            <a:rPr lang="en-US" dirty="0" smtClean="0"/>
                            <a:t>psi</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𝑟</m:t>
                                    </m:r>
                                  </m:sub>
                                </m:sSub>
                              </m:oMath>
                            </m:oMathPara>
                          </a14:m>
                          <a:endParaRPr lang="en-US" dirty="0"/>
                        </a:p>
                      </a:txBody>
                      <a:tcPr/>
                    </a:tc>
                    <a:tc>
                      <a:txBody>
                        <a:bodyPr/>
                        <a:lstStyle/>
                        <a:p>
                          <a:r>
                            <a:rPr lang="en-US" dirty="0" smtClean="0"/>
                            <a:t>179.9</a:t>
                          </a:r>
                          <a:endParaRPr lang="en-US" dirty="0"/>
                        </a:p>
                      </a:txBody>
                      <a:tcPr/>
                    </a:tc>
                    <a:tc>
                      <a:txBody>
                        <a:bodyPr/>
                        <a:lstStyle/>
                        <a:p>
                          <a:r>
                            <a:rPr lang="en-US" dirty="0" smtClean="0"/>
                            <a:t>F</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𝑢</m:t>
                                    </m:r>
                                  </m:e>
                                  <m:sub>
                                    <m:r>
                                      <a:rPr lang="en-US" b="0" i="1" dirty="0" smtClean="0">
                                        <a:latin typeface="Cambria Math"/>
                                      </a:rPr>
                                      <m:t>𝑟</m:t>
                                    </m:r>
                                  </m:sub>
                                </m:sSub>
                              </m:oMath>
                            </m:oMathPara>
                          </a14:m>
                          <a:endParaRPr lang="en-US" dirty="0"/>
                        </a:p>
                      </a:txBody>
                      <a:tcPr/>
                    </a:tc>
                    <a:tc>
                      <a:txBody>
                        <a:bodyPr/>
                        <a:lstStyle/>
                        <a:p>
                          <a:r>
                            <a:rPr lang="en-US" dirty="0" smtClean="0"/>
                            <a:t>0</a:t>
                          </a:r>
                          <a:endParaRPr lang="en-US" dirty="0"/>
                        </a:p>
                      </a:txBody>
                      <a:tcPr/>
                    </a:tc>
                    <a:tc>
                      <a:txBody>
                        <a:bodyPr/>
                        <a:lstStyle/>
                        <a:p>
                          <a:r>
                            <a:rPr lang="en-US" dirty="0" smtClean="0"/>
                            <a:t>Ft/s</a:t>
                          </a:r>
                          <a:endParaRPr lang="en-US" dirty="0"/>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𝜌</m:t>
                                    </m:r>
                                  </m:e>
                                  <m:sub>
                                    <m:r>
                                      <a:rPr lang="en-US" b="0" i="1" smtClean="0">
                                        <a:latin typeface="Cambria Math"/>
                                      </a:rPr>
                                      <m:t>𝑟</m:t>
                                    </m:r>
                                  </m:sub>
                                </m:sSub>
                              </m:oMath>
                            </m:oMathPara>
                          </a14:m>
                          <a:endParaRPr lang="en-US" dirty="0"/>
                        </a:p>
                      </a:txBody>
                      <a:tcPr/>
                    </a:tc>
                    <a:tc>
                      <a:txBody>
                        <a:bodyPr/>
                        <a:lstStyle/>
                        <a:p>
                          <a:r>
                            <a:rPr lang="en-US" dirty="0" smtClean="0"/>
                            <a:t>0.999</a:t>
                          </a:r>
                          <a:endParaRPr lang="en-US" dirty="0"/>
                        </a:p>
                      </a:txBody>
                      <a:tcPr/>
                    </a:tc>
                    <a:tc>
                      <a:txBody>
                        <a:bodyPr/>
                        <a:lstStyle/>
                        <a:p>
                          <a:r>
                            <a:rPr lang="en-US" dirty="0" smtClean="0"/>
                            <a:t>g/cm</a:t>
                          </a:r>
                          <a:r>
                            <a:rPr lang="en-US" baseline="30000" dirty="0" smtClean="0"/>
                            <a:t>3</a:t>
                          </a:r>
                          <a:endParaRPr lang="en-US" baseline="30000" dirty="0"/>
                        </a:p>
                      </a:txBody>
                      <a:tcPr/>
                    </a:tc>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138643548"/>
                  </p:ext>
                </p:extLst>
              </p:nvPr>
            </p:nvGraphicFramePr>
            <p:xfrm>
              <a:off x="6164015" y="1032213"/>
              <a:ext cx="2227510" cy="1483360"/>
            </p:xfrm>
            <a:graphic>
              <a:graphicData uri="http://schemas.openxmlformats.org/drawingml/2006/table">
                <a:tbl>
                  <a:tblPr firstRow="1" bandRow="1">
                    <a:tableStyleId>{69CF1AB2-1976-4502-BF36-3FF5EA218861}</a:tableStyleId>
                  </a:tblPr>
                  <a:tblGrid>
                    <a:gridCol w="571500"/>
                    <a:gridCol w="828675"/>
                    <a:gridCol w="827335"/>
                  </a:tblGrid>
                  <a:tr h="370840">
                    <a:tc>
                      <a:txBody>
                        <a:bodyPr/>
                        <a:lstStyle/>
                        <a:p>
                          <a:endParaRPr lang="en-US"/>
                        </a:p>
                      </a:txBody>
                      <a:tcPr>
                        <a:blipFill rotWithShape="1">
                          <a:blip r:embed="rId6"/>
                          <a:stretch>
                            <a:fillRect t="-8197" r="-289362" b="-324590"/>
                          </a:stretch>
                        </a:blipFill>
                      </a:tcPr>
                    </a:tc>
                    <a:tc>
                      <a:txBody>
                        <a:bodyPr/>
                        <a:lstStyle/>
                        <a:p>
                          <a:r>
                            <a:rPr lang="en-US" dirty="0" smtClean="0"/>
                            <a:t>10,000</a:t>
                          </a:r>
                          <a:endParaRPr lang="en-US" dirty="0"/>
                        </a:p>
                      </a:txBody>
                      <a:tcPr/>
                    </a:tc>
                    <a:tc>
                      <a:txBody>
                        <a:bodyPr/>
                        <a:lstStyle/>
                        <a:p>
                          <a:r>
                            <a:rPr lang="en-US" dirty="0" smtClean="0"/>
                            <a:t>psi</a:t>
                          </a:r>
                          <a:endParaRPr lang="en-US" dirty="0"/>
                        </a:p>
                      </a:txBody>
                      <a:tcPr/>
                    </a:tc>
                  </a:tr>
                  <a:tr h="370840">
                    <a:tc>
                      <a:txBody>
                        <a:bodyPr/>
                        <a:lstStyle/>
                        <a:p>
                          <a:endParaRPr lang="en-US"/>
                        </a:p>
                      </a:txBody>
                      <a:tcPr>
                        <a:blipFill rotWithShape="1">
                          <a:blip r:embed="rId6"/>
                          <a:stretch>
                            <a:fillRect t="-108197" r="-289362" b="-224590"/>
                          </a:stretch>
                        </a:blipFill>
                      </a:tcPr>
                    </a:tc>
                    <a:tc>
                      <a:txBody>
                        <a:bodyPr/>
                        <a:lstStyle/>
                        <a:p>
                          <a:r>
                            <a:rPr lang="en-US" dirty="0" smtClean="0"/>
                            <a:t>179.9</a:t>
                          </a:r>
                          <a:endParaRPr lang="en-US" dirty="0"/>
                        </a:p>
                      </a:txBody>
                      <a:tcPr/>
                    </a:tc>
                    <a:tc>
                      <a:txBody>
                        <a:bodyPr/>
                        <a:lstStyle/>
                        <a:p>
                          <a:r>
                            <a:rPr lang="en-US" dirty="0" smtClean="0"/>
                            <a:t>F</a:t>
                          </a:r>
                          <a:endParaRPr lang="en-US" dirty="0"/>
                        </a:p>
                      </a:txBody>
                      <a:tcPr/>
                    </a:tc>
                  </a:tr>
                  <a:tr h="370840">
                    <a:tc>
                      <a:txBody>
                        <a:bodyPr/>
                        <a:lstStyle/>
                        <a:p>
                          <a:endParaRPr lang="en-US"/>
                        </a:p>
                      </a:txBody>
                      <a:tcPr>
                        <a:blipFill rotWithShape="1">
                          <a:blip r:embed="rId6"/>
                          <a:stretch>
                            <a:fillRect t="-208197" r="-289362" b="-124590"/>
                          </a:stretch>
                        </a:blipFill>
                      </a:tcPr>
                    </a:tc>
                    <a:tc>
                      <a:txBody>
                        <a:bodyPr/>
                        <a:lstStyle/>
                        <a:p>
                          <a:r>
                            <a:rPr lang="en-US" dirty="0" smtClean="0"/>
                            <a:t>0</a:t>
                          </a:r>
                          <a:endParaRPr lang="en-US" dirty="0"/>
                        </a:p>
                      </a:txBody>
                      <a:tcPr/>
                    </a:tc>
                    <a:tc>
                      <a:txBody>
                        <a:bodyPr/>
                        <a:lstStyle/>
                        <a:p>
                          <a:r>
                            <a:rPr lang="en-US" dirty="0" smtClean="0"/>
                            <a:t>Ft/s</a:t>
                          </a:r>
                          <a:endParaRPr lang="en-US" dirty="0"/>
                        </a:p>
                      </a:txBody>
                      <a:tcPr/>
                    </a:tc>
                  </a:tr>
                  <a:tr h="370840">
                    <a:tc>
                      <a:txBody>
                        <a:bodyPr/>
                        <a:lstStyle/>
                        <a:p>
                          <a:endParaRPr lang="en-US"/>
                        </a:p>
                      </a:txBody>
                      <a:tcPr>
                        <a:blipFill rotWithShape="1">
                          <a:blip r:embed="rId6"/>
                          <a:stretch>
                            <a:fillRect t="-308197" r="-289362" b="-24590"/>
                          </a:stretch>
                        </a:blipFill>
                      </a:tcPr>
                    </a:tc>
                    <a:tc>
                      <a:txBody>
                        <a:bodyPr/>
                        <a:lstStyle/>
                        <a:p>
                          <a:r>
                            <a:rPr lang="en-US" dirty="0" smtClean="0"/>
                            <a:t>0.999</a:t>
                          </a:r>
                          <a:endParaRPr lang="en-US" dirty="0"/>
                        </a:p>
                      </a:txBody>
                      <a:tcPr/>
                    </a:tc>
                    <a:tc>
                      <a:txBody>
                        <a:bodyPr/>
                        <a:lstStyle/>
                        <a:p>
                          <a:r>
                            <a:rPr lang="en-US" dirty="0" smtClean="0"/>
                            <a:t>g/cm</a:t>
                          </a:r>
                          <a:r>
                            <a:rPr lang="en-US" baseline="30000" dirty="0" smtClean="0"/>
                            <a:t>3</a:t>
                          </a:r>
                          <a:endParaRPr lang="en-US" baseline="30000" dirty="0"/>
                        </a:p>
                      </a:txBody>
                      <a:tcPr/>
                    </a:tc>
                  </a:tr>
                </a:tbl>
              </a:graphicData>
            </a:graphic>
          </p:graphicFrame>
        </mc:Fallback>
      </mc:AlternateContent>
      <p:cxnSp>
        <p:nvCxnSpPr>
          <p:cNvPr id="13" name="Straight Arrow Connector 12"/>
          <p:cNvCxnSpPr/>
          <p:nvPr/>
        </p:nvCxnSpPr>
        <p:spPr>
          <a:xfrm>
            <a:off x="3876675" y="1266825"/>
            <a:ext cx="107632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956570" y="1027211"/>
            <a:ext cx="916533" cy="307777"/>
          </a:xfrm>
          <a:prstGeom prst="rect">
            <a:avLst/>
          </a:prstGeom>
          <a:noFill/>
        </p:spPr>
        <p:txBody>
          <a:bodyPr wrap="none" rtlCol="0">
            <a:spAutoFit/>
          </a:bodyPr>
          <a:lstStyle/>
          <a:p>
            <a:r>
              <a:rPr lang="en-US" sz="1400" dirty="0" smtClean="0"/>
              <a:t>downhole</a:t>
            </a:r>
            <a:endParaRPr lang="en-US" sz="1400" dirty="0"/>
          </a:p>
        </p:txBody>
      </p:sp>
      <mc:AlternateContent xmlns:mc="http://schemas.openxmlformats.org/markup-compatibility/2006" xmlns:a14="http://schemas.microsoft.com/office/drawing/2010/main">
        <mc:Choice Requires="a14">
          <p:graphicFrame>
            <p:nvGraphicFramePr>
              <p:cNvPr id="3" name="Diagram 2"/>
              <p:cNvGraphicFramePr/>
              <p:nvPr>
                <p:extLst>
                  <p:ext uri="{D42A27DB-BD31-4B8C-83A1-F6EECF244321}">
                    <p14:modId xmlns:p14="http://schemas.microsoft.com/office/powerpoint/2010/main" val="789641339"/>
                  </p:ext>
                </p:extLst>
              </p:nvPr>
            </p:nvGraphicFramePr>
            <p:xfrm>
              <a:off x="990600" y="2692400"/>
              <a:ext cx="720224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Choice>
        <mc:Fallback xmlns="">
          <p:graphicFrame>
            <p:nvGraphicFramePr>
              <p:cNvPr id="3" name="Diagram 2"/>
              <p:cNvGraphicFramePr/>
              <p:nvPr>
                <p:extLst>
                  <p:ext uri="{D42A27DB-BD31-4B8C-83A1-F6EECF244321}">
                    <p14:modId xmlns:p14="http://schemas.microsoft.com/office/powerpoint/2010/main" val="789641339"/>
                  </p:ext>
                </p:extLst>
              </p:nvPr>
            </p:nvGraphicFramePr>
            <p:xfrm>
              <a:off x="990600" y="2692400"/>
              <a:ext cx="720224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mc:Fallback>
      </mc:AlternateContent>
      <p:sp>
        <p:nvSpPr>
          <p:cNvPr id="6" name="Title 5"/>
          <p:cNvSpPr>
            <a:spLocks noGrp="1"/>
          </p:cNvSpPr>
          <p:nvPr>
            <p:ph type="title"/>
          </p:nvPr>
        </p:nvSpPr>
        <p:spPr>
          <a:xfrm>
            <a:off x="-3027" y="-20637"/>
            <a:ext cx="8229600" cy="590550"/>
          </a:xfrm>
        </p:spPr>
        <p:txBody>
          <a:bodyPr/>
          <a:lstStyle/>
          <a:p>
            <a:r>
              <a:rPr lang="en-US" b="1" dirty="0" smtClean="0">
                <a:latin typeface="+mn-lt"/>
              </a:rPr>
              <a:t>Test Cases – Four Examples</a:t>
            </a:r>
            <a:endParaRPr lang="en-US" b="1" dirty="0">
              <a:latin typeface="+mn-lt"/>
            </a:endParaRPr>
          </a:p>
        </p:txBody>
      </p:sp>
      <p:sp>
        <p:nvSpPr>
          <p:cNvPr id="15" name="TextBox 14"/>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427838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90550"/>
          </a:xfrm>
        </p:spPr>
        <p:txBody>
          <a:bodyPr/>
          <a:lstStyle/>
          <a:p>
            <a:r>
              <a:rPr lang="en-US" b="1" dirty="0" smtClean="0">
                <a:latin typeface="+mn-lt"/>
              </a:rPr>
              <a:t>Test Case Results – Single Phase Flow Solver</a:t>
            </a:r>
            <a:endParaRPr lang="en-US" b="1"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194" y="2487115"/>
            <a:ext cx="4343345" cy="344644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329" y="2487115"/>
            <a:ext cx="4254706" cy="3569271"/>
          </a:xfrm>
          <a:prstGeom prst="rect">
            <a:avLst/>
          </a:prstGeom>
        </p:spPr>
      </p:pic>
      <p:sp>
        <p:nvSpPr>
          <p:cNvPr id="8" name="TextBox 7"/>
          <p:cNvSpPr txBox="1"/>
          <p:nvPr/>
        </p:nvSpPr>
        <p:spPr>
          <a:xfrm>
            <a:off x="1624084" y="2149100"/>
            <a:ext cx="1315938" cy="369332"/>
          </a:xfrm>
          <a:prstGeom prst="rect">
            <a:avLst/>
          </a:prstGeom>
          <a:noFill/>
        </p:spPr>
        <p:txBody>
          <a:bodyPr wrap="none" rtlCol="0">
            <a:spAutoFit/>
          </a:bodyPr>
          <a:lstStyle/>
          <a:p>
            <a:r>
              <a:rPr lang="en-US" dirty="0" smtClean="0">
                <a:solidFill>
                  <a:schemeClr val="tx2">
                    <a:lumMod val="60000"/>
                    <a:lumOff val="40000"/>
                  </a:schemeClr>
                </a:solidFill>
              </a:rPr>
              <a:t>Weak Shock</a:t>
            </a:r>
          </a:p>
        </p:txBody>
      </p:sp>
      <p:sp>
        <p:nvSpPr>
          <p:cNvPr id="9" name="TextBox 8"/>
          <p:cNvSpPr txBox="1"/>
          <p:nvPr/>
        </p:nvSpPr>
        <p:spPr>
          <a:xfrm>
            <a:off x="6171265" y="2162747"/>
            <a:ext cx="1400833" cy="369332"/>
          </a:xfrm>
          <a:prstGeom prst="rect">
            <a:avLst/>
          </a:prstGeom>
          <a:noFill/>
        </p:spPr>
        <p:txBody>
          <a:bodyPr wrap="none" rtlCol="0">
            <a:spAutoFit/>
          </a:bodyPr>
          <a:lstStyle/>
          <a:p>
            <a:r>
              <a:rPr lang="en-US" dirty="0" smtClean="0">
                <a:solidFill>
                  <a:schemeClr val="tx2">
                    <a:lumMod val="60000"/>
                    <a:lumOff val="40000"/>
                  </a:schemeClr>
                </a:solidFill>
              </a:rPr>
              <a:t>Strong Shock</a:t>
            </a:r>
          </a:p>
        </p:txBody>
      </p:sp>
      <p:sp>
        <p:nvSpPr>
          <p:cNvPr id="12" name="TextBox 11"/>
          <p:cNvSpPr txBox="1"/>
          <p:nvPr/>
        </p:nvSpPr>
        <p:spPr>
          <a:xfrm>
            <a:off x="496640" y="871592"/>
            <a:ext cx="4519892" cy="1200329"/>
          </a:xfrm>
          <a:prstGeom prst="rect">
            <a:avLst/>
          </a:prstGeom>
          <a:noFill/>
        </p:spPr>
        <p:txBody>
          <a:bodyPr wrap="none" rtlCol="0">
            <a:spAutoFit/>
          </a:bodyPr>
          <a:lstStyle/>
          <a:p>
            <a:r>
              <a:rPr lang="en-US" smtClean="0"/>
              <a:t>Current software </a:t>
            </a:r>
            <a:r>
              <a:rPr lang="en-US" dirty="0" smtClean="0"/>
              <a:t>solution:</a:t>
            </a:r>
          </a:p>
          <a:p>
            <a:pPr marL="285750" indent="-285750">
              <a:buFont typeface="Arial" pitchFamily="34" charset="0"/>
              <a:buChar char="•"/>
            </a:pPr>
            <a:r>
              <a:rPr lang="en-US" dirty="0" smtClean="0"/>
              <a:t>shock smearing </a:t>
            </a:r>
          </a:p>
          <a:p>
            <a:pPr marL="285750" indent="-285750">
              <a:buFont typeface="Arial" pitchFamily="34" charset="0"/>
              <a:buChar char="•"/>
            </a:pPr>
            <a:r>
              <a:rPr lang="en-US" dirty="0" smtClean="0"/>
              <a:t>post-shock oscillations</a:t>
            </a:r>
          </a:p>
          <a:p>
            <a:pPr marL="285750" indent="-285750">
              <a:buFont typeface="Arial" pitchFamily="34" charset="0"/>
              <a:buChar char="•"/>
            </a:pPr>
            <a:r>
              <a:rPr lang="en-US" dirty="0" smtClean="0"/>
              <a:t>general oscillations that lead to instabilities</a:t>
            </a:r>
          </a:p>
        </p:txBody>
      </p:sp>
      <p:sp>
        <p:nvSpPr>
          <p:cNvPr id="3" name="Rectangle 2"/>
          <p:cNvSpPr/>
          <p:nvPr/>
        </p:nvSpPr>
        <p:spPr>
          <a:xfrm>
            <a:off x="2756586" y="3095767"/>
            <a:ext cx="1123950" cy="1522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689911" y="3054649"/>
            <a:ext cx="885179" cy="215444"/>
          </a:xfrm>
          <a:prstGeom prst="rect">
            <a:avLst/>
          </a:prstGeom>
          <a:noFill/>
        </p:spPr>
        <p:txBody>
          <a:bodyPr wrap="square" rtlCol="0">
            <a:spAutoFit/>
          </a:bodyPr>
          <a:lstStyle/>
          <a:p>
            <a:r>
              <a:rPr lang="en-US" sz="800" b="1" smtClean="0"/>
              <a:t>Current Sotware</a:t>
            </a:r>
            <a:endParaRPr lang="en-US" sz="800" b="1"/>
          </a:p>
        </p:txBody>
      </p:sp>
      <p:sp>
        <p:nvSpPr>
          <p:cNvPr id="11" name="TextBox 10"/>
          <p:cNvSpPr txBox="1"/>
          <p:nvPr/>
        </p:nvSpPr>
        <p:spPr>
          <a:xfrm>
            <a:off x="5184231" y="666582"/>
            <a:ext cx="3814804" cy="1477328"/>
          </a:xfrm>
          <a:prstGeom prst="rect">
            <a:avLst/>
          </a:prstGeom>
          <a:noFill/>
        </p:spPr>
        <p:txBody>
          <a:bodyPr wrap="square" rtlCol="0">
            <a:spAutoFit/>
          </a:bodyPr>
          <a:lstStyle/>
          <a:p>
            <a:r>
              <a:rPr lang="en-US" i="1" dirty="0" smtClean="0">
                <a:solidFill>
                  <a:srgbClr val="FF0000"/>
                </a:solidFill>
              </a:rPr>
              <a:t>New flow-solver numerical algorithm removes shock smearing, spurious oscillations that lead to instabilities!  Also, the new solver results agree with exact solution!</a:t>
            </a:r>
          </a:p>
        </p:txBody>
      </p:sp>
      <p:sp>
        <p:nvSpPr>
          <p:cNvPr id="13" name="TextBox 12"/>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3043945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536" y="3217263"/>
            <a:ext cx="4502917" cy="3251634"/>
          </a:xfrm>
          <a:prstGeom prst="rect">
            <a:avLst/>
          </a:prstGeom>
        </p:spPr>
      </p:pic>
      <p:sp>
        <p:nvSpPr>
          <p:cNvPr id="2" name="Title 1"/>
          <p:cNvSpPr>
            <a:spLocks noGrp="1"/>
          </p:cNvSpPr>
          <p:nvPr>
            <p:ph type="title"/>
          </p:nvPr>
        </p:nvSpPr>
        <p:spPr>
          <a:xfrm>
            <a:off x="0" y="-8961"/>
            <a:ext cx="8229600" cy="590550"/>
          </a:xfrm>
        </p:spPr>
        <p:txBody>
          <a:bodyPr>
            <a:normAutofit fontScale="90000"/>
          </a:bodyPr>
          <a:lstStyle/>
          <a:p>
            <a:r>
              <a:rPr lang="en-US" b="1" dirty="0" smtClean="0">
                <a:latin typeface="+mn-lt"/>
              </a:rPr>
              <a:t>Test Case Results  – Three-phase Solver (oil, gas, water)</a:t>
            </a:r>
            <a:endParaRPr lang="en-US" b="1" dirty="0">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32" y="3033126"/>
            <a:ext cx="4369335" cy="3435771"/>
          </a:xfrm>
          <a:prstGeom prst="rect">
            <a:avLst/>
          </a:prstGeom>
        </p:spPr>
      </p:pic>
      <p:sp>
        <p:nvSpPr>
          <p:cNvPr id="5" name="Content Placeholder 2"/>
          <p:cNvSpPr txBox="1">
            <a:spLocks/>
          </p:cNvSpPr>
          <p:nvPr/>
        </p:nvSpPr>
        <p:spPr>
          <a:xfrm>
            <a:off x="496640" y="890324"/>
            <a:ext cx="8229600" cy="2153127"/>
          </a:xfrm>
          <a:prstGeom prst="rect">
            <a:avLst/>
          </a:prstGeom>
        </p:spPr>
        <p:txBody>
          <a:bodyPr/>
          <a:lstStyle>
            <a:lvl1pPr marL="173038" indent="-173038" algn="l" defTabSz="457200" rtl="0" eaLnBrk="1" latinLnBrk="0" hangingPunct="1">
              <a:spcBef>
                <a:spcPct val="20000"/>
              </a:spcBef>
              <a:buClr>
                <a:srgbClr val="156DB3"/>
              </a:buClr>
              <a:buFont typeface="Lucida Grande"/>
              <a:buChar char="￭"/>
              <a:defRPr sz="2000" kern="1200">
                <a:solidFill>
                  <a:schemeClr val="tx1"/>
                </a:solidFill>
                <a:latin typeface="Arial Narrow"/>
                <a:ea typeface="+mn-ea"/>
                <a:cs typeface="Arial Narrow"/>
              </a:defRPr>
            </a:lvl1pPr>
            <a:lvl2pPr marL="457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2pPr>
            <a:lvl3pPr marL="631825" indent="-174625" algn="l" defTabSz="457200" rtl="0" eaLnBrk="1" latinLnBrk="0" hangingPunct="1">
              <a:spcBef>
                <a:spcPct val="20000"/>
              </a:spcBef>
              <a:buClr>
                <a:srgbClr val="156DB3"/>
              </a:buClr>
              <a:buFont typeface="Lucida Grande"/>
              <a:buChar char="￭"/>
              <a:defRPr sz="1800" kern="1200">
                <a:solidFill>
                  <a:srgbClr val="000000"/>
                </a:solidFill>
                <a:latin typeface="Arial Narrow"/>
                <a:ea typeface="+mn-ea"/>
                <a:cs typeface="Arial Narrow"/>
              </a:defRPr>
            </a:lvl3pPr>
            <a:lvl4pPr marL="860425" indent="-174625" algn="l" defTabSz="457200" rtl="0" eaLnBrk="1" latinLnBrk="0" hangingPunct="1">
              <a:spcBef>
                <a:spcPct val="20000"/>
              </a:spcBef>
              <a:buFont typeface="Arial"/>
              <a:buChar char="–"/>
              <a:defRPr sz="16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 Multi-phase (Oil, Gas, Water) version of the model is up and running</a:t>
            </a:r>
          </a:p>
          <a:p>
            <a:pPr lvl="1"/>
            <a:r>
              <a:rPr lang="en-US" dirty="0"/>
              <a:t> </a:t>
            </a:r>
            <a:r>
              <a:rPr lang="en-US" dirty="0" smtClean="0"/>
              <a:t>(Left) – Example shows shock tube problem with three different ratios of fluids.</a:t>
            </a:r>
          </a:p>
          <a:p>
            <a:pPr lvl="1"/>
            <a:r>
              <a:rPr lang="en-US" dirty="0"/>
              <a:t> </a:t>
            </a:r>
            <a:r>
              <a:rPr lang="en-US" dirty="0" smtClean="0"/>
              <a:t>(Right) – Comparison of multi-phase and single phase solvers with mostly water</a:t>
            </a:r>
          </a:p>
        </p:txBody>
      </p:sp>
      <p:sp>
        <p:nvSpPr>
          <p:cNvPr id="6" name="TextBox 5"/>
          <p:cNvSpPr txBox="1"/>
          <p:nvPr/>
        </p:nvSpPr>
        <p:spPr>
          <a:xfrm>
            <a:off x="1228298" y="3671106"/>
            <a:ext cx="1146468" cy="307777"/>
          </a:xfrm>
          <a:prstGeom prst="rect">
            <a:avLst/>
          </a:prstGeom>
          <a:noFill/>
        </p:spPr>
        <p:txBody>
          <a:bodyPr wrap="none" rtlCol="0">
            <a:spAutoFit/>
          </a:bodyPr>
          <a:lstStyle/>
          <a:p>
            <a:r>
              <a:rPr lang="en-US" sz="1400" dirty="0" smtClean="0">
                <a:solidFill>
                  <a:schemeClr val="accent5"/>
                </a:solidFill>
              </a:rPr>
              <a:t>(0.7, 0.2, 0.1)</a:t>
            </a:r>
          </a:p>
        </p:txBody>
      </p:sp>
      <p:sp>
        <p:nvSpPr>
          <p:cNvPr id="7" name="TextBox 6"/>
          <p:cNvSpPr txBox="1"/>
          <p:nvPr/>
        </p:nvSpPr>
        <p:spPr>
          <a:xfrm>
            <a:off x="1228298" y="3288126"/>
            <a:ext cx="1020536" cy="369332"/>
          </a:xfrm>
          <a:prstGeom prst="rect">
            <a:avLst/>
          </a:prstGeom>
          <a:noFill/>
        </p:spPr>
        <p:txBody>
          <a:bodyPr wrap="none" rtlCol="0">
            <a:spAutoFit/>
          </a:bodyPr>
          <a:lstStyle/>
          <a:p>
            <a:r>
              <a:rPr lang="en-US" dirty="0" smtClean="0"/>
              <a:t>(W, O, G)</a:t>
            </a:r>
          </a:p>
        </p:txBody>
      </p:sp>
      <p:sp>
        <p:nvSpPr>
          <p:cNvPr id="8" name="TextBox 7"/>
          <p:cNvSpPr txBox="1"/>
          <p:nvPr/>
        </p:nvSpPr>
        <p:spPr>
          <a:xfrm>
            <a:off x="1228298" y="3895509"/>
            <a:ext cx="1603324" cy="307777"/>
          </a:xfrm>
          <a:prstGeom prst="rect">
            <a:avLst/>
          </a:prstGeom>
          <a:noFill/>
        </p:spPr>
        <p:txBody>
          <a:bodyPr wrap="none" rtlCol="0">
            <a:spAutoFit/>
          </a:bodyPr>
          <a:lstStyle/>
          <a:p>
            <a:r>
              <a:rPr lang="en-US" sz="1400" dirty="0" smtClean="0">
                <a:solidFill>
                  <a:schemeClr val="accent1"/>
                </a:solidFill>
              </a:rPr>
              <a:t>(0.99, 0.005, 0.005)</a:t>
            </a:r>
          </a:p>
        </p:txBody>
      </p:sp>
      <p:sp>
        <p:nvSpPr>
          <p:cNvPr id="9" name="TextBox 8"/>
          <p:cNvSpPr txBox="1"/>
          <p:nvPr/>
        </p:nvSpPr>
        <p:spPr>
          <a:xfrm>
            <a:off x="1228298" y="4129794"/>
            <a:ext cx="1877437" cy="307777"/>
          </a:xfrm>
          <a:prstGeom prst="rect">
            <a:avLst/>
          </a:prstGeom>
          <a:noFill/>
        </p:spPr>
        <p:txBody>
          <a:bodyPr wrap="none" rtlCol="0">
            <a:spAutoFit/>
          </a:bodyPr>
          <a:lstStyle/>
          <a:p>
            <a:r>
              <a:rPr lang="en-US" sz="1400" dirty="0" smtClean="0">
                <a:solidFill>
                  <a:srgbClr val="FF0000"/>
                </a:solidFill>
              </a:rPr>
              <a:t>(0.999, 0.0005, 0.0005)</a:t>
            </a:r>
          </a:p>
        </p:txBody>
      </p:sp>
      <p:sp>
        <p:nvSpPr>
          <p:cNvPr id="10" name="TextBox 9"/>
          <p:cNvSpPr txBox="1"/>
          <p:nvPr/>
        </p:nvSpPr>
        <p:spPr>
          <a:xfrm>
            <a:off x="5431810" y="3548276"/>
            <a:ext cx="2004075" cy="369332"/>
          </a:xfrm>
          <a:prstGeom prst="rect">
            <a:avLst/>
          </a:prstGeom>
          <a:noFill/>
        </p:spPr>
        <p:txBody>
          <a:bodyPr wrap="none" rtlCol="0">
            <a:spAutoFit/>
          </a:bodyPr>
          <a:lstStyle/>
          <a:p>
            <a:r>
              <a:rPr lang="en-US" dirty="0" smtClean="0">
                <a:solidFill>
                  <a:schemeClr val="tx2">
                    <a:lumMod val="60000"/>
                    <a:lumOff val="40000"/>
                  </a:schemeClr>
                </a:solidFill>
              </a:rPr>
              <a:t>Single phase model</a:t>
            </a:r>
          </a:p>
        </p:txBody>
      </p:sp>
      <p:sp>
        <p:nvSpPr>
          <p:cNvPr id="11" name="TextBox 10"/>
          <p:cNvSpPr txBox="1"/>
          <p:nvPr/>
        </p:nvSpPr>
        <p:spPr>
          <a:xfrm>
            <a:off x="5431810" y="3917608"/>
            <a:ext cx="2626040" cy="369332"/>
          </a:xfrm>
          <a:prstGeom prst="rect">
            <a:avLst/>
          </a:prstGeom>
          <a:noFill/>
        </p:spPr>
        <p:txBody>
          <a:bodyPr wrap="none" rtlCol="0">
            <a:spAutoFit/>
          </a:bodyPr>
          <a:lstStyle/>
          <a:p>
            <a:r>
              <a:rPr lang="en-US" dirty="0" smtClean="0">
                <a:solidFill>
                  <a:srgbClr val="FF0000"/>
                </a:solidFill>
              </a:rPr>
              <a:t>Multi-phase model (1,0,0)</a:t>
            </a:r>
          </a:p>
        </p:txBody>
      </p:sp>
      <p:sp>
        <p:nvSpPr>
          <p:cNvPr id="12" name="TextBox 11"/>
          <p:cNvSpPr txBox="1"/>
          <p:nvPr/>
        </p:nvSpPr>
        <p:spPr>
          <a:xfrm>
            <a:off x="1928386" y="2279620"/>
            <a:ext cx="5683084" cy="923330"/>
          </a:xfrm>
          <a:prstGeom prst="rect">
            <a:avLst/>
          </a:prstGeom>
          <a:noFill/>
        </p:spPr>
        <p:txBody>
          <a:bodyPr wrap="square" rtlCol="0">
            <a:spAutoFit/>
          </a:bodyPr>
          <a:lstStyle/>
          <a:p>
            <a:r>
              <a:rPr lang="en-US" i="1" dirty="0" smtClean="0">
                <a:solidFill>
                  <a:srgbClr val="FF0000"/>
                </a:solidFill>
              </a:rPr>
              <a:t>New three-phase solver incorporates the improved PVT models for HPHT. Its results agree with those of single-phase solver as well as exact solutions.</a:t>
            </a:r>
          </a:p>
        </p:txBody>
      </p:sp>
      <p:sp>
        <p:nvSpPr>
          <p:cNvPr id="13" name="TextBox 12"/>
          <p:cNvSpPr txBox="1"/>
          <p:nvPr/>
        </p:nvSpPr>
        <p:spPr>
          <a:xfrm>
            <a:off x="913973" y="6459372"/>
            <a:ext cx="7411452" cy="369332"/>
          </a:xfrm>
          <a:prstGeom prst="rect">
            <a:avLst/>
          </a:prstGeom>
          <a:noFill/>
        </p:spPr>
        <p:txBody>
          <a:bodyPr wrap="none" rtlCol="0">
            <a:spAutoFit/>
          </a:bodyPr>
          <a:lstStyle/>
          <a:p>
            <a:r>
              <a:rPr lang="en-US" smtClean="0"/>
              <a:t>Solution approaches that of single-phase solver as water proportion increases</a:t>
            </a:r>
            <a:endParaRPr lang="en-US"/>
          </a:p>
        </p:txBody>
      </p:sp>
      <p:cxnSp>
        <p:nvCxnSpPr>
          <p:cNvPr id="15" name="Straight Arrow Connector 14"/>
          <p:cNvCxnSpPr/>
          <p:nvPr/>
        </p:nvCxnSpPr>
        <p:spPr>
          <a:xfrm flipV="1">
            <a:off x="1357752" y="5181600"/>
            <a:ext cx="443780" cy="1287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103295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5"/>
            <a:ext cx="8229600" cy="590550"/>
          </a:xfrm>
        </p:spPr>
        <p:txBody>
          <a:bodyPr/>
          <a:lstStyle/>
          <a:p>
            <a:r>
              <a:rPr lang="en-US" b="1" dirty="0" smtClean="0">
                <a:latin typeface="+mn-lt"/>
              </a:rPr>
              <a:t>Numerics – Results for Computational Efficiency</a:t>
            </a:r>
            <a:endParaRPr lang="en-US" b="1"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30" y="1065583"/>
            <a:ext cx="3305699" cy="2523774"/>
          </a:xfrm>
          <a:prstGeom prst="rect">
            <a:avLst/>
          </a:prstGeom>
        </p:spPr>
      </p:pic>
      <p:sp>
        <p:nvSpPr>
          <p:cNvPr id="4" name="Multiply 3"/>
          <p:cNvSpPr/>
          <p:nvPr/>
        </p:nvSpPr>
        <p:spPr>
          <a:xfrm>
            <a:off x="4423447" y="1972628"/>
            <a:ext cx="423081" cy="709683"/>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952" y="1065583"/>
            <a:ext cx="3216700" cy="2523774"/>
          </a:xfrm>
          <a:prstGeom prst="rect">
            <a:avLst/>
          </a:prstGeom>
        </p:spPr>
      </p:pic>
      <p:sp>
        <p:nvSpPr>
          <p:cNvPr id="6" name="TextBox 5"/>
          <p:cNvSpPr txBox="1"/>
          <p:nvPr/>
        </p:nvSpPr>
        <p:spPr>
          <a:xfrm>
            <a:off x="1480857" y="799029"/>
            <a:ext cx="1816844" cy="369332"/>
          </a:xfrm>
          <a:prstGeom prst="rect">
            <a:avLst/>
          </a:prstGeom>
          <a:noFill/>
        </p:spPr>
        <p:txBody>
          <a:bodyPr wrap="none" rtlCol="0">
            <a:spAutoFit/>
          </a:bodyPr>
          <a:lstStyle/>
          <a:p>
            <a:r>
              <a:rPr lang="en-US" dirty="0" smtClean="0"/>
              <a:t>Time Step Size (s)</a:t>
            </a:r>
          </a:p>
        </p:txBody>
      </p:sp>
      <p:sp>
        <p:nvSpPr>
          <p:cNvPr id="7" name="TextBox 6"/>
          <p:cNvSpPr txBox="1"/>
          <p:nvPr/>
        </p:nvSpPr>
        <p:spPr>
          <a:xfrm>
            <a:off x="6005021" y="813737"/>
            <a:ext cx="1958293" cy="369332"/>
          </a:xfrm>
          <a:prstGeom prst="rect">
            <a:avLst/>
          </a:prstGeom>
          <a:noFill/>
        </p:spPr>
        <p:txBody>
          <a:bodyPr wrap="none" rtlCol="0">
            <a:spAutoFit/>
          </a:bodyPr>
          <a:lstStyle/>
          <a:p>
            <a:r>
              <a:rPr lang="en-US" dirty="0" smtClean="0"/>
              <a:t>Time per Step (</a:t>
            </a:r>
            <a:r>
              <a:rPr lang="en-US" dirty="0" err="1" smtClean="0"/>
              <a:t>ms</a:t>
            </a:r>
            <a:r>
              <a:rPr lang="en-US" dirty="0" smtClean="0"/>
              <a:t>)</a:t>
            </a:r>
          </a:p>
        </p:txBody>
      </p:sp>
      <p:sp>
        <p:nvSpPr>
          <p:cNvPr id="8" name="TextBox 7"/>
          <p:cNvSpPr txBox="1"/>
          <p:nvPr/>
        </p:nvSpPr>
        <p:spPr>
          <a:xfrm>
            <a:off x="541215" y="983695"/>
            <a:ext cx="621580" cy="369332"/>
          </a:xfrm>
          <a:prstGeom prst="rect">
            <a:avLst/>
          </a:prstGeom>
          <a:noFill/>
        </p:spPr>
        <p:txBody>
          <a:bodyPr wrap="none" rtlCol="0">
            <a:spAutoFit/>
          </a:bodyPr>
          <a:lstStyle/>
          <a:p>
            <a:r>
              <a:rPr lang="en-US" b="1" dirty="0" smtClean="0">
                <a:solidFill>
                  <a:schemeClr val="tx2">
                    <a:lumMod val="60000"/>
                    <a:lumOff val="40000"/>
                  </a:schemeClr>
                </a:solidFill>
              </a:rPr>
              <a:t>T</a:t>
            </a:r>
            <a:r>
              <a:rPr lang="en-US" b="1" baseline="-25000" dirty="0" smtClean="0">
                <a:solidFill>
                  <a:schemeClr val="tx2">
                    <a:lumMod val="60000"/>
                    <a:lumOff val="40000"/>
                  </a:schemeClr>
                </a:solidFill>
              </a:rPr>
              <a:t>end</a:t>
            </a:r>
            <a:r>
              <a:rPr lang="en-US" b="1" dirty="0" smtClean="0">
                <a:solidFill>
                  <a:schemeClr val="tx2">
                    <a:lumMod val="60000"/>
                    <a:lumOff val="40000"/>
                  </a:schemeClr>
                </a:solidFill>
              </a:rPr>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934" y="3749393"/>
            <a:ext cx="4120708" cy="3108605"/>
          </a:xfrm>
          <a:prstGeom prst="rect">
            <a:avLst/>
          </a:prstGeom>
        </p:spPr>
      </p:pic>
      <p:sp>
        <p:nvSpPr>
          <p:cNvPr id="9" name="Equal 8"/>
          <p:cNvSpPr/>
          <p:nvPr/>
        </p:nvSpPr>
        <p:spPr>
          <a:xfrm>
            <a:off x="87356" y="5010268"/>
            <a:ext cx="709684" cy="586854"/>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894765" y="3564727"/>
            <a:ext cx="2855525" cy="369332"/>
          </a:xfrm>
          <a:prstGeom prst="rect">
            <a:avLst/>
          </a:prstGeom>
          <a:noFill/>
        </p:spPr>
        <p:txBody>
          <a:bodyPr wrap="none" rtlCol="0">
            <a:spAutoFit/>
          </a:bodyPr>
          <a:lstStyle/>
          <a:p>
            <a:r>
              <a:rPr lang="en-US" dirty="0" smtClean="0"/>
              <a:t>Total Computational Time (s)</a:t>
            </a:r>
          </a:p>
        </p:txBody>
      </p:sp>
      <p:sp>
        <p:nvSpPr>
          <p:cNvPr id="12" name="TextBox 11"/>
          <p:cNvSpPr txBox="1"/>
          <p:nvPr/>
        </p:nvSpPr>
        <p:spPr>
          <a:xfrm>
            <a:off x="4634987" y="5920287"/>
            <a:ext cx="2015295" cy="461665"/>
          </a:xfrm>
          <a:prstGeom prst="rect">
            <a:avLst/>
          </a:prstGeom>
          <a:noFill/>
        </p:spPr>
        <p:txBody>
          <a:bodyPr wrap="none" rtlCol="0">
            <a:spAutoFit/>
          </a:bodyPr>
          <a:lstStyle/>
          <a:p>
            <a:r>
              <a:rPr lang="en-US" sz="2400" b="1" i="1" dirty="0" smtClean="0"/>
              <a:t>300% speedup</a:t>
            </a:r>
          </a:p>
        </p:txBody>
      </p:sp>
      <p:cxnSp>
        <p:nvCxnSpPr>
          <p:cNvPr id="14" name="Straight Arrow Connector 13"/>
          <p:cNvCxnSpPr/>
          <p:nvPr/>
        </p:nvCxnSpPr>
        <p:spPr>
          <a:xfrm flipH="1" flipV="1">
            <a:off x="4191320" y="5622694"/>
            <a:ext cx="462717" cy="547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582734" y="1298860"/>
            <a:ext cx="783075" cy="9023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525584" y="1233750"/>
            <a:ext cx="885179" cy="215444"/>
          </a:xfrm>
          <a:prstGeom prst="rect">
            <a:avLst/>
          </a:prstGeom>
          <a:noFill/>
        </p:spPr>
        <p:txBody>
          <a:bodyPr wrap="square" rtlCol="0">
            <a:spAutoFit/>
          </a:bodyPr>
          <a:lstStyle/>
          <a:p>
            <a:r>
              <a:rPr lang="en-US" sz="800" b="1" dirty="0" smtClean="0"/>
              <a:t>Current </a:t>
            </a:r>
            <a:r>
              <a:rPr lang="en-US" sz="800" b="1" dirty="0" err="1" smtClean="0"/>
              <a:t>Sotware</a:t>
            </a:r>
            <a:endParaRPr lang="en-US" sz="800" b="1" dirty="0"/>
          </a:p>
        </p:txBody>
      </p:sp>
      <p:graphicFrame>
        <p:nvGraphicFramePr>
          <p:cNvPr id="16" name="Diagram 15"/>
          <p:cNvGraphicFramePr/>
          <p:nvPr>
            <p:extLst>
              <p:ext uri="{D42A27DB-BD31-4B8C-83A1-F6EECF244321}">
                <p14:modId xmlns:p14="http://schemas.microsoft.com/office/powerpoint/2010/main" val="2416591420"/>
              </p:ext>
            </p:extLst>
          </p:nvPr>
        </p:nvGraphicFramePr>
        <p:xfrm>
          <a:off x="6005021" y="3589358"/>
          <a:ext cx="3179703" cy="30019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TextBox 16"/>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4150563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90550"/>
          </a:xfrm>
        </p:spPr>
        <p:txBody>
          <a:bodyPr>
            <a:normAutofit/>
          </a:bodyPr>
          <a:lstStyle/>
          <a:p>
            <a:r>
              <a:rPr lang="en-US" sz="3200" b="1" dirty="0" smtClean="0">
                <a:latin typeface="Arial" panose="020B0604020202020204" pitchFamily="34" charset="0"/>
                <a:cs typeface="Arial" panose="020B0604020202020204" pitchFamily="34" charset="0"/>
              </a:rPr>
              <a:t>Testing and Modeling Systems</a:t>
            </a:r>
            <a:endParaRPr lang="en-US" sz="32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23" y="599486"/>
            <a:ext cx="8697281" cy="47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011076" y="0"/>
            <a:ext cx="1132924" cy="369332"/>
          </a:xfrm>
          <a:prstGeom prst="rect">
            <a:avLst/>
          </a:prstGeom>
          <a:noFill/>
        </p:spPr>
        <p:txBody>
          <a:bodyPr wrap="square" rtlCol="0">
            <a:spAutoFit/>
          </a:bodyPr>
          <a:lstStyle/>
          <a:p>
            <a:r>
              <a:rPr lang="en-US" dirty="0" smtClean="0"/>
              <a:t>IPS –15-5</a:t>
            </a:r>
            <a:endParaRPr lang="en-US" dirty="0"/>
          </a:p>
        </p:txBody>
      </p:sp>
      <p:sp>
        <p:nvSpPr>
          <p:cNvPr id="5" name="TextBox 4"/>
          <p:cNvSpPr txBox="1"/>
          <p:nvPr/>
        </p:nvSpPr>
        <p:spPr>
          <a:xfrm>
            <a:off x="5945184" y="5055225"/>
            <a:ext cx="1402890" cy="646331"/>
          </a:xfrm>
          <a:prstGeom prst="rect">
            <a:avLst/>
          </a:prstGeom>
          <a:noFill/>
        </p:spPr>
        <p:txBody>
          <a:bodyPr wrap="square" rtlCol="0">
            <a:spAutoFit/>
          </a:bodyPr>
          <a:lstStyle/>
          <a:p>
            <a:pPr algn="ctr"/>
            <a:r>
              <a:rPr lang="en-US" dirty="0" smtClean="0">
                <a:solidFill>
                  <a:srgbClr val="FF0000"/>
                </a:solidFill>
              </a:rPr>
              <a:t>Presented in IPS –15-19</a:t>
            </a:r>
            <a:endParaRPr lang="en-US" dirty="0">
              <a:solidFill>
                <a:srgbClr val="FF0000"/>
              </a:solidFill>
            </a:endParaRPr>
          </a:p>
        </p:txBody>
      </p:sp>
      <p:sp>
        <p:nvSpPr>
          <p:cNvPr id="6" name="TextBox 5"/>
          <p:cNvSpPr txBox="1"/>
          <p:nvPr/>
        </p:nvSpPr>
        <p:spPr>
          <a:xfrm>
            <a:off x="663986" y="5181354"/>
            <a:ext cx="1402890" cy="646331"/>
          </a:xfrm>
          <a:prstGeom prst="rect">
            <a:avLst/>
          </a:prstGeom>
          <a:noFill/>
        </p:spPr>
        <p:txBody>
          <a:bodyPr wrap="square" rtlCol="0">
            <a:spAutoFit/>
          </a:bodyPr>
          <a:lstStyle/>
          <a:p>
            <a:pPr algn="ctr"/>
            <a:r>
              <a:rPr lang="en-US" dirty="0" smtClean="0">
                <a:solidFill>
                  <a:srgbClr val="FF0000"/>
                </a:solidFill>
              </a:rPr>
              <a:t>Presented in IPS –15-5</a:t>
            </a:r>
            <a:endParaRPr lang="en-US" dirty="0">
              <a:solidFill>
                <a:srgbClr val="FF0000"/>
              </a:solidFill>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279227" y="5640929"/>
            <a:ext cx="2445231" cy="97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460216" y="5752976"/>
            <a:ext cx="2106584" cy="553998"/>
          </a:xfrm>
          <a:prstGeom prst="rect">
            <a:avLst/>
          </a:prstGeom>
          <a:noFill/>
        </p:spPr>
        <p:txBody>
          <a:bodyPr wrap="square" rtlCol="0">
            <a:spAutoFit/>
          </a:bodyPr>
          <a:lstStyle/>
          <a:p>
            <a:pPr algn="ctr"/>
            <a:r>
              <a:rPr lang="en-US" sz="1500" b="1" dirty="0" smtClean="0"/>
              <a:t>Full-Scale Dynamic Event Model</a:t>
            </a:r>
            <a:endParaRPr lang="en-US" sz="1500" b="1" dirty="0"/>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6915913" y="5509541"/>
            <a:ext cx="1918191" cy="89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939242" y="5605822"/>
            <a:ext cx="1847564" cy="553998"/>
          </a:xfrm>
          <a:prstGeom prst="rect">
            <a:avLst/>
          </a:prstGeom>
          <a:noFill/>
        </p:spPr>
        <p:txBody>
          <a:bodyPr wrap="square" rtlCol="0">
            <a:spAutoFit/>
          </a:bodyPr>
          <a:lstStyle/>
          <a:p>
            <a:pPr algn="ctr"/>
            <a:r>
              <a:rPr lang="en-US" sz="1500" b="1" dirty="0" smtClean="0"/>
              <a:t>Full-Scale CFD Analysis</a:t>
            </a:r>
            <a:endParaRPr lang="en-US" sz="1500" b="1" dirty="0"/>
          </a:p>
        </p:txBody>
      </p:sp>
      <p:sp>
        <p:nvSpPr>
          <p:cNvPr id="9" name="Rectangle 8"/>
          <p:cNvSpPr/>
          <p:nvPr/>
        </p:nvSpPr>
        <p:spPr>
          <a:xfrm>
            <a:off x="6852849" y="4479491"/>
            <a:ext cx="1918191" cy="701863"/>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6816057" y="4447959"/>
            <a:ext cx="1918191" cy="89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839386" y="4544240"/>
            <a:ext cx="1847564" cy="553998"/>
          </a:xfrm>
          <a:prstGeom prst="rect">
            <a:avLst/>
          </a:prstGeom>
          <a:noFill/>
        </p:spPr>
        <p:txBody>
          <a:bodyPr wrap="square" rtlCol="0">
            <a:spAutoFit/>
          </a:bodyPr>
          <a:lstStyle/>
          <a:p>
            <a:pPr algn="ctr"/>
            <a:r>
              <a:rPr lang="en-US" sz="1500" b="1" dirty="0" smtClean="0"/>
              <a:t>Lab Scale CFD Analysis</a:t>
            </a:r>
            <a:endParaRPr lang="en-US" sz="1500" b="1" dirty="0"/>
          </a:p>
        </p:txBody>
      </p:sp>
      <p:cxnSp>
        <p:nvCxnSpPr>
          <p:cNvPr id="15" name="Straight Arrow Connector 14"/>
          <p:cNvCxnSpPr/>
          <p:nvPr/>
        </p:nvCxnSpPr>
        <p:spPr>
          <a:xfrm flipH="1">
            <a:off x="7798975" y="5231793"/>
            <a:ext cx="0" cy="274320"/>
          </a:xfrm>
          <a:prstGeom prst="straightConnector1">
            <a:avLst/>
          </a:prstGeom>
          <a:ln>
            <a:tailEnd type="stealth" w="lg"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5790322" y="5955639"/>
            <a:ext cx="1062527" cy="0"/>
          </a:xfrm>
          <a:prstGeom prst="straightConnector1">
            <a:avLst/>
          </a:prstGeom>
          <a:ln>
            <a:tailEnd type="stealth" w="lg"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4542586" y="5250436"/>
            <a:ext cx="0" cy="508165"/>
          </a:xfrm>
          <a:prstGeom prst="straightConnector1">
            <a:avLst/>
          </a:prstGeom>
          <a:ln>
            <a:tailEnd type="stealth"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96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741" y="0"/>
            <a:ext cx="4757516" cy="593195"/>
          </a:xfrm>
        </p:spPr>
        <p:txBody>
          <a:bodyPr>
            <a:normAutofit/>
          </a:bodyPr>
          <a:lstStyle/>
          <a:p>
            <a:r>
              <a:rPr lang="en-US" sz="3200" b="1" dirty="0" smtClean="0">
                <a:latin typeface="+mn-lt"/>
              </a:rPr>
              <a:t>Summary</a:t>
            </a:r>
            <a:endParaRPr lang="en-US" sz="3200" b="1" dirty="0">
              <a:latin typeface="+mn-lt"/>
            </a:endParaRPr>
          </a:p>
        </p:txBody>
      </p:sp>
      <p:sp>
        <p:nvSpPr>
          <p:cNvPr id="4" name="TextBox 3"/>
          <p:cNvSpPr txBox="1"/>
          <p:nvPr/>
        </p:nvSpPr>
        <p:spPr>
          <a:xfrm>
            <a:off x="347536" y="702156"/>
            <a:ext cx="8264106" cy="5016758"/>
          </a:xfrm>
          <a:prstGeom prst="rect">
            <a:avLst/>
          </a:prstGeom>
          <a:noFill/>
        </p:spPr>
        <p:txBody>
          <a:bodyPr wrap="square" rtlCol="0">
            <a:spAutoFit/>
          </a:bodyPr>
          <a:lstStyle/>
          <a:p>
            <a:pPr marL="285750" indent="-285750">
              <a:buFont typeface="Arial" pitchFamily="34" charset="0"/>
              <a:buChar char="•"/>
            </a:pPr>
            <a:r>
              <a:rPr lang="en-US" sz="2000" dirty="0" smtClean="0"/>
              <a:t>Robust modeling &amp; simulation of dynamic downhole perforation operations is important for:</a:t>
            </a:r>
          </a:p>
          <a:p>
            <a:pPr marL="914400" lvl="1" indent="-457200">
              <a:buFont typeface="+mj-lt"/>
              <a:buAutoNum type="arabicPeriod"/>
            </a:pPr>
            <a:r>
              <a:rPr lang="en-US" sz="2000" dirty="0" smtClean="0"/>
              <a:t> pre-job work flows</a:t>
            </a:r>
          </a:p>
          <a:p>
            <a:pPr marL="1257300" lvl="2" indent="-342900">
              <a:buFont typeface="Wingdings" pitchFamily="2" charset="2"/>
              <a:buChar char="Ø"/>
            </a:pPr>
            <a:r>
              <a:rPr lang="en-US" sz="2000" dirty="0" smtClean="0"/>
              <a:t>Optimize well completion</a:t>
            </a:r>
          </a:p>
          <a:p>
            <a:pPr marL="1257300" lvl="2" indent="-342900">
              <a:buFont typeface="Wingdings" pitchFamily="2" charset="2"/>
              <a:buChar char="Ø"/>
            </a:pPr>
            <a:r>
              <a:rPr lang="en-US" sz="2000" dirty="0" smtClean="0"/>
              <a:t>Mitigate risk of shock loading</a:t>
            </a:r>
          </a:p>
          <a:p>
            <a:pPr marL="914400" lvl="1" indent="-457200">
              <a:buFont typeface="+mj-lt"/>
              <a:buAutoNum type="arabicPeriod"/>
            </a:pPr>
            <a:r>
              <a:rPr lang="en-US" sz="2000" dirty="0" smtClean="0"/>
              <a:t>Post-job data analysis that feeds back to job design work flows</a:t>
            </a:r>
          </a:p>
          <a:p>
            <a:pPr marL="914400" lvl="1" indent="-457200">
              <a:buFont typeface="+mj-lt"/>
              <a:buAutoNum type="arabicPeriod"/>
            </a:pPr>
            <a:r>
              <a:rPr lang="en-US" sz="2000" dirty="0" smtClean="0"/>
              <a:t>Sensitivity analysis used during flow laboratory experiments and testing</a:t>
            </a:r>
          </a:p>
          <a:p>
            <a:pPr marL="342900" indent="-342900">
              <a:buFont typeface="Arial" pitchFamily="34" charset="0"/>
              <a:buChar char="•"/>
            </a:pPr>
            <a:r>
              <a:rPr lang="en-US" sz="2000" dirty="0" smtClean="0"/>
              <a:t>As completion designs move to complex wells, modeling and simulation become more critical.</a:t>
            </a:r>
          </a:p>
          <a:p>
            <a:pPr marL="285750" indent="-285750">
              <a:buFont typeface="Arial" pitchFamily="34" charset="0"/>
              <a:buChar char="•"/>
            </a:pPr>
            <a:r>
              <a:rPr lang="en-US" sz="2000" dirty="0" smtClean="0"/>
              <a:t>We are actively evaluating and improving our computational platform</a:t>
            </a:r>
          </a:p>
          <a:p>
            <a:pPr marL="1257300" lvl="2" indent="-342900">
              <a:buFont typeface="Wingdings" pitchFamily="2" charset="2"/>
              <a:buChar char="Ø"/>
            </a:pPr>
            <a:r>
              <a:rPr lang="en-US" sz="2000" dirty="0" smtClean="0"/>
              <a:t>Efforts are underway to evaluate the stability, accuracy, and overall performance of both the flow model and numerical algorithms implemented in the current platform.</a:t>
            </a:r>
          </a:p>
          <a:p>
            <a:pPr marL="1257300" lvl="2" indent="-342900">
              <a:buFont typeface="Wingdings" pitchFamily="2" charset="2"/>
              <a:buChar char="Ø"/>
            </a:pPr>
            <a:r>
              <a:rPr lang="en-US" sz="2000" dirty="0" smtClean="0"/>
              <a:t>Improvements include better thermodynamics and robust numerical algorithms</a:t>
            </a:r>
          </a:p>
        </p:txBody>
      </p:sp>
      <p:sp>
        <p:nvSpPr>
          <p:cNvPr id="5" name="TextBox 4"/>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7640661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
            <a:ext cx="8229600" cy="590550"/>
          </a:xfrm>
        </p:spPr>
        <p:txBody>
          <a:bodyPr>
            <a:normAutofit/>
          </a:bodyPr>
          <a:lstStyle/>
          <a:p>
            <a:r>
              <a:rPr lang="en-US" sz="3200" b="1" dirty="0" smtClean="0">
                <a:latin typeface="+mj-lt"/>
              </a:rPr>
              <a:t>Presentation Overview</a:t>
            </a:r>
            <a:endParaRPr lang="en-US" sz="3200" b="1" dirty="0">
              <a:latin typeface="+mj-lt"/>
            </a:endParaRPr>
          </a:p>
        </p:txBody>
      </p:sp>
      <p:sp>
        <p:nvSpPr>
          <p:cNvPr id="3" name="Content Placeholder 2"/>
          <p:cNvSpPr>
            <a:spLocks noGrp="1"/>
          </p:cNvSpPr>
          <p:nvPr>
            <p:ph idx="1"/>
          </p:nvPr>
        </p:nvSpPr>
        <p:spPr>
          <a:xfrm>
            <a:off x="83727" y="963090"/>
            <a:ext cx="4702974" cy="5437059"/>
          </a:xfrm>
        </p:spPr>
        <p:txBody>
          <a:bodyPr>
            <a:normAutofit fontScale="85000" lnSpcReduction="20000"/>
          </a:bodyPr>
          <a:lstStyle/>
          <a:p>
            <a:r>
              <a:rPr lang="en-US" sz="2300" dirty="0" smtClean="0">
                <a:latin typeface="+mj-lt"/>
                <a:cs typeface="Arial" panose="020B0604020202020204" pitchFamily="34" charset="0"/>
              </a:rPr>
              <a:t>Introduction</a:t>
            </a:r>
          </a:p>
          <a:p>
            <a:pPr lvl="1"/>
            <a:r>
              <a:rPr lang="en-US" sz="2300" dirty="0" smtClean="0">
                <a:latin typeface="+mj-lt"/>
                <a:cs typeface="Arial" panose="020B0604020202020204" pitchFamily="34" charset="0"/>
              </a:rPr>
              <a:t>What is driving our effort?</a:t>
            </a:r>
          </a:p>
          <a:p>
            <a:endParaRPr lang="en-US" sz="2300" dirty="0" smtClean="0">
              <a:latin typeface="+mj-lt"/>
              <a:cs typeface="Arial" panose="020B0604020202020204" pitchFamily="34" charset="0"/>
            </a:endParaRPr>
          </a:p>
          <a:p>
            <a:r>
              <a:rPr lang="en-US" sz="2300" dirty="0" smtClean="0">
                <a:latin typeface="+mj-lt"/>
                <a:cs typeface="Arial" panose="020B0604020202020204" pitchFamily="34" charset="0"/>
              </a:rPr>
              <a:t>Requirements </a:t>
            </a:r>
            <a:r>
              <a:rPr lang="en-US" sz="2300" smtClean="0">
                <a:latin typeface="+mj-lt"/>
                <a:cs typeface="Arial" panose="020B0604020202020204" pitchFamily="34" charset="0"/>
              </a:rPr>
              <a:t>for modeling and simulation at </a:t>
            </a:r>
            <a:r>
              <a:rPr lang="en-US" sz="2300" dirty="0" smtClean="0">
                <a:latin typeface="+mj-lt"/>
                <a:cs typeface="Arial" panose="020B0604020202020204" pitchFamily="34" charset="0"/>
              </a:rPr>
              <a:t>practical runtimes </a:t>
            </a:r>
          </a:p>
          <a:p>
            <a:pPr lvl="1"/>
            <a:r>
              <a:rPr lang="en-US" sz="2300" dirty="0" smtClean="0">
                <a:latin typeface="+mj-lt"/>
                <a:cs typeface="Arial" panose="020B0604020202020204" pitchFamily="34" charset="0"/>
              </a:rPr>
              <a:t>Some challenges </a:t>
            </a:r>
          </a:p>
          <a:p>
            <a:pPr marL="0" indent="0">
              <a:buNone/>
            </a:pPr>
            <a:endParaRPr lang="en-US" sz="2300" dirty="0" smtClean="0">
              <a:latin typeface="+mj-lt"/>
              <a:cs typeface="Arial" panose="020B0604020202020204" pitchFamily="34" charset="0"/>
            </a:endParaRPr>
          </a:p>
          <a:p>
            <a:r>
              <a:rPr lang="en-US" sz="2300">
                <a:latin typeface="+mj-lt"/>
                <a:cs typeface="Arial" panose="020B0604020202020204" pitchFamily="34" charset="0"/>
              </a:rPr>
              <a:t>C</a:t>
            </a:r>
            <a:r>
              <a:rPr lang="en-US" sz="2300" smtClean="0">
                <a:latin typeface="+mj-lt"/>
                <a:cs typeface="Arial" panose="020B0604020202020204" pitchFamily="34" charset="0"/>
              </a:rPr>
              <a:t>urrent </a:t>
            </a:r>
            <a:r>
              <a:rPr lang="en-US" sz="2300" dirty="0" smtClean="0">
                <a:latin typeface="+mj-lt"/>
                <a:cs typeface="Arial" panose="020B0604020202020204" pitchFamily="34" charset="0"/>
              </a:rPr>
              <a:t>computational platform</a:t>
            </a:r>
          </a:p>
          <a:p>
            <a:pPr lvl="1"/>
            <a:r>
              <a:rPr lang="en-US" sz="2300" dirty="0" smtClean="0">
                <a:latin typeface="+mj-lt"/>
                <a:cs typeface="Arial" panose="020B0604020202020204" pitchFamily="34" charset="0"/>
              </a:rPr>
              <a:t>Background </a:t>
            </a:r>
            <a:endParaRPr lang="en-US" sz="2300" dirty="0">
              <a:latin typeface="+mj-lt"/>
              <a:cs typeface="Arial" panose="020B0604020202020204" pitchFamily="34" charset="0"/>
            </a:endParaRPr>
          </a:p>
          <a:p>
            <a:pPr lvl="1"/>
            <a:r>
              <a:rPr lang="en-US" sz="2300" dirty="0" smtClean="0">
                <a:latin typeface="+mj-lt"/>
                <a:cs typeface="Arial" panose="020B0604020202020204" pitchFamily="34" charset="0"/>
              </a:rPr>
              <a:t>Description</a:t>
            </a:r>
          </a:p>
          <a:p>
            <a:pPr marL="171450" lvl="1" indent="0">
              <a:buNone/>
            </a:pPr>
            <a:endParaRPr lang="en-US" sz="2300" dirty="0" smtClean="0">
              <a:latin typeface="+mj-lt"/>
              <a:cs typeface="Arial" panose="020B0604020202020204" pitchFamily="34" charset="0"/>
            </a:endParaRPr>
          </a:p>
          <a:p>
            <a:r>
              <a:rPr lang="en-US" sz="2300" smtClean="0">
                <a:latin typeface="+mj-lt"/>
                <a:cs typeface="Arial" panose="020B0604020202020204" pitchFamily="34" charset="0"/>
              </a:rPr>
              <a:t>New multiphase wellbore flow simulator</a:t>
            </a:r>
            <a:endParaRPr lang="en-US" sz="2300" dirty="0" smtClean="0">
              <a:latin typeface="+mj-lt"/>
              <a:cs typeface="Arial" panose="020B0604020202020204" pitchFamily="34" charset="0"/>
            </a:endParaRPr>
          </a:p>
          <a:p>
            <a:pPr lvl="1"/>
            <a:r>
              <a:rPr lang="en-US" sz="2300" smtClean="0">
                <a:latin typeface="+mj-lt"/>
                <a:cs typeface="Arial" panose="020B0604020202020204" pitchFamily="34" charset="0"/>
              </a:rPr>
              <a:t>PVT models for high-pressure and high-temperature</a:t>
            </a:r>
          </a:p>
          <a:p>
            <a:pPr lvl="1"/>
            <a:r>
              <a:rPr lang="en-US" sz="2300" smtClean="0">
                <a:latin typeface="+mj-lt"/>
                <a:cs typeface="Arial" panose="020B0604020202020204" pitchFamily="34" charset="0"/>
              </a:rPr>
              <a:t>Accurate shock-capturing numerics</a:t>
            </a:r>
            <a:endParaRPr lang="en-US" sz="1900" dirty="0" smtClean="0">
              <a:latin typeface="+mj-lt"/>
              <a:cs typeface="Arial" panose="020B0604020202020204" pitchFamily="34" charset="0"/>
            </a:endParaRPr>
          </a:p>
          <a:p>
            <a:pPr lvl="1"/>
            <a:r>
              <a:rPr lang="en-US" sz="2300" smtClean="0">
                <a:latin typeface="+mj-lt"/>
                <a:cs typeface="Arial" panose="020B0604020202020204" pitchFamily="34" charset="0"/>
              </a:rPr>
              <a:t>Shock physics examples</a:t>
            </a:r>
            <a:endParaRPr lang="en-US" sz="2300" dirty="0" smtClean="0">
              <a:latin typeface="+mj-lt"/>
              <a:cs typeface="Arial" panose="020B0604020202020204" pitchFamily="34" charset="0"/>
            </a:endParaRPr>
          </a:p>
          <a:p>
            <a:pPr marL="171450" lvl="1" indent="0">
              <a:buNone/>
            </a:pPr>
            <a:endParaRPr lang="en-US" sz="2300" dirty="0" smtClean="0">
              <a:latin typeface="+mj-lt"/>
              <a:cs typeface="Arial" panose="020B0604020202020204" pitchFamily="34" charset="0"/>
            </a:endParaRPr>
          </a:p>
          <a:p>
            <a:r>
              <a:rPr lang="en-US" sz="2300" dirty="0" smtClean="0">
                <a:latin typeface="+mj-lt"/>
                <a:cs typeface="Arial" panose="020B0604020202020204" pitchFamily="34" charset="0"/>
              </a:rPr>
              <a:t>Summary</a:t>
            </a:r>
          </a:p>
          <a:p>
            <a:pPr marL="0" indent="0">
              <a:buNone/>
            </a:pPr>
            <a:endParaRPr lang="en-US" dirty="0" smtClean="0">
              <a:latin typeface="Arial" panose="020B0604020202020204" pitchFamily="34" charset="0"/>
              <a:cs typeface="Arial" panose="020B0604020202020204" pitchFamily="34" charset="0"/>
            </a:endParaRPr>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t="15146" r="12355" b="-159"/>
          <a:stretch/>
        </p:blipFill>
        <p:spPr bwMode="auto">
          <a:xfrm>
            <a:off x="4786700" y="2695575"/>
            <a:ext cx="3749040" cy="3474720"/>
          </a:xfrm>
          <a:prstGeom prst="rect">
            <a:avLst/>
          </a:prstGeom>
          <a:noFill/>
          <a:effectLst>
            <a:softEdge rad="25400"/>
          </a:effectLst>
        </p:spPr>
      </p:pic>
      <p:sp>
        <p:nvSpPr>
          <p:cNvPr id="5" name="TextBox 4"/>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3683461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txBox="1">
            <a:spLocks/>
          </p:cNvSpPr>
          <p:nvPr/>
        </p:nvSpPr>
        <p:spPr bwMode="auto">
          <a:xfrm>
            <a:off x="304800" y="852377"/>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3600" b="1" dirty="0">
                <a:solidFill>
                  <a:srgbClr val="156DB3"/>
                </a:solidFill>
                <a:cs typeface="Arial" pitchFamily="34" charset="0"/>
              </a:rPr>
              <a:t>Acknowledgements / Thank You </a:t>
            </a:r>
          </a:p>
        </p:txBody>
      </p:sp>
      <p:sp>
        <p:nvSpPr>
          <p:cNvPr id="8194" name="Title 8"/>
          <p:cNvSpPr txBox="1">
            <a:spLocks/>
          </p:cNvSpPr>
          <p:nvPr/>
        </p:nvSpPr>
        <p:spPr bwMode="auto">
          <a:xfrm>
            <a:off x="381000" y="1785384"/>
            <a:ext cx="861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SzPct val="95000"/>
              <a:defRPr/>
            </a:pPr>
            <a:endParaRPr lang="en-US" sz="2000" dirty="0">
              <a:latin typeface="Arial Narrow" panose="020B0606020202030204" pitchFamily="34" charset="0"/>
              <a:cs typeface="Times New Roman" pitchFamily="18" charset="0"/>
            </a:endParaRPr>
          </a:p>
          <a:p>
            <a:pPr>
              <a:defRPr/>
            </a:pPr>
            <a:endParaRPr lang="en-US" sz="2000" dirty="0" smtClean="0">
              <a:latin typeface="Arial Narrow" panose="020B0606020202030204" pitchFamily="34" charset="0"/>
              <a:cs typeface="Times New Roman" pitchFamily="18" charset="0"/>
            </a:endParaRPr>
          </a:p>
          <a:p>
            <a:pPr marL="342900" indent="-342900">
              <a:buSzPct val="95000"/>
              <a:buFont typeface="Wingdings" panose="05000000000000000000" pitchFamily="2" charset="2"/>
              <a:buChar char="§"/>
              <a:defRPr/>
            </a:pPr>
            <a:r>
              <a:rPr lang="en-US" sz="2000" dirty="0" smtClean="0">
                <a:latin typeface="Arial Narrow" panose="020B0606020202030204" pitchFamily="34" charset="0"/>
                <a:cs typeface="Times New Roman" pitchFamily="18" charset="0"/>
              </a:rPr>
              <a:t>Committee of the 2015 IPS Europe </a:t>
            </a:r>
          </a:p>
          <a:p>
            <a:pPr>
              <a:defRPr/>
            </a:pPr>
            <a:endParaRPr lang="en-US" sz="2000" dirty="0" smtClean="0">
              <a:latin typeface="Times New Roman" pitchFamily="18" charset="0"/>
              <a:cs typeface="Times New Roman" pitchFamily="18" charset="0"/>
            </a:endParaRPr>
          </a:p>
        </p:txBody>
      </p:sp>
      <p:sp>
        <p:nvSpPr>
          <p:cNvPr id="26628" name="TextBox 5"/>
          <p:cNvSpPr txBox="1">
            <a:spLocks noChangeArrowheads="1"/>
          </p:cNvSpPr>
          <p:nvPr/>
        </p:nvSpPr>
        <p:spPr bwMode="auto">
          <a:xfrm>
            <a:off x="8001000" y="11113"/>
            <a:ext cx="1143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200" b="1">
                <a:solidFill>
                  <a:srgbClr val="FFFFFF"/>
                </a:solidFill>
                <a:latin typeface="Calibri" pitchFamily="34" charset="0"/>
              </a:rPr>
              <a:t>Slide </a:t>
            </a:r>
            <a:fld id="{5CAA066A-910D-426E-9CBC-140C15A8519A}" type="slidenum">
              <a:rPr lang="en-US" sz="1200" b="1">
                <a:solidFill>
                  <a:srgbClr val="FFFFFF"/>
                </a:solidFill>
                <a:latin typeface="Calibri" pitchFamily="34" charset="0"/>
              </a:rPr>
              <a:pPr algn="r" eaLnBrk="1" hangingPunct="1"/>
              <a:t>20</a:t>
            </a:fld>
            <a:endParaRPr lang="en-US" sz="1200" b="1">
              <a:solidFill>
                <a:srgbClr val="FFFFFF"/>
              </a:solidFill>
              <a:latin typeface="Calibri" pitchFamily="34" charset="0"/>
            </a:endParaRPr>
          </a:p>
        </p:txBody>
      </p:sp>
      <p:sp>
        <p:nvSpPr>
          <p:cNvPr id="5" name="TextBox 4"/>
          <p:cNvSpPr txBox="1"/>
          <p:nvPr/>
        </p:nvSpPr>
        <p:spPr>
          <a:xfrm>
            <a:off x="7192370" y="156528"/>
            <a:ext cx="1733266" cy="369332"/>
          </a:xfrm>
          <a:prstGeom prst="rect">
            <a:avLst/>
          </a:prstGeom>
          <a:noFill/>
        </p:spPr>
        <p:txBody>
          <a:bodyPr wrap="square" rtlCol="0">
            <a:spAutoFit/>
          </a:bodyPr>
          <a:lstStyle/>
          <a:p>
            <a:r>
              <a:rPr lang="en-US" dirty="0" smtClean="0"/>
              <a:t>IPS – 15 - 19</a:t>
            </a:r>
            <a:endParaRPr lang="en-US" dirty="0"/>
          </a:p>
        </p:txBody>
      </p:sp>
    </p:spTree>
    <p:extLst>
      <p:ext uri="{BB962C8B-B14F-4D97-AF65-F5344CB8AC3E}">
        <p14:creationId xmlns:p14="http://schemas.microsoft.com/office/powerpoint/2010/main" val="1484785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90550"/>
          </a:xfrm>
        </p:spPr>
        <p:txBody>
          <a:bodyPr>
            <a:normAutofit/>
          </a:bodyPr>
          <a:lstStyle/>
          <a:p>
            <a:r>
              <a:rPr lang="en-US" sz="3200" b="1" dirty="0" smtClean="0">
                <a:latin typeface="+mn-lt"/>
              </a:rPr>
              <a:t>Introduction – what is driving our effort?</a:t>
            </a:r>
            <a:endParaRPr lang="en-US" sz="3200" b="1" dirty="0">
              <a:latin typeface="+mn-lt"/>
            </a:endParaRPr>
          </a:p>
        </p:txBody>
      </p:sp>
      <p:sp>
        <p:nvSpPr>
          <p:cNvPr id="6" name="TextBox 5"/>
          <p:cNvSpPr txBox="1"/>
          <p:nvPr/>
        </p:nvSpPr>
        <p:spPr>
          <a:xfrm>
            <a:off x="277565" y="2162175"/>
            <a:ext cx="8251514" cy="4093428"/>
          </a:xfrm>
          <a:prstGeom prst="rect">
            <a:avLst/>
          </a:prstGeom>
          <a:noFill/>
        </p:spPr>
        <p:txBody>
          <a:bodyPr wrap="square" rtlCol="0">
            <a:spAutoFit/>
          </a:bodyPr>
          <a:lstStyle/>
          <a:p>
            <a:endParaRPr lang="en-US" sz="2000" dirty="0" smtClean="0"/>
          </a:p>
          <a:p>
            <a:r>
              <a:rPr lang="en-US" sz="2000" b="1" dirty="0" smtClean="0"/>
              <a:t>Pre-job design work flows that </a:t>
            </a:r>
          </a:p>
          <a:p>
            <a:pPr marL="342900" indent="-342900">
              <a:buFont typeface="Arial" pitchFamily="34" charset="0"/>
              <a:buChar char="•"/>
            </a:pPr>
            <a:r>
              <a:rPr lang="en-US" sz="2000" dirty="0" smtClean="0"/>
              <a:t>Quantitatively evaluate options that optimize well completions</a:t>
            </a:r>
          </a:p>
          <a:p>
            <a:pPr marL="342900" indent="-342900">
              <a:buFont typeface="Arial" pitchFamily="34" charset="0"/>
              <a:buChar char="•"/>
            </a:pPr>
            <a:r>
              <a:rPr lang="en-US" sz="2000" dirty="0"/>
              <a:t>M</a:t>
            </a:r>
            <a:r>
              <a:rPr lang="en-US" sz="2000" dirty="0" smtClean="0"/>
              <a:t>itigate risk of damage to completion/production equipment due to shock loading</a:t>
            </a:r>
          </a:p>
          <a:p>
            <a:pPr marL="457200" indent="-457200">
              <a:buFont typeface="+mj-lt"/>
              <a:buAutoNum type="arabicPeriod"/>
            </a:pPr>
            <a:endParaRPr lang="en-US" sz="2000" dirty="0" smtClean="0"/>
          </a:p>
          <a:p>
            <a:r>
              <a:rPr lang="en-US" sz="2000" b="1" dirty="0" smtClean="0"/>
              <a:t>Post-job analysis that</a:t>
            </a:r>
          </a:p>
          <a:p>
            <a:pPr marL="342900" indent="-342900">
              <a:buFont typeface="Arial" pitchFamily="34" charset="0"/>
              <a:buChar char="•"/>
            </a:pPr>
            <a:r>
              <a:rPr lang="en-US" sz="2000" dirty="0"/>
              <a:t>e</a:t>
            </a:r>
            <a:r>
              <a:rPr lang="en-US" sz="2000" dirty="0" smtClean="0"/>
              <a:t>ffectively integrates knowledge gained from field data back into the design work flow</a:t>
            </a:r>
          </a:p>
          <a:p>
            <a:pPr marL="342900" indent="-342900">
              <a:buFont typeface="Arial" pitchFamily="34" charset="0"/>
              <a:buChar char="•"/>
            </a:pPr>
            <a:endParaRPr lang="en-US" sz="2000" dirty="0"/>
          </a:p>
          <a:p>
            <a:r>
              <a:rPr lang="en-US" sz="2000" b="1" dirty="0" smtClean="0"/>
              <a:t>Sensitivity analysis that</a:t>
            </a:r>
          </a:p>
          <a:p>
            <a:pPr marL="342900" indent="-342900">
              <a:buFont typeface="Arial" pitchFamily="34" charset="0"/>
              <a:buChar char="•"/>
            </a:pPr>
            <a:r>
              <a:rPr lang="en-US" sz="2000" dirty="0"/>
              <a:t>h</a:t>
            </a:r>
            <a:r>
              <a:rPr lang="en-US" sz="2000" dirty="0" smtClean="0"/>
              <a:t>elps identify and understand dominant variables in flow laboratory experiments used to simulate components of the well-scale system </a:t>
            </a:r>
          </a:p>
        </p:txBody>
      </p:sp>
      <p:graphicFrame>
        <p:nvGraphicFramePr>
          <p:cNvPr id="8" name="Diagram 7"/>
          <p:cNvGraphicFramePr/>
          <p:nvPr>
            <p:extLst>
              <p:ext uri="{D42A27DB-BD31-4B8C-83A1-F6EECF244321}">
                <p14:modId xmlns:p14="http://schemas.microsoft.com/office/powerpoint/2010/main" val="148361558"/>
              </p:ext>
            </p:extLst>
          </p:nvPr>
        </p:nvGraphicFramePr>
        <p:xfrm>
          <a:off x="5410200" y="590550"/>
          <a:ext cx="3733800" cy="2524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91840" y="723899"/>
            <a:ext cx="4808785" cy="1015663"/>
          </a:xfrm>
          <a:prstGeom prst="rect">
            <a:avLst/>
          </a:prstGeom>
          <a:noFill/>
        </p:spPr>
        <p:txBody>
          <a:bodyPr wrap="square" rtlCol="0">
            <a:spAutoFit/>
          </a:bodyPr>
          <a:lstStyle/>
          <a:p>
            <a:r>
              <a:rPr lang="en-US" sz="2000" b="1" dirty="0"/>
              <a:t>M</a:t>
            </a:r>
            <a:r>
              <a:rPr lang="en-US" sz="2000" b="1" dirty="0" smtClean="0"/>
              <a:t>odeling</a:t>
            </a:r>
            <a:r>
              <a:rPr lang="en-US" sz="2000" dirty="0" smtClean="0"/>
              <a:t> </a:t>
            </a:r>
            <a:r>
              <a:rPr lang="en-US" sz="2000" dirty="0"/>
              <a:t>and </a:t>
            </a:r>
            <a:r>
              <a:rPr lang="en-US" sz="2000" b="1" dirty="0"/>
              <a:t>simulation</a:t>
            </a:r>
            <a:r>
              <a:rPr lang="en-US" sz="2000" dirty="0"/>
              <a:t> of dynamic downhole events during perforation operations </a:t>
            </a:r>
            <a:r>
              <a:rPr lang="en-US" sz="2000" dirty="0" smtClean="0"/>
              <a:t>are </a:t>
            </a:r>
            <a:r>
              <a:rPr lang="en-US" sz="2000" dirty="0"/>
              <a:t>important for: </a:t>
            </a:r>
          </a:p>
        </p:txBody>
      </p:sp>
      <p:sp>
        <p:nvSpPr>
          <p:cNvPr id="7" name="TextBox 6"/>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3121565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81"/>
            <a:ext cx="8229600" cy="590550"/>
          </a:xfrm>
        </p:spPr>
        <p:txBody>
          <a:bodyPr>
            <a:normAutofit/>
          </a:bodyPr>
          <a:lstStyle/>
          <a:p>
            <a:r>
              <a:rPr lang="en-US" sz="3200" b="1" dirty="0" smtClean="0">
                <a:latin typeface="+mn-lt"/>
              </a:rPr>
              <a:t>Introduction – what is driving our effort?</a:t>
            </a:r>
            <a:endParaRPr lang="en-US" sz="3200" b="1" dirty="0">
              <a:latin typeface="+mn-lt"/>
            </a:endParaRPr>
          </a:p>
        </p:txBody>
      </p:sp>
      <p:sp>
        <p:nvSpPr>
          <p:cNvPr id="3" name="Content Placeholder 2"/>
          <p:cNvSpPr>
            <a:spLocks noGrp="1"/>
          </p:cNvSpPr>
          <p:nvPr>
            <p:ph idx="1"/>
          </p:nvPr>
        </p:nvSpPr>
        <p:spPr>
          <a:xfrm>
            <a:off x="3769322" y="1508381"/>
            <a:ext cx="5399773" cy="4349493"/>
          </a:xfrm>
        </p:spPr>
        <p:txBody>
          <a:bodyPr>
            <a:normAutofit fontScale="25000" lnSpcReduction="20000"/>
          </a:bodyPr>
          <a:lstStyle/>
          <a:p>
            <a:r>
              <a:rPr lang="en-US" sz="8000" dirty="0" smtClean="0">
                <a:latin typeface="+mn-lt"/>
                <a:cs typeface="Arial" panose="020B0604020202020204" pitchFamily="34" charset="0"/>
              </a:rPr>
              <a:t>Next-Generation Well Completions</a:t>
            </a:r>
          </a:p>
          <a:p>
            <a:pPr lvl="1"/>
            <a:r>
              <a:rPr lang="en-US" sz="6400" dirty="0" smtClean="0">
                <a:latin typeface="+mn-lt"/>
                <a:cs typeface="Arial" panose="020B0604020202020204" pitchFamily="34" charset="0"/>
              </a:rPr>
              <a:t>High Pressure High Temperature</a:t>
            </a:r>
          </a:p>
          <a:p>
            <a:pPr lvl="1"/>
            <a:r>
              <a:rPr lang="en-US" sz="6400" dirty="0" smtClean="0">
                <a:latin typeface="+mn-lt"/>
                <a:cs typeface="Arial" panose="020B0604020202020204" pitchFamily="34" charset="0"/>
              </a:rPr>
              <a:t>Ultra-Deepwater</a:t>
            </a:r>
          </a:p>
          <a:p>
            <a:pPr lvl="1"/>
            <a:r>
              <a:rPr lang="en-US" sz="6400" dirty="0" smtClean="0">
                <a:latin typeface="+mn-lt"/>
                <a:cs typeface="Arial" panose="020B0604020202020204" pitchFamily="34" charset="0"/>
              </a:rPr>
              <a:t>Long Horizontals</a:t>
            </a:r>
          </a:p>
          <a:p>
            <a:pPr marL="228600" lvl="1" indent="0">
              <a:buNone/>
            </a:pPr>
            <a:r>
              <a:rPr lang="en-US" sz="8000" dirty="0">
                <a:latin typeface="+mn-lt"/>
                <a:cs typeface="Arial" panose="020B0604020202020204" pitchFamily="34" charset="0"/>
              </a:rPr>
              <a:t>c</a:t>
            </a:r>
            <a:r>
              <a:rPr lang="en-US" sz="8000" dirty="0" smtClean="0">
                <a:latin typeface="+mn-lt"/>
                <a:cs typeface="Arial" panose="020B0604020202020204" pitchFamily="34" charset="0"/>
              </a:rPr>
              <a:t>ontinue to drive an important need for </a:t>
            </a:r>
            <a:r>
              <a:rPr lang="en-US" sz="8000" dirty="0">
                <a:latin typeface="+mn-lt"/>
                <a:cs typeface="Arial" panose="020B0604020202020204" pitchFamily="34" charset="0"/>
                <a:sym typeface="Wingdings" pitchFamily="2" charset="2"/>
              </a:rPr>
              <a:t>v</a:t>
            </a:r>
            <a:r>
              <a:rPr lang="en-US" sz="8000" dirty="0" smtClean="0">
                <a:latin typeface="+mn-lt"/>
                <a:cs typeface="Arial" panose="020B0604020202020204" pitchFamily="34" charset="0"/>
                <a:sym typeface="Wingdings" pitchFamily="2" charset="2"/>
              </a:rPr>
              <a:t>alidation &amp; verification of both physical models and numerical algorithms.</a:t>
            </a:r>
            <a:endParaRPr lang="en-US" sz="8000" dirty="0" smtClean="0">
              <a:latin typeface="+mn-lt"/>
              <a:cs typeface="Arial" panose="020B0604020202020204" pitchFamily="34" charset="0"/>
            </a:endParaRPr>
          </a:p>
          <a:p>
            <a:pPr marL="171450" lvl="1" indent="0">
              <a:buNone/>
            </a:pPr>
            <a:endParaRPr lang="en-US" sz="8000" dirty="0" smtClean="0">
              <a:latin typeface="+mn-lt"/>
              <a:cs typeface="Arial" panose="020B0604020202020204" pitchFamily="34" charset="0"/>
            </a:endParaRPr>
          </a:p>
          <a:p>
            <a:pPr marL="171450" lvl="1" indent="0">
              <a:buNone/>
            </a:pPr>
            <a:endParaRPr lang="en-US" sz="8000" dirty="0" smtClean="0">
              <a:latin typeface="+mn-lt"/>
              <a:cs typeface="Arial" panose="020B0604020202020204" pitchFamily="34" charset="0"/>
            </a:endParaRPr>
          </a:p>
          <a:p>
            <a:r>
              <a:rPr lang="en-US" sz="8000" dirty="0" smtClean="0">
                <a:latin typeface="+mn-lt"/>
                <a:cs typeface="Arial" panose="020B0604020202020204" pitchFamily="34" charset="0"/>
              </a:rPr>
              <a:t>Often, there is limited information available about the downhole conditions</a:t>
            </a:r>
          </a:p>
          <a:p>
            <a:pPr lvl="1"/>
            <a:r>
              <a:rPr lang="en-US" sz="8000" dirty="0" smtClean="0">
                <a:latin typeface="+mn-lt"/>
                <a:cs typeface="Arial" panose="020B0604020202020204" pitchFamily="34" charset="0"/>
              </a:rPr>
              <a:t>Tends to drive rather large DOEs for API-RP 19B Sections II &amp; IV testing.</a:t>
            </a:r>
          </a:p>
          <a:p>
            <a:pPr lvl="1"/>
            <a:r>
              <a:rPr lang="en-US" sz="8000" dirty="0">
                <a:latin typeface="+mn-lt"/>
                <a:cs typeface="Arial" panose="020B0604020202020204" pitchFamily="34" charset="0"/>
              </a:rPr>
              <a:t>N</a:t>
            </a:r>
            <a:r>
              <a:rPr lang="en-US" sz="8000" dirty="0" smtClean="0">
                <a:latin typeface="+mn-lt"/>
                <a:cs typeface="Arial" panose="020B0604020202020204" pitchFamily="34" charset="0"/>
              </a:rPr>
              <a:t>eed for a validated lab-scale model to simulate flow dependence on relevant design parameters. </a:t>
            </a:r>
          </a:p>
          <a:p>
            <a:pPr lvl="1"/>
            <a:endParaRPr lang="en-US" dirty="0"/>
          </a:p>
          <a:p>
            <a:pPr marL="171450" lvl="1" indent="0">
              <a:buNone/>
            </a:pPr>
            <a:endParaRPr lang="en-US" dirty="0" smtClean="0">
              <a:latin typeface="+mn-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56" b="6299"/>
          <a:stretch/>
        </p:blipFill>
        <p:spPr>
          <a:xfrm>
            <a:off x="142092" y="1813182"/>
            <a:ext cx="3467883" cy="3278413"/>
          </a:xfrm>
          <a:prstGeom prst="rect">
            <a:avLst/>
          </a:prstGeom>
          <a:effectLst>
            <a:softEdge rad="31750"/>
          </a:effectLst>
        </p:spPr>
      </p:pic>
      <p:sp>
        <p:nvSpPr>
          <p:cNvPr id="7" name="TextBox 6"/>
          <p:cNvSpPr txBox="1"/>
          <p:nvPr/>
        </p:nvSpPr>
        <p:spPr>
          <a:xfrm>
            <a:off x="142092" y="780990"/>
            <a:ext cx="6327117" cy="400110"/>
          </a:xfrm>
          <a:prstGeom prst="rect">
            <a:avLst/>
          </a:prstGeom>
          <a:noFill/>
        </p:spPr>
        <p:txBody>
          <a:bodyPr wrap="none" rtlCol="0">
            <a:spAutoFit/>
          </a:bodyPr>
          <a:lstStyle/>
          <a:p>
            <a:r>
              <a:rPr lang="en-US" sz="2000" dirty="0" smtClean="0"/>
              <a:t>In addition to continually improving job design work flows…</a:t>
            </a:r>
            <a:endParaRPr lang="en-US" sz="2000" dirty="0"/>
          </a:p>
        </p:txBody>
      </p:sp>
      <p:sp>
        <p:nvSpPr>
          <p:cNvPr id="6" name="TextBox 5"/>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357021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03"/>
            <a:ext cx="8229600" cy="593195"/>
          </a:xfrm>
        </p:spPr>
        <p:txBody>
          <a:bodyPr>
            <a:normAutofit/>
          </a:bodyPr>
          <a:lstStyle/>
          <a:p>
            <a:r>
              <a:rPr lang="en-US" sz="3200" b="1" dirty="0" smtClean="0">
                <a:latin typeface="+mn-lt"/>
              </a:rPr>
              <a:t>Modeling the downhole system – challenges</a:t>
            </a:r>
            <a:endParaRPr lang="en-US" sz="3200" b="1" dirty="0">
              <a:latin typeface="+mn-lt"/>
            </a:endParaRPr>
          </a:p>
        </p:txBody>
      </p:sp>
      <p:graphicFrame>
        <p:nvGraphicFramePr>
          <p:cNvPr id="7" name="Diagram 6"/>
          <p:cNvGraphicFramePr/>
          <p:nvPr>
            <p:extLst>
              <p:ext uri="{D42A27DB-BD31-4B8C-83A1-F6EECF244321}">
                <p14:modId xmlns:p14="http://schemas.microsoft.com/office/powerpoint/2010/main" val="2599047162"/>
              </p:ext>
            </p:extLst>
          </p:nvPr>
        </p:nvGraphicFramePr>
        <p:xfrm>
          <a:off x="-762000" y="906867"/>
          <a:ext cx="5810250" cy="534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457700" y="733425"/>
            <a:ext cx="4552950" cy="199348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itchFamily="34" charset="0"/>
              <a:buChar char="•"/>
            </a:pPr>
            <a:r>
              <a:rPr lang="en-US" dirty="0" smtClean="0"/>
              <a:t>Full system encompasses a non-linearly coupled wellbore – perf – reservoir with inherently different time- and space-scales</a:t>
            </a:r>
          </a:p>
          <a:p>
            <a:pPr marL="285750" indent="-285750">
              <a:buFont typeface="Arial" pitchFamily="34" charset="0"/>
              <a:buChar char="•"/>
            </a:pPr>
            <a:r>
              <a:rPr lang="en-US" dirty="0" smtClean="0"/>
              <a:t>Flow equations governing evolution are multi-phase  &amp; multi-dimensional</a:t>
            </a:r>
          </a:p>
          <a:p>
            <a:pPr marL="285750" indent="-285750">
              <a:buFont typeface="Arial" pitchFamily="34" charset="0"/>
              <a:buChar char="•"/>
            </a:pPr>
            <a:r>
              <a:rPr lang="en-US" dirty="0" smtClean="0"/>
              <a:t>HPHT thermo, shock, and gas burn physics</a:t>
            </a:r>
            <a:endParaRPr lang="en-US" dirty="0"/>
          </a:p>
          <a:p>
            <a:pPr marL="285750" indent="-285750" algn="ctr">
              <a:buFont typeface="Arial" pitchFamily="34" charset="0"/>
              <a:buChar char="•"/>
            </a:pPr>
            <a:endParaRPr lang="en-US" dirty="0"/>
          </a:p>
        </p:txBody>
      </p:sp>
      <p:sp>
        <p:nvSpPr>
          <p:cNvPr id="18" name="Rectangle 17"/>
          <p:cNvSpPr/>
          <p:nvPr/>
        </p:nvSpPr>
        <p:spPr>
          <a:xfrm>
            <a:off x="3819526" y="2837416"/>
            <a:ext cx="4792116" cy="16828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itchFamily="34" charset="0"/>
              <a:buChar char="•"/>
            </a:pPr>
            <a:r>
              <a:rPr lang="en-US" dirty="0" smtClean="0"/>
              <a:t>Solutions with strong gradients (e.g., pressure, velocity, density, etc.)</a:t>
            </a:r>
          </a:p>
          <a:p>
            <a:pPr marL="285750" indent="-285750">
              <a:buFont typeface="Arial" pitchFamily="34" charset="0"/>
              <a:buChar char="•"/>
            </a:pPr>
            <a:r>
              <a:rPr lang="en-US" dirty="0" smtClean="0"/>
              <a:t>Small time scales with long working zones</a:t>
            </a:r>
          </a:p>
          <a:p>
            <a:pPr marL="285750" indent="-285750">
              <a:buFont typeface="Arial" pitchFamily="34" charset="0"/>
              <a:buChar char="•"/>
            </a:pPr>
            <a:r>
              <a:rPr lang="en-US" dirty="0" smtClean="0"/>
              <a:t>Detonation/Deflagration waves</a:t>
            </a:r>
          </a:p>
          <a:p>
            <a:pPr marL="285750" indent="-285750">
              <a:buFont typeface="Arial" pitchFamily="34" charset="0"/>
              <a:buChar char="•"/>
            </a:pPr>
            <a:r>
              <a:rPr lang="en-US" dirty="0" smtClean="0"/>
              <a:t>Complex tooling &amp; perforation geometry</a:t>
            </a:r>
            <a:endParaRPr lang="en-US" dirty="0"/>
          </a:p>
        </p:txBody>
      </p:sp>
      <p:sp>
        <p:nvSpPr>
          <p:cNvPr id="19" name="Rectangle 18"/>
          <p:cNvSpPr/>
          <p:nvPr/>
        </p:nvSpPr>
        <p:spPr>
          <a:xfrm>
            <a:off x="4457700" y="4652242"/>
            <a:ext cx="4552950" cy="16953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Arial" pitchFamily="34" charset="0"/>
              <a:buChar char="•"/>
            </a:pPr>
            <a:r>
              <a:rPr lang="en-US" dirty="0" smtClean="0"/>
              <a:t>Must build cautious and constrained conclusions</a:t>
            </a:r>
          </a:p>
          <a:p>
            <a:pPr marL="285750" indent="-285750">
              <a:buFont typeface="Arial" pitchFamily="34" charset="0"/>
              <a:buChar char="•"/>
            </a:pPr>
            <a:r>
              <a:rPr lang="en-US" dirty="0" smtClean="0"/>
              <a:t>Answer the right questions for risk analysis &amp; mitigation</a:t>
            </a:r>
          </a:p>
          <a:p>
            <a:pPr marL="285750" indent="-285750">
              <a:buFont typeface="Arial" pitchFamily="34" charset="0"/>
              <a:buChar char="•"/>
            </a:pPr>
            <a:r>
              <a:rPr lang="en-US" dirty="0" smtClean="0"/>
              <a:t>Field-scale interpretation through lab-scale modeling &amp; experimentation</a:t>
            </a:r>
            <a:endParaRPr lang="en-US" dirty="0"/>
          </a:p>
        </p:txBody>
      </p:sp>
      <p:sp>
        <p:nvSpPr>
          <p:cNvPr id="8" name="TextBox 7"/>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350183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93195"/>
          </a:xfrm>
        </p:spPr>
        <p:txBody>
          <a:bodyPr>
            <a:normAutofit/>
          </a:bodyPr>
          <a:lstStyle/>
          <a:p>
            <a:r>
              <a:rPr lang="en-US" sz="3200" b="1" dirty="0" smtClean="0">
                <a:latin typeface="+mn-lt"/>
              </a:rPr>
              <a:t>Current Computational Platform - Background</a:t>
            </a:r>
            <a:endParaRPr lang="en-US" sz="3200" b="1" dirty="0">
              <a:latin typeface="+mn-lt"/>
            </a:endParaRPr>
          </a:p>
        </p:txBody>
      </p:sp>
      <p:sp>
        <p:nvSpPr>
          <p:cNvPr id="3" name="Content Placeholder 2"/>
          <p:cNvSpPr>
            <a:spLocks noGrp="1"/>
          </p:cNvSpPr>
          <p:nvPr>
            <p:ph idx="1"/>
          </p:nvPr>
        </p:nvSpPr>
        <p:spPr>
          <a:xfrm>
            <a:off x="128753" y="2009828"/>
            <a:ext cx="8876702" cy="4501809"/>
          </a:xfrm>
        </p:spPr>
        <p:txBody>
          <a:bodyPr>
            <a:noAutofit/>
          </a:bodyPr>
          <a:lstStyle/>
          <a:p>
            <a:r>
              <a:rPr lang="en-US" sz="1800" dirty="0" smtClean="0">
                <a:latin typeface="+mn-lt"/>
                <a:cs typeface="Arial" panose="020B0604020202020204" pitchFamily="34" charset="0"/>
              </a:rPr>
              <a:t>Scientific platform capable of simulating short-time (</a:t>
            </a:r>
            <a:r>
              <a:rPr lang="en-US" sz="1800" dirty="0" smtClean="0">
                <a:solidFill>
                  <a:schemeClr val="tx2">
                    <a:lumMod val="50000"/>
                  </a:schemeClr>
                </a:solidFill>
                <a:latin typeface="+mn-lt"/>
                <a:cs typeface="Arial" panose="020B0604020202020204" pitchFamily="34" charset="0"/>
              </a:rPr>
              <a:t>0.5-tens of seconds</a:t>
            </a:r>
            <a:r>
              <a:rPr lang="en-US" sz="1800" dirty="0" smtClean="0">
                <a:latin typeface="+mn-lt"/>
                <a:cs typeface="Arial" panose="020B0604020202020204" pitchFamily="34" charset="0"/>
              </a:rPr>
              <a:t>) dynamic events in the coupled </a:t>
            </a:r>
            <a:r>
              <a:rPr lang="en-US" sz="1800" i="1" dirty="0" smtClean="0">
                <a:solidFill>
                  <a:schemeClr val="tx2">
                    <a:lumMod val="50000"/>
                  </a:schemeClr>
                </a:solidFill>
                <a:latin typeface="+mn-lt"/>
                <a:cs typeface="Arial" panose="020B0604020202020204" pitchFamily="34" charset="0"/>
              </a:rPr>
              <a:t>wellbore-perforation-fracture-reservoir</a:t>
            </a:r>
            <a:r>
              <a:rPr lang="en-US" sz="1800" dirty="0" smtClean="0">
                <a:latin typeface="+mn-lt"/>
                <a:cs typeface="Arial" panose="020B0604020202020204" pitchFamily="34" charset="0"/>
              </a:rPr>
              <a:t> system.</a:t>
            </a:r>
          </a:p>
          <a:p>
            <a:pPr lvl="1"/>
            <a:r>
              <a:rPr lang="en-US" sz="1800" dirty="0">
                <a:latin typeface="+mn-lt"/>
                <a:cs typeface="Arial" panose="020B0604020202020204" pitchFamily="34" charset="0"/>
              </a:rPr>
              <a:t>Application space of perforation / stimulation jobs</a:t>
            </a:r>
          </a:p>
          <a:p>
            <a:pPr lvl="1"/>
            <a:r>
              <a:rPr lang="en-US" sz="1800" dirty="0" smtClean="0">
                <a:latin typeface="+mn-lt"/>
                <a:cs typeface="Arial" panose="020B0604020202020204" pitchFamily="34" charset="0"/>
              </a:rPr>
              <a:t>Power </a:t>
            </a:r>
            <a:r>
              <a:rPr lang="en-US" sz="1800" dirty="0">
                <a:latin typeface="+mn-lt"/>
                <a:cs typeface="Arial" panose="020B0604020202020204" pitchFamily="34" charset="0"/>
              </a:rPr>
              <a:t>lies in the fact that each component (i.e., physical sub-model) is self-consistently coupled </a:t>
            </a:r>
            <a:r>
              <a:rPr lang="en-US" sz="1800" dirty="0">
                <a:latin typeface="+mn-lt"/>
                <a:cs typeface="Arial" panose="020B0604020202020204" pitchFamily="34" charset="0"/>
                <a:sym typeface="Wingdings"/>
              </a:rPr>
              <a:t></a:t>
            </a:r>
            <a:r>
              <a:rPr lang="en-US" sz="1800" dirty="0">
                <a:latin typeface="+mn-lt"/>
                <a:cs typeface="Arial" panose="020B0604020202020204" pitchFamily="34" charset="0"/>
              </a:rPr>
              <a:t> no need for a priori assumptions on their relative importance</a:t>
            </a:r>
          </a:p>
          <a:p>
            <a:pPr lvl="1"/>
            <a:r>
              <a:rPr lang="en-US" sz="1800" dirty="0">
                <a:latin typeface="+mn-lt"/>
                <a:cs typeface="Arial" panose="020B0604020202020204" pitchFamily="34" charset="0"/>
              </a:rPr>
              <a:t>Embodies our current physical knowledge of dynamical wellbore/reservoir system</a:t>
            </a:r>
          </a:p>
          <a:p>
            <a:pPr lvl="1"/>
            <a:r>
              <a:rPr lang="en-US" sz="1800" dirty="0" smtClean="0">
                <a:latin typeface="+mn-lt"/>
                <a:cs typeface="Arial" panose="020B0604020202020204" pitchFamily="34" charset="0"/>
              </a:rPr>
              <a:t>Flexible input for tooling and conveyance</a:t>
            </a:r>
          </a:p>
          <a:p>
            <a:pPr lvl="1"/>
            <a:endParaRPr lang="en-US" sz="1800" dirty="0" smtClean="0">
              <a:latin typeface="+mn-lt"/>
              <a:cs typeface="Arial" panose="020B0604020202020204" pitchFamily="34" charset="0"/>
            </a:endParaRPr>
          </a:p>
          <a:p>
            <a:r>
              <a:rPr lang="en-US" sz="1800" dirty="0" smtClean="0">
                <a:latin typeface="+mn-lt"/>
                <a:cs typeface="Arial" panose="020B0604020202020204" pitchFamily="34" charset="0"/>
              </a:rPr>
              <a:t>Powerful Simulation Platform for Job Design and Analysis</a:t>
            </a:r>
          </a:p>
          <a:p>
            <a:pPr lvl="1">
              <a:buFont typeface="Wingdings" panose="05000000000000000000" pitchFamily="2" charset="2"/>
              <a:buChar char="ü"/>
            </a:pPr>
            <a:r>
              <a:rPr lang="en-US" sz="1800" dirty="0" smtClean="0">
                <a:latin typeface="+mn-lt"/>
                <a:cs typeface="Arial" panose="020B0604020202020204" pitchFamily="34" charset="0"/>
              </a:rPr>
              <a:t>Power lies in </a:t>
            </a:r>
            <a:r>
              <a:rPr lang="en-GB" sz="1800" dirty="0">
                <a:latin typeface="+mn-lt"/>
                <a:cs typeface="Arial" panose="020B0604020202020204" pitchFamily="34" charset="0"/>
              </a:rPr>
              <a:t>entire down-hole system pre-job </a:t>
            </a:r>
            <a:r>
              <a:rPr lang="en-GB" sz="1800" dirty="0" smtClean="0">
                <a:latin typeface="+mn-lt"/>
                <a:cs typeface="Arial" panose="020B0604020202020204" pitchFamily="34" charset="0"/>
              </a:rPr>
              <a:t>modelling</a:t>
            </a:r>
          </a:p>
          <a:p>
            <a:pPr lvl="1">
              <a:buFont typeface="Wingdings" panose="05000000000000000000" pitchFamily="2" charset="2"/>
              <a:buChar char="ü"/>
            </a:pPr>
            <a:r>
              <a:rPr lang="en-GB" sz="1800" dirty="0" smtClean="0">
                <a:latin typeface="+mn-lt"/>
                <a:cs typeface="Arial" panose="020B0604020202020204" pitchFamily="34" charset="0"/>
              </a:rPr>
              <a:t>Risk </a:t>
            </a:r>
            <a:r>
              <a:rPr lang="en-GB" sz="1800" dirty="0">
                <a:latin typeface="+mn-lt"/>
                <a:cs typeface="Arial" panose="020B0604020202020204" pitchFamily="34" charset="0"/>
              </a:rPr>
              <a:t>assessment and strategic mitigation</a:t>
            </a:r>
            <a:r>
              <a:rPr lang="en-GB" sz="1800" dirty="0" smtClean="0">
                <a:latin typeface="+mn-lt"/>
                <a:cs typeface="Arial" panose="020B0604020202020204" pitchFamily="34" charset="0"/>
              </a:rPr>
              <a:t>,</a:t>
            </a:r>
          </a:p>
          <a:p>
            <a:pPr lvl="1">
              <a:buFont typeface="Wingdings" panose="05000000000000000000" pitchFamily="2" charset="2"/>
              <a:buChar char="ü"/>
            </a:pPr>
            <a:r>
              <a:rPr lang="en-GB" sz="1800" dirty="0" smtClean="0">
                <a:latin typeface="+mn-lt"/>
                <a:cs typeface="Arial" panose="020B0604020202020204" pitchFamily="34" charset="0"/>
              </a:rPr>
              <a:t>completion </a:t>
            </a:r>
            <a:r>
              <a:rPr lang="en-GB" sz="1800" dirty="0">
                <a:latin typeface="+mn-lt"/>
                <a:cs typeface="Arial" panose="020B0604020202020204" pitchFamily="34" charset="0"/>
              </a:rPr>
              <a:t>design and optimization</a:t>
            </a:r>
            <a:r>
              <a:rPr lang="en-GB" sz="1800" dirty="0" smtClean="0">
                <a:latin typeface="+mn-lt"/>
                <a:cs typeface="Arial" panose="020B0604020202020204" pitchFamily="34" charset="0"/>
              </a:rPr>
              <a:t>,</a:t>
            </a:r>
          </a:p>
          <a:p>
            <a:pPr lvl="1">
              <a:buFont typeface="Wingdings" panose="05000000000000000000" pitchFamily="2" charset="2"/>
              <a:buChar char="ü"/>
            </a:pPr>
            <a:r>
              <a:rPr lang="en-GB" sz="1800" dirty="0" smtClean="0">
                <a:latin typeface="+mn-lt"/>
                <a:cs typeface="Arial" panose="020B0604020202020204" pitchFamily="34" charset="0"/>
              </a:rPr>
              <a:t>Performance prediction and Post-job </a:t>
            </a:r>
            <a:r>
              <a:rPr lang="en-GB" sz="1800" dirty="0">
                <a:latin typeface="+mn-lt"/>
                <a:cs typeface="Arial" panose="020B0604020202020204" pitchFamily="34" charset="0"/>
              </a:rPr>
              <a:t>analysis.</a:t>
            </a:r>
            <a:endParaRPr lang="en-US" sz="1800" dirty="0">
              <a:latin typeface="+mn-lt"/>
              <a:cs typeface="Arial" panose="020B0604020202020204" pitchFamily="34" charset="0"/>
            </a:endParaRPr>
          </a:p>
        </p:txBody>
      </p:sp>
      <p:sp>
        <p:nvSpPr>
          <p:cNvPr id="8" name="Content Placeholder 2"/>
          <p:cNvSpPr txBox="1">
            <a:spLocks/>
          </p:cNvSpPr>
          <p:nvPr/>
        </p:nvSpPr>
        <p:spPr>
          <a:xfrm>
            <a:off x="69273" y="903297"/>
            <a:ext cx="8936182" cy="100027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274320" tIns="182880" rIns="182880" bIns="137160" rtlCol="0" anchor="ctr" anchorCtr="0">
            <a:spAutoFit/>
          </a:bodyPr>
          <a:lstStyle>
            <a:lvl1pPr marL="173038" indent="-173038" algn="l" defTabSz="457200" rtl="0" eaLnBrk="1" latinLnBrk="0" hangingPunct="1">
              <a:spcBef>
                <a:spcPct val="20000"/>
              </a:spcBef>
              <a:buClr>
                <a:srgbClr val="ECAC00"/>
              </a:buClr>
              <a:buFont typeface="Lucida Grande"/>
              <a:buChar char="▪"/>
              <a:defRPr sz="2000" kern="1200">
                <a:solidFill>
                  <a:schemeClr val="bg1"/>
                </a:solidFill>
                <a:latin typeface="Arial Narrow"/>
                <a:ea typeface="+mn-ea"/>
                <a:cs typeface="Arial Narrow"/>
              </a:defRPr>
            </a:lvl1pPr>
            <a:lvl2pPr marL="457200" indent="-228600" algn="l" defTabSz="457200" rtl="0" eaLnBrk="1" latinLnBrk="0" hangingPunct="1">
              <a:spcBef>
                <a:spcPct val="20000"/>
              </a:spcBef>
              <a:buFont typeface="Arial"/>
              <a:buChar char="–"/>
              <a:defRPr sz="2000" kern="1200">
                <a:solidFill>
                  <a:schemeClr val="bg1"/>
                </a:solidFill>
                <a:latin typeface="Arial Narrow"/>
                <a:ea typeface="+mn-ea"/>
                <a:cs typeface="Arial Narrow"/>
              </a:defRPr>
            </a:lvl2pPr>
            <a:lvl3pPr marL="631825" indent="-174625" algn="l" defTabSz="457200" rtl="0" eaLnBrk="1" latinLnBrk="0" hangingPunct="1">
              <a:spcBef>
                <a:spcPct val="20000"/>
              </a:spcBef>
              <a:buClr>
                <a:srgbClr val="ECAC00"/>
              </a:buClr>
              <a:buFont typeface="Lucida Grande"/>
              <a:buChar char="▪"/>
              <a:defRPr sz="1800" kern="1200">
                <a:solidFill>
                  <a:schemeClr val="bg1"/>
                </a:solidFill>
                <a:latin typeface="Arial Narrow"/>
                <a:ea typeface="+mn-ea"/>
                <a:cs typeface="Arial Narrow"/>
              </a:defRPr>
            </a:lvl3pPr>
            <a:lvl4pPr marL="860425" indent="-174625" algn="l" defTabSz="457200" rtl="0" eaLnBrk="1" latinLnBrk="0" hangingPunct="1">
              <a:spcBef>
                <a:spcPct val="20000"/>
              </a:spcBef>
              <a:buFont typeface="Arial"/>
              <a:buChar char="–"/>
              <a:defRPr sz="1600" kern="1200">
                <a:solidFill>
                  <a:schemeClr val="bg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a:solidFill>
                  <a:schemeClr val="tx1"/>
                </a:solidFill>
                <a:latin typeface="+mn-lt"/>
                <a:cs typeface="Arial" panose="020B0604020202020204" pitchFamily="34" charset="0"/>
              </a:rPr>
              <a:t>S</a:t>
            </a:r>
            <a:r>
              <a:rPr lang="en-US" b="1" smtClean="0">
                <a:solidFill>
                  <a:schemeClr val="tx1"/>
                </a:solidFill>
                <a:latin typeface="+mn-lt"/>
                <a:cs typeface="Arial" panose="020B0604020202020204" pitchFamily="34" charset="0"/>
              </a:rPr>
              <a:t>oftware platform for </a:t>
            </a:r>
            <a:endParaRPr lang="en-US" b="1" dirty="0" smtClean="0">
              <a:solidFill>
                <a:schemeClr val="tx1"/>
              </a:solidFill>
              <a:latin typeface="+mn-lt"/>
              <a:cs typeface="Arial" panose="020B0604020202020204" pitchFamily="34" charset="0"/>
            </a:endParaRPr>
          </a:p>
          <a:p>
            <a:pPr marL="0" indent="0" algn="ctr">
              <a:buNone/>
            </a:pPr>
            <a:r>
              <a:rPr lang="en-US" b="1" smtClean="0">
                <a:solidFill>
                  <a:schemeClr val="tx1"/>
                </a:solidFill>
                <a:latin typeface="+mn-lt"/>
                <a:cs typeface="Arial" panose="020B0604020202020204" pitchFamily="34" charset="0"/>
              </a:rPr>
              <a:t>computational modeling of transient</a:t>
            </a:r>
            <a:r>
              <a:rPr lang="en-US" b="1" dirty="0">
                <a:solidFill>
                  <a:schemeClr val="tx1"/>
                </a:solidFill>
                <a:latin typeface="+mn-lt"/>
                <a:cs typeface="Arial" panose="020B0604020202020204" pitchFamily="34" charset="0"/>
              </a:rPr>
              <a:t>, downhole perforating events</a:t>
            </a:r>
            <a:r>
              <a:rPr lang="en-US" b="1" dirty="0" smtClean="0">
                <a:solidFill>
                  <a:schemeClr val="tx1"/>
                </a:solidFill>
                <a:latin typeface="+mn-lt"/>
                <a:cs typeface="Arial" panose="020B0604020202020204" pitchFamily="34" charset="0"/>
              </a:rPr>
              <a:t>.</a:t>
            </a:r>
            <a:endParaRPr lang="en-US" dirty="0" smtClean="0">
              <a:solidFill>
                <a:schemeClr val="tx1"/>
              </a:solidFill>
              <a:effectLst>
                <a:outerShdw blurRad="38100" dist="38100" dir="2700000" algn="tl">
                  <a:srgbClr val="000000">
                    <a:alpha val="43137"/>
                  </a:srgbClr>
                </a:outerShdw>
              </a:effectLst>
              <a:latin typeface="+mn-lt"/>
            </a:endParaRPr>
          </a:p>
        </p:txBody>
      </p:sp>
      <p:sp>
        <p:nvSpPr>
          <p:cNvPr id="5" name="TextBox 4"/>
          <p:cNvSpPr txBox="1"/>
          <p:nvPr/>
        </p:nvSpPr>
        <p:spPr>
          <a:xfrm>
            <a:off x="7773395" y="0"/>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1063470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93195"/>
          </a:xfrm>
        </p:spPr>
        <p:txBody>
          <a:bodyPr>
            <a:normAutofit/>
          </a:bodyPr>
          <a:lstStyle/>
          <a:p>
            <a:r>
              <a:rPr lang="en-US" sz="3200" b="1" dirty="0" smtClean="0">
                <a:latin typeface="+mn-lt"/>
              </a:rPr>
              <a:t>Current Computational Platform</a:t>
            </a:r>
            <a:endParaRPr lang="en-US" sz="3200" b="1" dirty="0">
              <a:latin typeface="+mn-lt"/>
            </a:endParaRPr>
          </a:p>
        </p:txBody>
      </p:sp>
      <p:graphicFrame>
        <p:nvGraphicFramePr>
          <p:cNvPr id="6" name="Diagram 5"/>
          <p:cNvGraphicFramePr/>
          <p:nvPr>
            <p:extLst>
              <p:ext uri="{D42A27DB-BD31-4B8C-83A1-F6EECF244321}">
                <p14:modId xmlns:p14="http://schemas.microsoft.com/office/powerpoint/2010/main" val="298794347"/>
              </p:ext>
            </p:extLst>
          </p:nvPr>
        </p:nvGraphicFramePr>
        <p:xfrm>
          <a:off x="734514" y="1242177"/>
          <a:ext cx="6957821" cy="4803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884491" y="1346451"/>
            <a:ext cx="3489820" cy="1107996"/>
          </a:xfrm>
          <a:prstGeom prst="rect">
            <a:avLst/>
          </a:prstGeom>
          <a:noFill/>
        </p:spPr>
        <p:txBody>
          <a:bodyPr wrap="square" rtlCol="0">
            <a:spAutoFit/>
          </a:bodyPr>
          <a:lstStyle/>
          <a:p>
            <a:r>
              <a:rPr lang="en-US" sz="1400" dirty="0" smtClean="0"/>
              <a:t>Evolves partial differential equations for a compressible, non-equilibrium, multi-phase fluid mixture.</a:t>
            </a:r>
          </a:p>
          <a:p>
            <a:pPr marL="628650" lvl="1" indent="-171450">
              <a:buFont typeface="Arial" pitchFamily="34" charset="0"/>
              <a:buChar char="•"/>
            </a:pPr>
            <a:r>
              <a:rPr lang="en-US" sz="1200" dirty="0" smtClean="0"/>
              <a:t>Conservative finite differences</a:t>
            </a:r>
          </a:p>
          <a:p>
            <a:pPr marL="628650" lvl="1" indent="-171450">
              <a:buFont typeface="Arial" pitchFamily="34" charset="0"/>
              <a:buChar char="•"/>
            </a:pPr>
            <a:r>
              <a:rPr lang="en-US" sz="1200" dirty="0" smtClean="0"/>
              <a:t>Includes transient propellant burn </a:t>
            </a:r>
          </a:p>
        </p:txBody>
      </p:sp>
      <p:sp>
        <p:nvSpPr>
          <p:cNvPr id="8" name="TextBox 7"/>
          <p:cNvSpPr txBox="1"/>
          <p:nvPr/>
        </p:nvSpPr>
        <p:spPr>
          <a:xfrm>
            <a:off x="64712" y="4885023"/>
            <a:ext cx="2397211" cy="892552"/>
          </a:xfrm>
          <a:prstGeom prst="rect">
            <a:avLst/>
          </a:prstGeom>
          <a:noFill/>
        </p:spPr>
        <p:txBody>
          <a:bodyPr wrap="square" rtlCol="0">
            <a:spAutoFit/>
          </a:bodyPr>
          <a:lstStyle/>
          <a:p>
            <a:r>
              <a:rPr lang="en-US" sz="1400" dirty="0" smtClean="0"/>
              <a:t>Guns, tubes, valves, other tools &amp; metallic components</a:t>
            </a:r>
          </a:p>
          <a:p>
            <a:pPr marL="628650" lvl="1" indent="-171450">
              <a:buFont typeface="Arial" pitchFamily="34" charset="0"/>
              <a:buChar char="•"/>
            </a:pPr>
            <a:r>
              <a:rPr lang="en-US" sz="1200" dirty="0" smtClean="0"/>
              <a:t>Transient elastic behavior</a:t>
            </a:r>
          </a:p>
          <a:p>
            <a:pPr marL="628650" lvl="1" indent="-171450">
              <a:buFont typeface="Arial" pitchFamily="34" charset="0"/>
              <a:buChar char="•"/>
            </a:pPr>
            <a:r>
              <a:rPr lang="en-US" sz="1200" dirty="0" smtClean="0"/>
              <a:t>Tool failure models</a:t>
            </a:r>
          </a:p>
        </p:txBody>
      </p:sp>
      <p:sp>
        <p:nvSpPr>
          <p:cNvPr id="10" name="TextBox 9"/>
          <p:cNvSpPr txBox="1"/>
          <p:nvPr/>
        </p:nvSpPr>
        <p:spPr>
          <a:xfrm>
            <a:off x="6629401" y="2839653"/>
            <a:ext cx="2514600" cy="1077218"/>
          </a:xfrm>
          <a:prstGeom prst="rect">
            <a:avLst/>
          </a:prstGeom>
          <a:noFill/>
        </p:spPr>
        <p:txBody>
          <a:bodyPr wrap="square" rtlCol="0">
            <a:spAutoFit/>
          </a:bodyPr>
          <a:lstStyle/>
          <a:p>
            <a:r>
              <a:rPr lang="en-US" sz="1400" dirty="0" smtClean="0"/>
              <a:t>Dynamically tracks connection between wellbore and reservoir</a:t>
            </a:r>
          </a:p>
          <a:p>
            <a:pPr marL="628650" lvl="1" indent="-171450">
              <a:buFont typeface="Arial" pitchFamily="34" charset="0"/>
              <a:buChar char="•"/>
            </a:pPr>
            <a:r>
              <a:rPr lang="en-US" sz="1200" dirty="0" smtClean="0"/>
              <a:t>Includes shot density and phasing</a:t>
            </a:r>
          </a:p>
          <a:p>
            <a:pPr marL="628650" lvl="1" indent="-171450">
              <a:buFont typeface="Arial" pitchFamily="34" charset="0"/>
              <a:buChar char="•"/>
            </a:pPr>
            <a:r>
              <a:rPr lang="en-US" sz="1200" dirty="0" smtClean="0"/>
              <a:t>Dynamic clean up model</a:t>
            </a:r>
          </a:p>
        </p:txBody>
      </p:sp>
      <p:sp>
        <p:nvSpPr>
          <p:cNvPr id="11" name="TextBox 10"/>
          <p:cNvSpPr txBox="1"/>
          <p:nvPr/>
        </p:nvSpPr>
        <p:spPr>
          <a:xfrm>
            <a:off x="5993095" y="4948225"/>
            <a:ext cx="2492474" cy="1077218"/>
          </a:xfrm>
          <a:prstGeom prst="rect">
            <a:avLst/>
          </a:prstGeom>
          <a:noFill/>
        </p:spPr>
        <p:txBody>
          <a:bodyPr wrap="square" rtlCol="0">
            <a:spAutoFit/>
          </a:bodyPr>
          <a:lstStyle/>
          <a:p>
            <a:r>
              <a:rPr lang="en-US" sz="1400" dirty="0" smtClean="0"/>
              <a:t>Evolves multi-phase Darcy flow equations</a:t>
            </a:r>
          </a:p>
          <a:p>
            <a:pPr marL="742950" lvl="1" indent="-285750">
              <a:buFont typeface="Arial" pitchFamily="34" charset="0"/>
              <a:buChar char="•"/>
            </a:pPr>
            <a:r>
              <a:rPr lang="en-US" sz="1200" dirty="0" smtClean="0"/>
              <a:t>Constant temperature</a:t>
            </a:r>
          </a:p>
          <a:p>
            <a:pPr marL="742950" lvl="1" indent="-285750">
              <a:buFont typeface="Arial" pitchFamily="34" charset="0"/>
              <a:buChar char="•"/>
            </a:pPr>
            <a:r>
              <a:rPr lang="en-US" sz="1200" dirty="0" smtClean="0"/>
              <a:t>Layer-cake implementation</a:t>
            </a:r>
          </a:p>
        </p:txBody>
      </p:sp>
      <p:sp>
        <p:nvSpPr>
          <p:cNvPr id="12" name="TextBox 11"/>
          <p:cNvSpPr txBox="1"/>
          <p:nvPr/>
        </p:nvSpPr>
        <p:spPr>
          <a:xfrm>
            <a:off x="0" y="3049207"/>
            <a:ext cx="2526632" cy="1261884"/>
          </a:xfrm>
          <a:prstGeom prst="rect">
            <a:avLst/>
          </a:prstGeom>
          <a:noFill/>
        </p:spPr>
        <p:txBody>
          <a:bodyPr wrap="square" rtlCol="0">
            <a:spAutoFit/>
          </a:bodyPr>
          <a:lstStyle/>
          <a:p>
            <a:r>
              <a:rPr lang="en-US" sz="1400" dirty="0" smtClean="0"/>
              <a:t>Fracture initiation and propagation</a:t>
            </a:r>
          </a:p>
          <a:p>
            <a:pPr marL="628650" lvl="1" indent="-171450">
              <a:buFont typeface="Arial" pitchFamily="34" charset="0"/>
              <a:buChar char="•"/>
            </a:pPr>
            <a:r>
              <a:rPr lang="en-US" sz="1200" dirty="0" smtClean="0"/>
              <a:t>Heat conduction, convection, radiation</a:t>
            </a:r>
          </a:p>
          <a:p>
            <a:pPr marL="628650" lvl="1" indent="-171450">
              <a:buFont typeface="Arial" pitchFamily="34" charset="0"/>
              <a:buChar char="•"/>
            </a:pPr>
            <a:r>
              <a:rPr lang="en-US" sz="1200" dirty="0" smtClean="0"/>
              <a:t>Debris flow in fracture</a:t>
            </a:r>
          </a:p>
          <a:p>
            <a:pPr marL="628650" lvl="1" indent="-171450">
              <a:buFont typeface="Arial" pitchFamily="34" charset="0"/>
              <a:buChar char="•"/>
            </a:pPr>
            <a:endParaRPr lang="en-US" sz="1200" dirty="0" smtClean="0"/>
          </a:p>
        </p:txBody>
      </p:sp>
      <p:pic>
        <p:nvPicPr>
          <p:cNvPr id="1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417" y="1087192"/>
            <a:ext cx="1015815" cy="15849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219732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432" y="-96956"/>
            <a:ext cx="8229600" cy="590550"/>
          </a:xfrm>
        </p:spPr>
        <p:txBody>
          <a:bodyPr>
            <a:normAutofit/>
          </a:bodyPr>
          <a:lstStyle/>
          <a:p>
            <a:r>
              <a:rPr lang="en-US" sz="3200" b="1" dirty="0" smtClean="0">
                <a:latin typeface="+mn-lt"/>
              </a:rPr>
              <a:t>Typical Downhole Event Simulation</a:t>
            </a:r>
            <a:endParaRPr lang="en-US" sz="3200" b="1" dirty="0">
              <a:latin typeface="+mn-lt"/>
            </a:endParaRPr>
          </a:p>
        </p:txBody>
      </p:sp>
      <p:pic>
        <p:nvPicPr>
          <p:cNvPr id="6" name="Picture 1"/>
          <p:cNvPicPr>
            <a:picLocks noChangeAspect="1" noChangeArrowheads="1"/>
          </p:cNvPicPr>
          <p:nvPr/>
        </p:nvPicPr>
        <p:blipFill rotWithShape="1">
          <a:blip r:embed="rId3"/>
          <a:srcRect t="9863"/>
          <a:stretch/>
        </p:blipFill>
        <p:spPr bwMode="auto">
          <a:xfrm>
            <a:off x="191975" y="1012931"/>
            <a:ext cx="1859622" cy="2151235"/>
          </a:xfrm>
          <a:prstGeom prst="rect">
            <a:avLst/>
          </a:prstGeom>
          <a:noFill/>
        </p:spPr>
      </p:pic>
      <p:pic>
        <p:nvPicPr>
          <p:cNvPr id="7" name="Picture 1"/>
          <p:cNvPicPr>
            <a:picLocks noChangeAspect="1" noChangeArrowheads="1"/>
          </p:cNvPicPr>
          <p:nvPr/>
        </p:nvPicPr>
        <p:blipFill rotWithShape="1">
          <a:blip r:embed="rId4"/>
          <a:srcRect b="10877"/>
          <a:stretch/>
        </p:blipFill>
        <p:spPr bwMode="auto">
          <a:xfrm>
            <a:off x="103221" y="4328726"/>
            <a:ext cx="1421689" cy="1509523"/>
          </a:xfrm>
          <a:prstGeom prst="rect">
            <a:avLst/>
          </a:prstGeom>
          <a:noFill/>
          <a:ln w="9525">
            <a:noFill/>
            <a:miter lim="800000"/>
            <a:headEnd/>
            <a:tailEnd/>
          </a:ln>
        </p:spPr>
      </p:pic>
      <p:pic>
        <p:nvPicPr>
          <p:cNvPr id="8" name="Picture 5"/>
          <p:cNvPicPr>
            <a:picLocks noChangeAspect="1" noChangeArrowheads="1"/>
          </p:cNvPicPr>
          <p:nvPr/>
        </p:nvPicPr>
        <p:blipFill>
          <a:blip r:embed="rId5"/>
          <a:srcRect b="7863"/>
          <a:stretch>
            <a:fillRect/>
          </a:stretch>
        </p:blipFill>
        <p:spPr bwMode="auto">
          <a:xfrm>
            <a:off x="4319132" y="3743840"/>
            <a:ext cx="3665449" cy="2376616"/>
          </a:xfrm>
          <a:prstGeom prst="rect">
            <a:avLst/>
          </a:prstGeom>
          <a:noFill/>
          <a:ln w="9525">
            <a:noFill/>
            <a:miter lim="800000"/>
            <a:headEnd/>
            <a:tailEnd/>
          </a:ln>
        </p:spPr>
      </p:pic>
      <p:pic>
        <p:nvPicPr>
          <p:cNvPr id="10" name="Picture 1" descr="image001"/>
          <p:cNvPicPr>
            <a:picLocks noChangeAspect="1" noChangeArrowheads="1"/>
          </p:cNvPicPr>
          <p:nvPr/>
        </p:nvPicPr>
        <p:blipFill rotWithShape="1">
          <a:blip r:embed="rId6"/>
          <a:srcRect t="3404" b="12766"/>
          <a:stretch/>
        </p:blipFill>
        <p:spPr bwMode="auto">
          <a:xfrm>
            <a:off x="1384866" y="1811193"/>
            <a:ext cx="5383197" cy="2820465"/>
          </a:xfrm>
          <a:prstGeom prst="rect">
            <a:avLst/>
          </a:prstGeom>
          <a:noFill/>
          <a:ln w="9525">
            <a:noFill/>
            <a:miter lim="800000"/>
            <a:headEnd/>
            <a:tailEnd/>
          </a:ln>
        </p:spPr>
      </p:pic>
      <p:sp>
        <p:nvSpPr>
          <p:cNvPr id="13" name="Bent Arrow 12"/>
          <p:cNvSpPr/>
          <p:nvPr/>
        </p:nvSpPr>
        <p:spPr>
          <a:xfrm rot="5400000">
            <a:off x="2232830" y="831699"/>
            <a:ext cx="683741" cy="1046206"/>
          </a:xfrm>
          <a:prstGeom prst="bentArrow">
            <a:avLst>
              <a:gd name="adj1" fmla="val 25000"/>
              <a:gd name="adj2" fmla="val 27362"/>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1990448" y="728447"/>
            <a:ext cx="3321037" cy="307777"/>
          </a:xfrm>
          <a:prstGeom prst="rect">
            <a:avLst/>
          </a:prstGeom>
          <a:noFill/>
        </p:spPr>
        <p:txBody>
          <a:bodyPr wrap="none" rtlCol="0">
            <a:spAutoFit/>
          </a:bodyPr>
          <a:lstStyle/>
          <a:p>
            <a:r>
              <a:rPr lang="en-US" sz="1400" dirty="0" smtClean="0">
                <a:solidFill>
                  <a:schemeClr val="tx2">
                    <a:lumMod val="50000"/>
                  </a:schemeClr>
                </a:solidFill>
              </a:rPr>
              <a:t>User fills out a Perforating Job Design Form</a:t>
            </a:r>
            <a:endParaRPr lang="en-US" sz="1400" dirty="0">
              <a:solidFill>
                <a:schemeClr val="tx2">
                  <a:lumMod val="50000"/>
                </a:schemeClr>
              </a:solidFill>
            </a:endParaRPr>
          </a:p>
        </p:txBody>
      </p:sp>
      <p:sp>
        <p:nvSpPr>
          <p:cNvPr id="15" name="TextBox 14"/>
          <p:cNvSpPr txBox="1"/>
          <p:nvPr/>
        </p:nvSpPr>
        <p:spPr>
          <a:xfrm>
            <a:off x="3172575" y="1184091"/>
            <a:ext cx="3529584" cy="523220"/>
          </a:xfrm>
          <a:prstGeom prst="rect">
            <a:avLst/>
          </a:prstGeom>
          <a:noFill/>
        </p:spPr>
        <p:txBody>
          <a:bodyPr wrap="square" rtlCol="0">
            <a:spAutoFit/>
          </a:bodyPr>
          <a:lstStyle/>
          <a:p>
            <a:r>
              <a:rPr lang="en-US" sz="1400" dirty="0" smtClean="0">
                <a:solidFill>
                  <a:schemeClr val="tx2">
                    <a:lumMod val="50000"/>
                  </a:schemeClr>
                </a:solidFill>
              </a:rPr>
              <a:t>Information gets entered in the Graphical User Interface by a knowledgeable user</a:t>
            </a:r>
            <a:endParaRPr lang="en-US" sz="1400" dirty="0">
              <a:solidFill>
                <a:schemeClr val="tx2">
                  <a:lumMod val="50000"/>
                </a:schemeClr>
              </a:solidFill>
            </a:endParaRPr>
          </a:p>
        </p:txBody>
      </p:sp>
      <p:sp>
        <p:nvSpPr>
          <p:cNvPr id="16" name="Bent Arrow 15"/>
          <p:cNvSpPr/>
          <p:nvPr/>
        </p:nvSpPr>
        <p:spPr>
          <a:xfrm rot="5400000">
            <a:off x="6949296" y="2878867"/>
            <a:ext cx="683741" cy="1046206"/>
          </a:xfrm>
          <a:prstGeom prst="bentArrow">
            <a:avLst>
              <a:gd name="adj1" fmla="val 25000"/>
              <a:gd name="adj2" fmla="val 27362"/>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6735438" y="2532131"/>
            <a:ext cx="2235380" cy="523220"/>
          </a:xfrm>
          <a:prstGeom prst="rect">
            <a:avLst/>
          </a:prstGeom>
          <a:noFill/>
        </p:spPr>
        <p:txBody>
          <a:bodyPr wrap="square" rtlCol="0">
            <a:spAutoFit/>
          </a:bodyPr>
          <a:lstStyle/>
          <a:p>
            <a:r>
              <a:rPr lang="en-US" sz="1400" dirty="0" smtClean="0">
                <a:solidFill>
                  <a:schemeClr val="tx2">
                    <a:lumMod val="50000"/>
                  </a:schemeClr>
                </a:solidFill>
              </a:rPr>
              <a:t>Results are analyzed for pre-job completion design</a:t>
            </a:r>
            <a:endParaRPr lang="en-US" sz="1400" dirty="0">
              <a:solidFill>
                <a:schemeClr val="tx2">
                  <a:lumMod val="50000"/>
                </a:schemeClr>
              </a:solidFill>
            </a:endParaRPr>
          </a:p>
        </p:txBody>
      </p:sp>
      <p:sp>
        <p:nvSpPr>
          <p:cNvPr id="12" name="TextBox 11"/>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29340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90550"/>
          </a:xfrm>
        </p:spPr>
        <p:txBody>
          <a:bodyPr>
            <a:normAutofit/>
          </a:bodyPr>
          <a:lstStyle/>
          <a:p>
            <a:r>
              <a:rPr lang="en-US" b="1" dirty="0" smtClean="0">
                <a:latin typeface="+mn-lt"/>
              </a:rPr>
              <a:t>New Multiphase Wellbore Simulator</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2851627"/>
              </p:ext>
            </p:extLst>
          </p:nvPr>
        </p:nvGraphicFramePr>
        <p:xfrm>
          <a:off x="4670426" y="2992437"/>
          <a:ext cx="4473574" cy="2989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83220" y="800099"/>
            <a:ext cx="8471236" cy="1754326"/>
          </a:xfrm>
          <a:prstGeom prst="rect">
            <a:avLst/>
          </a:prstGeom>
          <a:noFill/>
        </p:spPr>
        <p:txBody>
          <a:bodyPr wrap="square" rtlCol="0">
            <a:spAutoFit/>
          </a:bodyPr>
          <a:lstStyle/>
          <a:p>
            <a:r>
              <a:rPr lang="en-US" dirty="0" smtClean="0"/>
              <a:t>Current modeling platform has been successfully applied to a wide range of perforation jobs, but…</a:t>
            </a:r>
          </a:p>
          <a:p>
            <a:pPr marL="742950" lvl="1" indent="-285750">
              <a:buFont typeface="Arial" pitchFamily="34" charset="0"/>
              <a:buChar char="•"/>
            </a:pPr>
            <a:r>
              <a:rPr lang="en-US" dirty="0" smtClean="0"/>
              <a:t>Complex well completion scenarios continue to drive the need for more accurate, robust, and well tested physics-based models &amp; numerical codes.</a:t>
            </a:r>
          </a:p>
          <a:p>
            <a:pPr marL="742950" lvl="1" indent="-285750">
              <a:buFont typeface="Arial" pitchFamily="34" charset="0"/>
              <a:buChar char="•"/>
            </a:pPr>
            <a:r>
              <a:rPr lang="en-US" dirty="0" smtClean="0"/>
              <a:t>A more thorough integration of job design modeling into workflows continues to drive the need for improved computational speed and efficiency. </a:t>
            </a:r>
            <a:endParaRPr lang="en-US" dirty="0"/>
          </a:p>
        </p:txBody>
      </p:sp>
      <p:sp>
        <p:nvSpPr>
          <p:cNvPr id="13" name="TextBox 12"/>
          <p:cNvSpPr txBox="1"/>
          <p:nvPr/>
        </p:nvSpPr>
        <p:spPr>
          <a:xfrm>
            <a:off x="283220" y="2697300"/>
            <a:ext cx="4717405" cy="2862322"/>
          </a:xfrm>
          <a:prstGeom prst="rect">
            <a:avLst/>
          </a:prstGeom>
          <a:noFill/>
        </p:spPr>
        <p:txBody>
          <a:bodyPr wrap="square" rtlCol="0">
            <a:spAutoFit/>
          </a:bodyPr>
          <a:lstStyle/>
          <a:p>
            <a:r>
              <a:rPr lang="en-US" dirty="0" smtClean="0"/>
              <a:t>Significant effort is currently being put into </a:t>
            </a:r>
            <a:r>
              <a:rPr lang="en-US" b="1" i="1" dirty="0" smtClean="0"/>
              <a:t>evaluating</a:t>
            </a:r>
            <a:r>
              <a:rPr lang="en-US" dirty="0" smtClean="0"/>
              <a:t>, </a:t>
            </a:r>
            <a:r>
              <a:rPr lang="en-US" b="1" i="1" dirty="0" smtClean="0"/>
              <a:t>improving</a:t>
            </a:r>
            <a:r>
              <a:rPr lang="en-US" dirty="0" smtClean="0"/>
              <a:t>, and </a:t>
            </a:r>
            <a:r>
              <a:rPr lang="en-US" b="1" i="1" dirty="0" smtClean="0"/>
              <a:t>testing</a:t>
            </a:r>
            <a:r>
              <a:rPr lang="en-US" dirty="0" smtClean="0"/>
              <a:t> our current simulation platform.</a:t>
            </a:r>
          </a:p>
          <a:p>
            <a:pPr marL="742950" lvl="1" indent="-285750">
              <a:buFont typeface="Arial" pitchFamily="34" charset="0"/>
              <a:buChar char="•"/>
            </a:pPr>
            <a:r>
              <a:rPr lang="en-US" dirty="0" smtClean="0"/>
              <a:t>Mathematical Flow Models</a:t>
            </a:r>
          </a:p>
          <a:p>
            <a:pPr marL="1200150" lvl="2" indent="-285750">
              <a:buFont typeface="Wingdings" pitchFamily="2" charset="2"/>
              <a:buChar char="Ø"/>
            </a:pPr>
            <a:r>
              <a:rPr lang="en-US" b="1" dirty="0" smtClean="0"/>
              <a:t>Flow equations</a:t>
            </a:r>
          </a:p>
          <a:p>
            <a:pPr marL="1200150" lvl="2" indent="-285750">
              <a:buFont typeface="Wingdings" pitchFamily="2" charset="2"/>
              <a:buChar char="Ø"/>
            </a:pPr>
            <a:r>
              <a:rPr lang="en-US" b="1" dirty="0" smtClean="0"/>
              <a:t>Thermodynamics</a:t>
            </a:r>
          </a:p>
          <a:p>
            <a:pPr marL="742950" lvl="1" indent="-285750">
              <a:buFont typeface="Arial" pitchFamily="34" charset="0"/>
              <a:buChar char="•"/>
            </a:pPr>
            <a:r>
              <a:rPr lang="en-US" dirty="0" smtClean="0"/>
              <a:t>Numerical Implementation</a:t>
            </a:r>
          </a:p>
          <a:p>
            <a:pPr marL="1200150" lvl="2" indent="-285750">
              <a:buFont typeface="Wingdings" pitchFamily="2" charset="2"/>
              <a:buChar char="Ø"/>
            </a:pPr>
            <a:r>
              <a:rPr lang="en-US" b="1" dirty="0" smtClean="0"/>
              <a:t>Conservative schemes based on Riemann problems</a:t>
            </a:r>
            <a:endParaRPr lang="en-US" b="1" dirty="0" smtClean="0">
              <a:solidFill>
                <a:srgbClr val="FF0000"/>
              </a:solidFill>
            </a:endParaRPr>
          </a:p>
          <a:p>
            <a:pPr marL="742950" lvl="1" indent="-285750">
              <a:buFont typeface="Arial" pitchFamily="34" charset="0"/>
              <a:buChar char="•"/>
            </a:pPr>
            <a:endParaRPr lang="en-US" dirty="0"/>
          </a:p>
        </p:txBody>
      </p:sp>
      <p:sp>
        <p:nvSpPr>
          <p:cNvPr id="6" name="TextBox 5"/>
          <p:cNvSpPr txBox="1"/>
          <p:nvPr/>
        </p:nvSpPr>
        <p:spPr>
          <a:xfrm>
            <a:off x="7611470" y="13653"/>
            <a:ext cx="1532530" cy="369332"/>
          </a:xfrm>
          <a:prstGeom prst="rect">
            <a:avLst/>
          </a:prstGeom>
          <a:noFill/>
        </p:spPr>
        <p:txBody>
          <a:bodyPr wrap="square" rtlCol="0">
            <a:spAutoFit/>
          </a:bodyPr>
          <a:lstStyle/>
          <a:p>
            <a:r>
              <a:rPr lang="en-US" dirty="0" smtClean="0"/>
              <a:t>IPS – 15 - 13</a:t>
            </a:r>
            <a:endParaRPr lang="en-US" dirty="0"/>
          </a:p>
        </p:txBody>
      </p:sp>
    </p:spTree>
    <p:extLst>
      <p:ext uri="{BB962C8B-B14F-4D97-AF65-F5344CB8AC3E}">
        <p14:creationId xmlns:p14="http://schemas.microsoft.com/office/powerpoint/2010/main" val="2540716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Presentation(4-3)_Light">
  <a:themeElements>
    <a:clrScheme name="Baker Colors">
      <a:dk1>
        <a:sysClr val="windowText" lastClr="000000"/>
      </a:dk1>
      <a:lt1>
        <a:sysClr val="window" lastClr="FFFFFF"/>
      </a:lt1>
      <a:dk2>
        <a:srgbClr val="005ABB"/>
      </a:dk2>
      <a:lt2>
        <a:srgbClr val="FFFFFE"/>
      </a:lt2>
      <a:accent1>
        <a:srgbClr val="005ABB"/>
      </a:accent1>
      <a:accent2>
        <a:srgbClr val="F6C31A"/>
      </a:accent2>
      <a:accent3>
        <a:srgbClr val="008EC8"/>
      </a:accent3>
      <a:accent4>
        <a:srgbClr val="E37422"/>
      </a:accent4>
      <a:accent5>
        <a:srgbClr val="66BC29"/>
      </a:accent5>
      <a:accent6>
        <a:srgbClr val="B6B5B0"/>
      </a:accent6>
      <a:hlink>
        <a:srgbClr val="005ABB"/>
      </a:hlink>
      <a:folHlink>
        <a:srgbClr val="00A0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3541F1032EF548B4243379E68C3FAE" ma:contentTypeVersion="0" ma:contentTypeDescription="Create a new document." ma:contentTypeScope="" ma:versionID="eebfab97dfe4e3f69ee2753c6d1774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97937C-CA39-4C93-B961-3CFF98BD1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31F98C4-A831-4A7E-A537-681AF84B3C27}">
  <ds:schemaRefs>
    <ds:schemaRef ds:uri="http://schemas.microsoft.com/sharepoint/v3/contenttype/forms"/>
  </ds:schemaRefs>
</ds:datastoreItem>
</file>

<file path=customXml/itemProps3.xml><?xml version="1.0" encoding="utf-8"?>
<ds:datastoreItem xmlns:ds="http://schemas.openxmlformats.org/officeDocument/2006/customXml" ds:itemID="{55840942-7B76-486C-804B-3EFCBA11053D}">
  <ds:schemaRefs>
    <ds:schemaRef ds:uri="http://schemas.microsoft.com/office/infopath/2007/PartnerControls"/>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2014.Presentation(4-3)_Light</Template>
  <TotalTime>18346</TotalTime>
  <Words>3023</Words>
  <Application>Microsoft Office PowerPoint</Application>
  <PresentationFormat>On-screen Show (4:3)</PresentationFormat>
  <Paragraphs>397</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2014.Presentation(4-3)_Light</vt:lpstr>
      <vt:lpstr>Accurate Shock-capturing, Three-phase Wellbore Flow Simulator with PVT Models for High-pressure, High-temperature Environment</vt:lpstr>
      <vt:lpstr>Presentation Overview</vt:lpstr>
      <vt:lpstr>Introduction – what is driving our effort?</vt:lpstr>
      <vt:lpstr>Introduction – what is driving our effort?</vt:lpstr>
      <vt:lpstr>Modeling the downhole system – challenges</vt:lpstr>
      <vt:lpstr>Current Computational Platform - Background</vt:lpstr>
      <vt:lpstr>Current Computational Platform</vt:lpstr>
      <vt:lpstr>Typical Downhole Event Simulation</vt:lpstr>
      <vt:lpstr>New Multiphase Wellbore Simulator</vt:lpstr>
      <vt:lpstr>Thermodynamics  Proper Closure for Accurate Time Stepping</vt:lpstr>
      <vt:lpstr>Thermodynamics – Improved Equation of State</vt:lpstr>
      <vt:lpstr>Thermodynamics – Improved Equation of State</vt:lpstr>
      <vt:lpstr>Idealized Computational Test Cases in Perforating</vt:lpstr>
      <vt:lpstr>Test Cases – Four Examples</vt:lpstr>
      <vt:lpstr>Test Case Results – Single Phase Flow Solver</vt:lpstr>
      <vt:lpstr>Test Case Results  – Three-phase Solver (oil, gas, water)</vt:lpstr>
      <vt:lpstr>Numerics – Results for Computational Efficiency</vt:lpstr>
      <vt:lpstr>Testing and Modeling Systems</vt:lpstr>
      <vt:lpstr>Summary</vt:lpstr>
      <vt:lpstr>PowerPoint Presentation</vt:lpstr>
    </vt:vector>
  </TitlesOfParts>
  <Company>Baker Hughes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 Software Systems</dc:title>
  <dc:creator>John.Ji@bakerhughes.com</dc:creator>
  <cp:lastModifiedBy>Baker Hughes Incorporated</cp:lastModifiedBy>
  <cp:revision>379</cp:revision>
  <cp:lastPrinted>2014-03-03T15:59:41Z</cp:lastPrinted>
  <dcterms:created xsi:type="dcterms:W3CDTF">2014-02-13T13:13:28Z</dcterms:created>
  <dcterms:modified xsi:type="dcterms:W3CDTF">2015-05-21T05:38:42Z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0x0101009F3541F1032EF548B4243379E68C3FAE</vt:lpwstr>
  </property>
  <property fmtid="{D5CDD505-2E9C-101B-9397-08002B2CF9AE}" pid="3" name="entGeography">
    <vt:lpwstr/>
  </property>
  <property fmtid="{D5CDD505-2E9C-101B-9397-08002B2CF9AE}" pid="4" name="entMarketSegment">
    <vt:lpwstr/>
  </property>
  <property fmtid="{D5CDD505-2E9C-101B-9397-08002B2CF9AE}" pid="5" name="entProductService">
    <vt:lpwstr/>
  </property>
</Properties>
</file>