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352" r:id="rId6"/>
    <p:sldId id="353" r:id="rId7"/>
    <p:sldId id="354" r:id="rId8"/>
    <p:sldId id="355" r:id="rId9"/>
    <p:sldId id="356" r:id="rId10"/>
    <p:sldId id="357" r:id="rId11"/>
    <p:sldId id="358" r:id="rId12"/>
    <p:sldId id="359" r:id="rId13"/>
    <p:sldId id="360" r:id="rId14"/>
    <p:sldId id="361" r:id="rId15"/>
    <p:sldId id="362" r:id="rId16"/>
    <p:sldId id="363" r:id="rId17"/>
    <p:sldId id="367" r:id="rId18"/>
    <p:sldId id="364" r:id="rId19"/>
    <p:sldId id="365" r:id="rId20"/>
    <p:sldId id="366"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2CE360-A61E-4829-B513-617115572376}">
          <p14:sldIdLst>
            <p14:sldId id="256"/>
            <p14:sldId id="352"/>
            <p14:sldId id="353"/>
            <p14:sldId id="354"/>
            <p14:sldId id="355"/>
            <p14:sldId id="356"/>
            <p14:sldId id="357"/>
            <p14:sldId id="358"/>
            <p14:sldId id="359"/>
            <p14:sldId id="360"/>
            <p14:sldId id="361"/>
            <p14:sldId id="362"/>
            <p14:sldId id="363"/>
            <p14:sldId id="367"/>
            <p14:sldId id="364"/>
            <p14:sldId id="365"/>
            <p14:sldId id="3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BB"/>
    <a:srgbClr val="156D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86447" autoAdjust="0"/>
  </p:normalViewPr>
  <p:slideViewPr>
    <p:cSldViewPr snapToGrid="0" snapToObjects="1">
      <p:cViewPr>
        <p:scale>
          <a:sx n="90" d="100"/>
          <a:sy n="90" d="100"/>
        </p:scale>
        <p:origin x="-1284" y="-72"/>
      </p:cViewPr>
      <p:guideLst>
        <p:guide orient="horz" pos="545"/>
        <p:guide orient="horz" pos="664"/>
        <p:guide pos="381"/>
        <p:guide pos="2875"/>
      </p:guideLst>
    </p:cSldViewPr>
  </p:slideViewPr>
  <p:outlineViewPr>
    <p:cViewPr>
      <p:scale>
        <a:sx n="33" d="100"/>
        <a:sy n="33" d="100"/>
      </p:scale>
      <p:origin x="258" y="3649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240DEA4-4D40-41F2-B29F-FB20858C52D4}" type="datetimeFigureOut">
              <a:rPr lang="en-US" smtClean="0"/>
              <a:t>5/21/2015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2C46103-B395-44B8-84AE-A6FEB8F4381D}" type="slidenum">
              <a:rPr lang="en-US" smtClean="0"/>
              <a:t>‹#›</a:t>
            </a:fld>
            <a:endParaRPr lang="en-US"/>
          </a:p>
        </p:txBody>
      </p:sp>
    </p:spTree>
    <p:extLst>
      <p:ext uri="{BB962C8B-B14F-4D97-AF65-F5344CB8AC3E}">
        <p14:creationId xmlns:p14="http://schemas.microsoft.com/office/powerpoint/2010/main" val="111225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BHI did not want to just increase the gun wall thickness as this would effect the available charge size and performance through the gun wall.</a:t>
            </a:r>
          </a:p>
          <a:p>
            <a:r>
              <a:rPr lang="en-US" baseline="0" dirty="0" smtClean="0"/>
              <a:t>Convenience of flexibility to run TCP or WL  </a:t>
            </a:r>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4</a:t>
            </a:fld>
            <a:endParaRPr lang="en-US"/>
          </a:p>
        </p:txBody>
      </p:sp>
    </p:spTree>
    <p:extLst>
      <p:ext uri="{BB962C8B-B14F-4D97-AF65-F5344CB8AC3E}">
        <p14:creationId xmlns:p14="http://schemas.microsoft.com/office/powerpoint/2010/main" val="3164012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4CD3FE9-1096-42C8-80EB-903A2A3F3419}" type="slidenum">
              <a:rPr lang="en-US" altLang="en-US" smtClean="0"/>
              <a:pPr eaLnBrk="1" hangingPunct="1">
                <a:spcBef>
                  <a:spcPct val="0"/>
                </a:spcBef>
              </a:pPr>
              <a:t>16</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BE4002E-AAAF-4C91-B5E3-5B0D161E8B35}" type="slidenum">
              <a:rPr lang="en-US" altLang="en-US" smtClean="0"/>
              <a:pPr eaLnBrk="1" hangingPunct="1">
                <a:spcBef>
                  <a:spcPct val="0"/>
                </a:spcBef>
              </a:pPr>
              <a:t>17</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steel</a:t>
            </a:r>
            <a:r>
              <a:rPr lang="en-US" baseline="0" dirty="0" smtClean="0"/>
              <a:t> had to be nothing less than perfect with no variation in the specification. The steel vendors worked side by side with BHI during the quality plan.</a:t>
            </a:r>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5</a:t>
            </a:fld>
            <a:endParaRPr lang="en-US"/>
          </a:p>
        </p:txBody>
      </p:sp>
    </p:spTree>
    <p:extLst>
      <p:ext uri="{BB962C8B-B14F-4D97-AF65-F5344CB8AC3E}">
        <p14:creationId xmlns:p14="http://schemas.microsoft.com/office/powerpoint/2010/main" val="217668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the conventional tandem sub connector</a:t>
            </a:r>
            <a:r>
              <a:rPr lang="en-US" baseline="0" dirty="0" smtClean="0"/>
              <a:t> rather than a new design.</a:t>
            </a:r>
            <a:endParaRPr lang="en-US" dirty="0" smtClean="0"/>
          </a:p>
          <a:p>
            <a:r>
              <a:rPr lang="en-US" dirty="0" smtClean="0"/>
              <a:t>The </a:t>
            </a:r>
            <a:r>
              <a:rPr lang="en-US" baseline="0" dirty="0" smtClean="0"/>
              <a:t>material was tested before and after the material was machined to ensure high level of service quality was maintained. </a:t>
            </a:r>
            <a:endParaRPr lang="en-US" dirty="0" smtClean="0"/>
          </a:p>
          <a:p>
            <a:r>
              <a:rPr lang="en-US" dirty="0" smtClean="0"/>
              <a:t>Post detonation survivability</a:t>
            </a:r>
            <a:r>
              <a:rPr lang="en-US" baseline="0" dirty="0" smtClean="0"/>
              <a:t> was critical in the UHPHT environment to ensure safe recovery</a:t>
            </a:r>
            <a:endParaRPr lang="en-US" dirty="0" smtClean="0"/>
          </a:p>
          <a:p>
            <a:r>
              <a:rPr lang="en-US" dirty="0" smtClean="0"/>
              <a:t>Capable of housing a fit for purpose shaped charge</a:t>
            </a:r>
            <a:r>
              <a:rPr lang="en-US" baseline="0" dirty="0" smtClean="0"/>
              <a:t> to maximize performance from the HNS charge</a:t>
            </a:r>
            <a:endParaRPr lang="en-US" dirty="0" smtClean="0"/>
          </a:p>
          <a:p>
            <a:r>
              <a:rPr lang="en-US" dirty="0" smtClean="0"/>
              <a:t>Maintain a safety factor</a:t>
            </a:r>
            <a:r>
              <a:rPr lang="en-US" baseline="0" dirty="0" smtClean="0"/>
              <a:t> to again insure safe recovery </a:t>
            </a:r>
            <a:endParaRPr lang="en-US" dirty="0" smtClean="0"/>
          </a:p>
          <a:p>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6</a:t>
            </a:fld>
            <a:endParaRPr lang="en-US"/>
          </a:p>
        </p:txBody>
      </p:sp>
    </p:spTree>
    <p:extLst>
      <p:ext uri="{BB962C8B-B14F-4D97-AF65-F5344CB8AC3E}">
        <p14:creationId xmlns:p14="http://schemas.microsoft.com/office/powerpoint/2010/main" val="333049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mechanical.</a:t>
            </a:r>
          </a:p>
          <a:p>
            <a:r>
              <a:rPr lang="en-US" dirty="0" smtClean="0"/>
              <a:t>Fully redundant</a:t>
            </a:r>
            <a:r>
              <a:rPr lang="en-US" baseline="0" dirty="0" smtClean="0"/>
              <a:t> as with any HPHT project as a minimum </a:t>
            </a:r>
            <a:endParaRPr lang="en-US" dirty="0" smtClean="0"/>
          </a:p>
          <a:p>
            <a:r>
              <a:rPr lang="en-US" dirty="0" smtClean="0"/>
              <a:t>Rupture disc activated</a:t>
            </a:r>
            <a:r>
              <a:rPr lang="en-US" baseline="0" dirty="0" smtClean="0"/>
              <a:t> rather than shear pins for better accuracy </a:t>
            </a:r>
            <a:endParaRPr lang="en-US" dirty="0" smtClean="0"/>
          </a:p>
          <a:p>
            <a:r>
              <a:rPr lang="en-US" dirty="0" smtClean="0"/>
              <a:t>Incorporate a time delay</a:t>
            </a:r>
            <a:r>
              <a:rPr lang="en-US" baseline="0" dirty="0" smtClean="0"/>
              <a:t> to allow for the firing pressure to be bled down</a:t>
            </a:r>
            <a:endParaRPr lang="en-US" dirty="0" smtClean="0"/>
          </a:p>
          <a:p>
            <a:r>
              <a:rPr lang="en-US" dirty="0" smtClean="0"/>
              <a:t>Reliable,</a:t>
            </a:r>
            <a:r>
              <a:rPr lang="en-US" baseline="0" dirty="0" smtClean="0"/>
              <a:t> so we used one of our most reliable systems with thousands of successful runs. And modified the components to handle these extreme conditions.</a:t>
            </a:r>
            <a:endParaRPr lang="en-US" dirty="0" smtClean="0"/>
          </a:p>
          <a:p>
            <a:r>
              <a:rPr lang="en-US" dirty="0" smtClean="0"/>
              <a:t>Simplistic in function.</a:t>
            </a:r>
          </a:p>
          <a:p>
            <a:r>
              <a:rPr lang="en-US" dirty="0" smtClean="0"/>
              <a:t>Surface Safe</a:t>
            </a:r>
            <a:r>
              <a:rPr lang="en-US" baseline="0" dirty="0" smtClean="0"/>
              <a:t> and incorporate all aspects of our conventional surface safe firing systems</a:t>
            </a:r>
            <a:endParaRPr lang="en-US" dirty="0" smtClean="0"/>
          </a:p>
          <a:p>
            <a:r>
              <a:rPr lang="en-US" dirty="0" smtClean="0"/>
              <a:t>Tested in accordance with API RP-67.</a:t>
            </a:r>
          </a:p>
          <a:p>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7</a:t>
            </a:fld>
            <a:endParaRPr lang="en-US"/>
          </a:p>
        </p:txBody>
      </p:sp>
    </p:spTree>
    <p:extLst>
      <p:ext uri="{BB962C8B-B14F-4D97-AF65-F5344CB8AC3E}">
        <p14:creationId xmlns:p14="http://schemas.microsoft.com/office/powerpoint/2010/main" val="4018787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Ampule</a:t>
            </a:r>
            <a:r>
              <a:rPr lang="en-US" baseline="0" dirty="0" smtClean="0"/>
              <a:t> testing: m</a:t>
            </a:r>
            <a:r>
              <a:rPr lang="en-US" dirty="0" smtClean="0"/>
              <a:t>onitors gas evolved when sample is held at a given temperature for a given length of time, 1 gram sample is sealed in a glass ampule, times can be greater than 1000 hours,</a:t>
            </a:r>
          </a:p>
          <a:p>
            <a:r>
              <a:rPr lang="en-US" dirty="0" smtClean="0"/>
              <a:t>temperatures above 500 F</a:t>
            </a:r>
            <a:r>
              <a:rPr lang="en-US" baseline="0" dirty="0" smtClean="0"/>
              <a:t>, </a:t>
            </a:r>
            <a:r>
              <a:rPr lang="en-US" dirty="0" smtClean="0"/>
              <a:t>thermal stability test that most closely mimics the conditions that explosives are exposed to in oil-field operations</a:t>
            </a:r>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8</a:t>
            </a:fld>
            <a:endParaRPr lang="en-US"/>
          </a:p>
        </p:txBody>
      </p:sp>
    </p:spTree>
    <p:extLst>
      <p:ext uri="{BB962C8B-B14F-4D97-AF65-F5344CB8AC3E}">
        <p14:creationId xmlns:p14="http://schemas.microsoft.com/office/powerpoint/2010/main" val="1608514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Gun system first article of machined gun bodies. (both pressure and temperature)</a:t>
            </a:r>
          </a:p>
          <a:p>
            <a:r>
              <a:rPr lang="en-US" dirty="0" smtClean="0"/>
              <a:t>Ballistic survivability tests done on qualified gun bodies.</a:t>
            </a:r>
          </a:p>
          <a:p>
            <a:r>
              <a:rPr lang="en-US" dirty="0" smtClean="0"/>
              <a:t>Post detonation gun drift not</a:t>
            </a:r>
            <a:r>
              <a:rPr lang="en-US" baseline="0" dirty="0" smtClean="0"/>
              <a:t> to be more than 3.625”</a:t>
            </a:r>
          </a:p>
          <a:p>
            <a:r>
              <a:rPr lang="en-US" dirty="0" smtClean="0"/>
              <a:t>Shaped charges test fired after temperature soak.</a:t>
            </a:r>
          </a:p>
          <a:p>
            <a:r>
              <a:rPr lang="en-US" dirty="0" smtClean="0"/>
              <a:t>Explosives time delay and transfer blocks functioned after temperature soak</a:t>
            </a:r>
            <a:r>
              <a:rPr lang="en-US" baseline="0" dirty="0" smtClean="0"/>
              <a:t> to confirm time delay accuracy at temperature </a:t>
            </a:r>
            <a:endParaRPr lang="en-US" dirty="0" smtClean="0"/>
          </a:p>
          <a:p>
            <a:r>
              <a:rPr lang="en-US" dirty="0" smtClean="0"/>
              <a:t>Detonating cord and booster test fired after temperature soak to ensure ballistic transfer.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10</a:t>
            </a:fld>
            <a:endParaRPr lang="en-US"/>
          </a:p>
        </p:txBody>
      </p:sp>
    </p:spTree>
    <p:extLst>
      <p:ext uri="{BB962C8B-B14F-4D97-AF65-F5344CB8AC3E}">
        <p14:creationId xmlns:p14="http://schemas.microsoft.com/office/powerpoint/2010/main" val="148129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plot</a:t>
            </a:r>
            <a:r>
              <a:rPr lang="en-US" baseline="0" dirty="0" smtClean="0"/>
              <a:t> shows the 1</a:t>
            </a:r>
            <a:r>
              <a:rPr lang="en-US" baseline="30000" dirty="0" smtClean="0"/>
              <a:t>st</a:t>
            </a:r>
            <a:r>
              <a:rPr lang="en-US" baseline="0" dirty="0" smtClean="0"/>
              <a:t> temperature sensor, </a:t>
            </a:r>
            <a:r>
              <a:rPr lang="en-US" dirty="0" smtClean="0"/>
              <a:t>Orange plot shows the 2</a:t>
            </a:r>
            <a:r>
              <a:rPr lang="en-US" baseline="30000" dirty="0" smtClean="0"/>
              <a:t>nd</a:t>
            </a:r>
            <a:r>
              <a:rPr lang="en-US" dirty="0" smtClean="0"/>
              <a:t> temperature sensor, blue plot shows the pressure. This is to mimic what</a:t>
            </a:r>
            <a:r>
              <a:rPr lang="en-US" baseline="0" dirty="0" smtClean="0"/>
              <a:t> the system would see while running in hole and then while correlating on depth prior to firing. Pressure and temperature let off as soon as confirmation of detonation.</a:t>
            </a:r>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12</a:t>
            </a:fld>
            <a:endParaRPr lang="en-US"/>
          </a:p>
        </p:txBody>
      </p:sp>
    </p:spTree>
    <p:extLst>
      <p:ext uri="{BB962C8B-B14F-4D97-AF65-F5344CB8AC3E}">
        <p14:creationId xmlns:p14="http://schemas.microsoft.com/office/powerpoint/2010/main" val="380993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13</a:t>
            </a:fld>
            <a:endParaRPr lang="en-US"/>
          </a:p>
        </p:txBody>
      </p:sp>
    </p:spTree>
    <p:extLst>
      <p:ext uri="{BB962C8B-B14F-4D97-AF65-F5344CB8AC3E}">
        <p14:creationId xmlns:p14="http://schemas.microsoft.com/office/powerpoint/2010/main" val="3384664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closely with all parties from the start of the project</a:t>
            </a:r>
            <a:r>
              <a:rPr lang="en-US" baseline="0" dirty="0" smtClean="0"/>
              <a:t> and get to know and trust the other people</a:t>
            </a:r>
            <a:endParaRPr lang="en-US" dirty="0" smtClean="0"/>
          </a:p>
          <a:p>
            <a:r>
              <a:rPr lang="en-US" dirty="0" smtClean="0"/>
              <a:t>Use more than one independent test facility</a:t>
            </a:r>
            <a:r>
              <a:rPr lang="en-US" baseline="0" dirty="0" smtClean="0"/>
              <a:t> to check all results </a:t>
            </a:r>
            <a:endParaRPr lang="en-US" dirty="0" smtClean="0"/>
          </a:p>
          <a:p>
            <a:r>
              <a:rPr lang="en-US" dirty="0" smtClean="0"/>
              <a:t>Be in control, do not accept any additional risk for a project</a:t>
            </a:r>
            <a:r>
              <a:rPr lang="en-US" baseline="0" dirty="0" smtClean="0"/>
              <a:t>, maintain time lines and do not deviate from the plan </a:t>
            </a:r>
            <a:endParaRPr lang="en-US" dirty="0" smtClean="0"/>
          </a:p>
          <a:p>
            <a:r>
              <a:rPr lang="en-US" dirty="0" smtClean="0"/>
              <a:t>As a customer be involved from the start, its your well! Make sure everything works. Its in the customers hands to trust the supplier. </a:t>
            </a:r>
          </a:p>
          <a:p>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15</a:t>
            </a:fld>
            <a:endParaRPr lang="en-US"/>
          </a:p>
        </p:txBody>
      </p:sp>
    </p:spTree>
    <p:extLst>
      <p:ext uri="{BB962C8B-B14F-4D97-AF65-F5344CB8AC3E}">
        <p14:creationId xmlns:p14="http://schemas.microsoft.com/office/powerpoint/2010/main" val="84440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lide01_fin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5888"/>
          </a:xfrm>
          <a:prstGeom prst="rect">
            <a:avLst/>
          </a:prstGeom>
        </p:spPr>
      </p:pic>
      <p:sp>
        <p:nvSpPr>
          <p:cNvPr id="8" name="TextBox 7"/>
          <p:cNvSpPr txBox="1"/>
          <p:nvPr userDrawn="1"/>
        </p:nvSpPr>
        <p:spPr>
          <a:xfrm>
            <a:off x="549810" y="6209458"/>
            <a:ext cx="83153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0" cap="none" spc="50" normalizeH="0" baseline="0" noProof="0" dirty="0" smtClean="0">
                <a:ln>
                  <a:noFill/>
                </a:ln>
                <a:solidFill>
                  <a:schemeClr val="tx1"/>
                </a:solidFill>
                <a:effectLst/>
                <a:uLnTx/>
                <a:uFillTx/>
                <a:latin typeface="Arial Narrow"/>
                <a:cs typeface="Arial Narrow"/>
              </a:rPr>
              <a:t>© 2014 BAKER HUGHES INCORPORATED.  ALL RIGHTS RESERVED.  TERMS AND CONDITIONS OF USE:  BY ACCEPTING THIS DOCUMENT, THE RECIPIENT AGREES THAT THE DOCUMENT TOGETHER WITH ALL INFORMATION INCLUDED THEREIN IS THE CONFIDENTIAL AND PROPRIETARY PROPERTY OF BAKER HUGHES INCORPORATED AND INCLUDES VALUABLE TRADE SECRETS AND/OR PROPRIETARY INFORMATION OF BAKER HUGHES (COLLECTIVELY "INFORMATION").  BAKER HUGHES RETAINS ALL RIGHTS UNDER COPYRIGHT LAWS AND TRADE SECRET LAWS OF THE UNITED STATES OF AMERICA AND OTHER COUNTRIES.  THE RECIPIENT FURTHER AGREES THAT THE DOCUMENT MAY NOT BE DISTRIBUTED, TRANSMITTED, COPIED OR REPRODUCED IN WHOLE OR IN PART BY ANY MEANS, ELECTRONIC, MECHANICAL, OR OTHERWISE, WITHOUT THE EXPRESS PRIOR WRITTEN CONSENT OF BAKER HUGHES, AND MAY NOT BE USED DIRECTLY OR INDIRECTLY IN ANY WAY DETRIMENTAL TO BAKER HUGHES’ INTEREST. </a:t>
            </a:r>
          </a:p>
        </p:txBody>
      </p:sp>
      <p:pic>
        <p:nvPicPr>
          <p:cNvPr id="9" name="Picture 8" descr="Baker.Hughes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80939" y="3430036"/>
            <a:ext cx="1372968" cy="758341"/>
          </a:xfrm>
          <a:prstGeom prst="rect">
            <a:avLst/>
          </a:prstGeom>
        </p:spPr>
      </p:pic>
      <p:sp>
        <p:nvSpPr>
          <p:cNvPr id="2" name="Title 1"/>
          <p:cNvSpPr>
            <a:spLocks noGrp="1"/>
          </p:cNvSpPr>
          <p:nvPr>
            <p:ph type="ctrTitle"/>
          </p:nvPr>
        </p:nvSpPr>
        <p:spPr>
          <a:xfrm>
            <a:off x="510370" y="2706273"/>
            <a:ext cx="6146905" cy="1470025"/>
          </a:xfrm>
        </p:spPr>
        <p:txBody>
          <a:bodyPr>
            <a:normAutofit/>
          </a:bodyPr>
          <a:lstStyle>
            <a:lvl1pPr>
              <a:defRPr sz="3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21117" y="3830984"/>
            <a:ext cx="6144046" cy="586534"/>
          </a:xfrm>
        </p:spPr>
        <p:txBody>
          <a:bodyPr>
            <a:normAutofit/>
          </a:bodyPr>
          <a:lstStyle>
            <a:lvl1pPr marL="0" indent="0" algn="l">
              <a:buNone/>
              <a:defRPr sz="25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8507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72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65869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descr="shutterstock_146889698.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a:off x="0" y="1"/>
            <a:ext cx="9144000" cy="6858000"/>
          </a:xfrm>
          <a:prstGeom prst="rect">
            <a:avLst/>
          </a:prstGeom>
        </p:spPr>
      </p:pic>
      <p:sp>
        <p:nvSpPr>
          <p:cNvPr id="9" name="Title 1"/>
          <p:cNvSpPr>
            <a:spLocks noGrp="1"/>
          </p:cNvSpPr>
          <p:nvPr>
            <p:ph type="title"/>
          </p:nvPr>
        </p:nvSpPr>
        <p:spPr>
          <a:xfrm>
            <a:off x="611881" y="3120991"/>
            <a:ext cx="7772400" cy="594458"/>
          </a:xfrm>
        </p:spPr>
        <p:txBody>
          <a:bodyPr anchor="t">
            <a:normAutofit/>
          </a:bodyPr>
          <a:lstStyle>
            <a:lvl1pPr algn="l">
              <a:defRPr sz="3000" b="0" i="0" cap="none" spc="50">
                <a:solidFill>
                  <a:srgbClr val="FFFFFF"/>
                </a:solidFill>
                <a:latin typeface="Arial Narrow"/>
                <a:cs typeface="Arial Narrow"/>
              </a:defRPr>
            </a:lvl1pPr>
          </a:lstStyle>
          <a:p>
            <a:r>
              <a:rPr lang="en-US" smtClean="0"/>
              <a:t>Click to edit Master title style</a:t>
            </a:r>
            <a:endParaRPr lang="en-US" dirty="0"/>
          </a:p>
        </p:txBody>
      </p:sp>
      <p:sp>
        <p:nvSpPr>
          <p:cNvPr id="10" name="Text Placeholder 2"/>
          <p:cNvSpPr>
            <a:spLocks noGrp="1"/>
          </p:cNvSpPr>
          <p:nvPr>
            <p:ph type="body" idx="1"/>
          </p:nvPr>
        </p:nvSpPr>
        <p:spPr>
          <a:xfrm>
            <a:off x="611881" y="3715449"/>
            <a:ext cx="7772400" cy="502135"/>
          </a:xfrm>
        </p:spPr>
        <p:txBody>
          <a:bodyPr anchor="t" anchorCtr="0"/>
          <a:lstStyle>
            <a:lvl1pPr marL="0" indent="0">
              <a:buNone/>
              <a:defRPr sz="2000" spc="5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1" name="Picture 10" descr="yellowbar.png"/>
          <p:cNvPicPr>
            <a:picLocks noChangeAspect="1"/>
          </p:cNvPicPr>
          <p:nvPr userDrawn="1"/>
        </p:nvPicPr>
        <p:blipFill rotWithShape="1">
          <a:blip r:embed="rId3" cstate="email">
            <a:extLst>
              <a:ext uri="{28A0092B-C50C-407E-A947-70E740481C1C}">
                <a14:useLocalDpi xmlns:a14="http://schemas.microsoft.com/office/drawing/2010/main"/>
              </a:ext>
            </a:extLst>
          </a:blip>
          <a:srcRect r="25900" b="28255"/>
          <a:stretch/>
        </p:blipFill>
        <p:spPr>
          <a:xfrm>
            <a:off x="510370" y="1962727"/>
            <a:ext cx="6154793" cy="218685"/>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410947" y="6326689"/>
            <a:ext cx="503706" cy="268643"/>
          </a:xfrm>
          <a:prstGeom prst="rect">
            <a:avLst/>
          </a:prstGeom>
        </p:spPr>
      </p:pic>
    </p:spTree>
    <p:extLst>
      <p:ext uri="{BB962C8B-B14F-4D97-AF65-F5344CB8AC3E}">
        <p14:creationId xmlns:p14="http://schemas.microsoft.com/office/powerpoint/2010/main" val="400840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8752" y="1054100"/>
            <a:ext cx="4038600" cy="4525963"/>
          </a:xfrm>
        </p:spPr>
        <p:txBody>
          <a:bodyPr/>
          <a:lstStyle>
            <a:lvl1pPr>
              <a:defRPr sz="2000"/>
            </a:lvl1pPr>
            <a:lvl2pPr>
              <a:defRPr sz="2000">
                <a:solidFill>
                  <a:srgbClr val="000000"/>
                </a:solidFill>
              </a:defRPr>
            </a:lvl2pPr>
            <a:lvl3pPr>
              <a:defRPr sz="1800">
                <a:solidFill>
                  <a:srgbClr val="000000"/>
                </a:solidFill>
              </a:defRPr>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79752" y="1054100"/>
            <a:ext cx="4038600" cy="4525963"/>
          </a:xfrm>
        </p:spPr>
        <p:txBody>
          <a:bodyPr/>
          <a:lstStyle>
            <a:lvl1pPr>
              <a:defRPr sz="2000"/>
            </a:lvl1pPr>
            <a:lvl2pPr>
              <a:defRPr sz="2000"/>
            </a:lvl2pPr>
            <a:lvl3pPr>
              <a:defRPr sz="1800">
                <a:solidFill>
                  <a:srgbClr val="000000"/>
                </a:solidFill>
              </a:defRPr>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46961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377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257045" y="0"/>
            <a:ext cx="5896916" cy="4535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773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16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utline/Ope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320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244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6640" y="274638"/>
            <a:ext cx="8229600" cy="5905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6640" y="10541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4"/>
          <p:cNvSpPr txBox="1">
            <a:spLocks/>
          </p:cNvSpPr>
          <p:nvPr/>
        </p:nvSpPr>
        <p:spPr>
          <a:xfrm>
            <a:off x="99096" y="6375232"/>
            <a:ext cx="549733" cy="258497"/>
          </a:xfrm>
          <a:prstGeom prst="rect">
            <a:avLst/>
          </a:prstGeom>
        </p:spPr>
        <p:txBody>
          <a:bodyPr/>
          <a:lstStyle>
            <a:defPPr>
              <a:defRPr lang="en-US"/>
            </a:defPPr>
            <a:lvl1pPr marL="0" algn="r" defTabSz="457200" rtl="0" eaLnBrk="1" latinLnBrk="0" hangingPunct="1">
              <a:defRPr sz="1000" kern="1200">
                <a:solidFill>
                  <a:schemeClr val="bg2">
                    <a:lumMod val="40000"/>
                    <a:lumOff val="60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a:defRPr/>
            </a:pPr>
            <a:fld id="{96A107B4-1824-E244-A23F-1E950FD15AFA}" type="slidenum">
              <a:rPr lang="en-US" kern="0" smtClean="0">
                <a:solidFill>
                  <a:srgbClr val="808080">
                    <a:lumMod val="40000"/>
                    <a:lumOff val="60000"/>
                  </a:srgbClr>
                </a:solidFill>
              </a:rPr>
              <a:pPr algn="l" defTabSz="914400">
                <a:defRPr/>
              </a:pPr>
              <a:t>‹#›</a:t>
            </a:fld>
            <a:endParaRPr lang="en-US" kern="0" dirty="0">
              <a:solidFill>
                <a:srgbClr val="808080">
                  <a:lumMod val="40000"/>
                  <a:lumOff val="60000"/>
                </a:srgbClr>
              </a:solidFill>
            </a:endParaRPr>
          </a:p>
        </p:txBody>
      </p:sp>
      <p:pic>
        <p:nvPicPr>
          <p:cNvPr id="9" name="Picture 8" descr="yellowbarbbt.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V="1">
            <a:off x="608725" y="-1"/>
            <a:ext cx="5188159" cy="168273"/>
          </a:xfrm>
          <a:prstGeom prst="rect">
            <a:avLst/>
          </a:prstGeom>
        </p:spPr>
      </p:pic>
      <p:pic>
        <p:nvPicPr>
          <p:cNvPr id="10" name="Picture 9" descr="yellowbarbbt.png"/>
          <p:cNvPicPr>
            <a:picLocks noChangeAspect="1"/>
          </p:cNvPicPr>
          <p:nvPr/>
        </p:nvPicPr>
        <p:blipFill rotWithShape="1">
          <a:blip r:embed="rId12">
            <a:extLst>
              <a:ext uri="{28A0092B-C50C-407E-A947-70E740481C1C}">
                <a14:useLocalDpi xmlns:a14="http://schemas.microsoft.com/office/drawing/2010/main" val="0"/>
              </a:ext>
            </a:extLst>
          </a:blip>
          <a:srcRect l="97400" t="-58954" b="-1"/>
          <a:stretch/>
        </p:blipFill>
        <p:spPr>
          <a:xfrm flipV="1">
            <a:off x="0" y="6418734"/>
            <a:ext cx="134908" cy="267479"/>
          </a:xfrm>
          <a:prstGeom prst="rect">
            <a:avLst/>
          </a:prstGeom>
        </p:spPr>
      </p:pic>
      <p:pic>
        <p:nvPicPr>
          <p:cNvPr id="11" name="Picture 10"/>
          <p:cNvPicPr>
            <a:picLocks noChangeAspect="1"/>
          </p:cNvPicPr>
          <p:nvPr/>
        </p:nvPicPr>
        <p:blipFill>
          <a:blip r:embed="rId13"/>
          <a:stretch>
            <a:fillRect/>
          </a:stretch>
        </p:blipFill>
        <p:spPr>
          <a:xfrm>
            <a:off x="8410947" y="6326689"/>
            <a:ext cx="503706" cy="268643"/>
          </a:xfrm>
          <a:prstGeom prst="rect">
            <a:avLst/>
          </a:prstGeom>
        </p:spPr>
      </p:pic>
      <p:sp>
        <p:nvSpPr>
          <p:cNvPr id="12" name="TextBox 11"/>
          <p:cNvSpPr txBox="1"/>
          <p:nvPr/>
        </p:nvSpPr>
        <p:spPr>
          <a:xfrm rot="16200000">
            <a:off x="-814176" y="5467682"/>
            <a:ext cx="1767220" cy="184667"/>
          </a:xfrm>
          <a:prstGeom prst="rect">
            <a:avLst/>
          </a:prstGeom>
          <a:noFill/>
        </p:spPr>
        <p:txBody>
          <a:bodyPr wrap="square" rtlCol="0">
            <a:spAutoFit/>
          </a:bodyPr>
          <a:lstStyle/>
          <a:p>
            <a:r>
              <a:rPr lang="en-US" sz="600" dirty="0" smtClean="0">
                <a:solidFill>
                  <a:srgbClr val="808080">
                    <a:lumMod val="60000"/>
                    <a:lumOff val="40000"/>
                  </a:srgbClr>
                </a:solidFill>
                <a:latin typeface="Arial Narrow"/>
                <a:cs typeface="Arial Narrow"/>
              </a:rPr>
              <a:t>© 2014</a:t>
            </a:r>
            <a:r>
              <a:rPr lang="en-US" sz="600" baseline="0" dirty="0" smtClean="0">
                <a:solidFill>
                  <a:srgbClr val="808080">
                    <a:lumMod val="60000"/>
                    <a:lumOff val="40000"/>
                  </a:srgbClr>
                </a:solidFill>
                <a:latin typeface="Arial Narrow"/>
                <a:cs typeface="Arial Narrow"/>
              </a:rPr>
              <a:t> </a:t>
            </a:r>
            <a:r>
              <a:rPr lang="en-US" sz="600" dirty="0" smtClean="0">
                <a:solidFill>
                  <a:srgbClr val="808080">
                    <a:lumMod val="60000"/>
                    <a:lumOff val="40000"/>
                  </a:srgbClr>
                </a:solidFill>
                <a:latin typeface="Arial Narrow"/>
                <a:cs typeface="Arial Narrow"/>
              </a:rPr>
              <a:t>Baker Hughes Incorporated. All Rights Reserved. </a:t>
            </a:r>
            <a:endParaRPr lang="en-US" sz="600" dirty="0">
              <a:solidFill>
                <a:srgbClr val="808080">
                  <a:lumMod val="60000"/>
                  <a:lumOff val="40000"/>
                </a:srgbClr>
              </a:solidFill>
              <a:latin typeface="Arial Narrow"/>
              <a:cs typeface="Arial Narrow"/>
            </a:endParaRPr>
          </a:p>
        </p:txBody>
      </p:sp>
    </p:spTree>
    <p:extLst>
      <p:ext uri="{BB962C8B-B14F-4D97-AF65-F5344CB8AC3E}">
        <p14:creationId xmlns:p14="http://schemas.microsoft.com/office/powerpoint/2010/main" val="776674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60" r:id="rId8"/>
    <p:sldLayoutId id="2147483661" r:id="rId9"/>
    <p:sldLayoutId id="2147483662" r:id="rId10"/>
  </p:sldLayoutIdLst>
  <p:txStyles>
    <p:titleStyle>
      <a:lvl1pPr algn="l" defTabSz="457200" rtl="0" eaLnBrk="1" latinLnBrk="0" hangingPunct="1">
        <a:spcBef>
          <a:spcPct val="0"/>
        </a:spcBef>
        <a:buNone/>
        <a:defRPr sz="2800" kern="1200">
          <a:solidFill>
            <a:srgbClr val="156DB3"/>
          </a:solidFill>
          <a:latin typeface="Arial Narrow"/>
          <a:ea typeface="+mj-ea"/>
          <a:cs typeface="Arial Narrow"/>
        </a:defRPr>
      </a:lvl1pPr>
    </p:titleStyle>
    <p:bodyStyle>
      <a:lvl1pPr marL="173038" indent="-173038" algn="l" defTabSz="457200" rtl="0" eaLnBrk="1" latinLnBrk="0" hangingPunct="1">
        <a:spcBef>
          <a:spcPct val="20000"/>
        </a:spcBef>
        <a:buClr>
          <a:srgbClr val="156DB3"/>
        </a:buClr>
        <a:buFont typeface="Lucida Grande"/>
        <a:buChar char="▪"/>
        <a:defRPr sz="2000" kern="1200">
          <a:solidFill>
            <a:schemeClr val="tx1"/>
          </a:solidFill>
          <a:latin typeface="Arial Narrow"/>
          <a:ea typeface="+mn-ea"/>
          <a:cs typeface="Arial Narrow"/>
        </a:defRPr>
      </a:lvl1pPr>
      <a:lvl2pPr marL="4572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2pPr>
      <a:lvl3pPr marL="631825" indent="-174625" algn="l" defTabSz="457200" rtl="0" eaLnBrk="1" latinLnBrk="0" hangingPunct="1">
        <a:spcBef>
          <a:spcPct val="20000"/>
        </a:spcBef>
        <a:buClr>
          <a:srgbClr val="156DB3"/>
        </a:buClr>
        <a:buFont typeface="Lucida Grande"/>
        <a:buChar char="▪"/>
        <a:defRPr sz="1800" kern="1200">
          <a:solidFill>
            <a:srgbClr val="000000"/>
          </a:solidFill>
          <a:latin typeface="Arial Narrow"/>
          <a:ea typeface="+mn-ea"/>
          <a:cs typeface="Arial Narrow"/>
        </a:defRPr>
      </a:lvl3pPr>
      <a:lvl4pPr marL="860425" indent="-174625" algn="l" defTabSz="457200" rtl="0" eaLnBrk="1" latinLnBrk="0" hangingPunct="1">
        <a:spcBef>
          <a:spcPct val="20000"/>
        </a:spcBef>
        <a:buFont typeface="Arial"/>
        <a:buChar char="–"/>
        <a:defRPr sz="1600" kern="1200">
          <a:solidFill>
            <a:schemeClr val="tx1"/>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718" y="2238233"/>
            <a:ext cx="8188655" cy="1091821"/>
          </a:xfrm>
        </p:spPr>
        <p:txBody>
          <a:bodyPr>
            <a:noAutofit/>
          </a:bodyPr>
          <a:lstStyle/>
          <a:p>
            <a:pPr algn="ctr"/>
            <a:r>
              <a:rPr lang="en-US" sz="3200" b="1" dirty="0" smtClean="0">
                <a:solidFill>
                  <a:schemeClr val="tx1"/>
                </a:solidFill>
              </a:rPr>
              <a:t>2015 </a:t>
            </a:r>
            <a:r>
              <a:rPr lang="en-US" sz="3200" b="1" dirty="0">
                <a:solidFill>
                  <a:schemeClr val="tx1"/>
                </a:solidFill>
              </a:rPr>
              <a:t>International </a:t>
            </a:r>
            <a:r>
              <a:rPr lang="en-US" sz="3200" b="1" dirty="0" smtClean="0">
                <a:solidFill>
                  <a:schemeClr val="tx1"/>
                </a:solidFill>
              </a:rPr>
              <a:t>Perforating Symposium </a:t>
            </a:r>
            <a:r>
              <a:rPr lang="en-US" sz="3200" dirty="0" smtClean="0">
                <a:solidFill>
                  <a:schemeClr val="tx1"/>
                </a:solidFill>
              </a:rPr>
              <a:t/>
            </a:r>
            <a:br>
              <a:rPr lang="en-US" sz="3200" dirty="0" smtClean="0">
                <a:solidFill>
                  <a:schemeClr val="tx1"/>
                </a:solidFill>
              </a:rPr>
            </a:br>
            <a:r>
              <a:rPr lang="en-US" sz="1800" dirty="0">
                <a:solidFill>
                  <a:schemeClr val="tx1"/>
                </a:solidFill>
              </a:rPr>
              <a:t>The Renaissance Hotel, </a:t>
            </a:r>
            <a:r>
              <a:rPr lang="en-US" sz="1800" dirty="0" smtClean="0">
                <a:solidFill>
                  <a:schemeClr val="tx1"/>
                </a:solidFill>
              </a:rPr>
              <a:t>Amsterdam</a:t>
            </a:r>
            <a:br>
              <a:rPr lang="en-US" sz="1800" dirty="0" smtClean="0">
                <a:solidFill>
                  <a:schemeClr val="tx1"/>
                </a:solidFill>
              </a:rPr>
            </a:br>
            <a:r>
              <a:rPr lang="en-US" sz="1800" dirty="0" smtClean="0">
                <a:solidFill>
                  <a:schemeClr val="tx1"/>
                </a:solidFill>
              </a:rPr>
              <a:t> 19</a:t>
            </a:r>
            <a:r>
              <a:rPr lang="en-US" sz="1800" baseline="30000" dirty="0" smtClean="0">
                <a:solidFill>
                  <a:schemeClr val="tx1"/>
                </a:solidFill>
              </a:rPr>
              <a:t>th</a:t>
            </a:r>
            <a:r>
              <a:rPr lang="en-US" sz="1800" dirty="0" smtClean="0">
                <a:solidFill>
                  <a:schemeClr val="tx1"/>
                </a:solidFill>
              </a:rPr>
              <a:t> -21</a:t>
            </a:r>
            <a:r>
              <a:rPr lang="en-US" sz="1800" baseline="30000" dirty="0" smtClean="0">
                <a:solidFill>
                  <a:schemeClr val="tx1"/>
                </a:solidFill>
              </a:rPr>
              <a:t>st</a:t>
            </a:r>
            <a:r>
              <a:rPr lang="en-US" sz="1800" dirty="0" smtClean="0">
                <a:solidFill>
                  <a:schemeClr val="tx1"/>
                </a:solidFill>
              </a:rPr>
              <a:t> </a:t>
            </a:r>
            <a:r>
              <a:rPr lang="en-US" sz="1800" dirty="0">
                <a:solidFill>
                  <a:schemeClr val="tx1"/>
                </a:solidFill>
              </a:rPr>
              <a:t>May </a:t>
            </a:r>
            <a:r>
              <a:rPr lang="en-US" sz="1800" dirty="0" smtClean="0">
                <a:solidFill>
                  <a:schemeClr val="tx1"/>
                </a:solidFill>
              </a:rPr>
              <a:t>2015</a:t>
            </a:r>
            <a:r>
              <a:rPr lang="en-US" sz="2400" dirty="0"/>
              <a:t/>
            </a:r>
            <a:br>
              <a:rPr lang="en-US" sz="2400" dirty="0"/>
            </a:br>
            <a:endParaRPr lang="en-US" sz="2400" dirty="0"/>
          </a:p>
        </p:txBody>
      </p:sp>
      <p:sp>
        <p:nvSpPr>
          <p:cNvPr id="3" name="Subtitle 2"/>
          <p:cNvSpPr>
            <a:spLocks noGrp="1"/>
          </p:cNvSpPr>
          <p:nvPr>
            <p:ph type="subTitle" idx="1"/>
          </p:nvPr>
        </p:nvSpPr>
        <p:spPr>
          <a:xfrm>
            <a:off x="341195" y="3179928"/>
            <a:ext cx="6359856" cy="1453326"/>
          </a:xfrm>
        </p:spPr>
        <p:txBody>
          <a:bodyPr>
            <a:noAutofit/>
          </a:bodyPr>
          <a:lstStyle/>
          <a:p>
            <a:r>
              <a:rPr lang="en-US" sz="2400" dirty="0">
                <a:latin typeface="Arial Narrow" panose="020B0606020202030204" pitchFamily="34" charset="0"/>
                <a:cs typeface="Times New Roman" pitchFamily="18" charset="0"/>
              </a:rPr>
              <a:t>Ultra high pressure gun system developed for Gulf of </a:t>
            </a:r>
            <a:r>
              <a:rPr lang="en-US" sz="2400" dirty="0" smtClean="0">
                <a:latin typeface="Arial Narrow" panose="020B0606020202030204" pitchFamily="34" charset="0"/>
                <a:cs typeface="Times New Roman" pitchFamily="18" charset="0"/>
              </a:rPr>
              <a:t>Mexico</a:t>
            </a:r>
          </a:p>
          <a:p>
            <a:endParaRPr lang="en-US" sz="2400" dirty="0" smtClean="0">
              <a:latin typeface="Arial Narrow" panose="020B0606020202030204" pitchFamily="34" charset="0"/>
              <a:cs typeface="Times New Roman" pitchFamily="18" charset="0"/>
            </a:endParaRPr>
          </a:p>
          <a:p>
            <a:r>
              <a:rPr lang="en-US" sz="2000" dirty="0" smtClean="0">
                <a:solidFill>
                  <a:schemeClr val="tx1"/>
                </a:solidFill>
                <a:latin typeface="Arial Narrow" panose="020B0606020202030204" pitchFamily="34" charset="0"/>
                <a:cs typeface="Times New Roman" pitchFamily="18" charset="0"/>
              </a:rPr>
              <a:t>Charlie McClean, Parry </a:t>
            </a:r>
            <a:r>
              <a:rPr lang="en-US" sz="2000" dirty="0" err="1" smtClean="0">
                <a:solidFill>
                  <a:schemeClr val="tx1"/>
                </a:solidFill>
                <a:latin typeface="Arial Narrow" panose="020B0606020202030204" pitchFamily="34" charset="0"/>
                <a:cs typeface="Times New Roman" pitchFamily="18" charset="0"/>
              </a:rPr>
              <a:t>Hillis</a:t>
            </a:r>
            <a:r>
              <a:rPr lang="en-US" sz="2000" dirty="0" smtClean="0">
                <a:solidFill>
                  <a:schemeClr val="tx1"/>
                </a:solidFill>
                <a:latin typeface="Arial Narrow" panose="020B0606020202030204" pitchFamily="34" charset="0"/>
                <a:cs typeface="Times New Roman" pitchFamily="18" charset="0"/>
              </a:rPr>
              <a:t>, Didhiti </a:t>
            </a:r>
            <a:r>
              <a:rPr lang="en-US" sz="2000" dirty="0" err="1" smtClean="0">
                <a:solidFill>
                  <a:schemeClr val="tx1"/>
                </a:solidFill>
                <a:latin typeface="Arial Narrow" panose="020B0606020202030204" pitchFamily="34" charset="0"/>
                <a:cs typeface="Times New Roman" pitchFamily="18" charset="0"/>
              </a:rPr>
              <a:t>Talipatra</a:t>
            </a:r>
            <a:endParaRPr lang="en-US" sz="2000" dirty="0" smtClean="0">
              <a:solidFill>
                <a:schemeClr val="tx1"/>
              </a:solidFill>
              <a:latin typeface="Arial Narrow" panose="020B0606020202030204" pitchFamily="34" charset="0"/>
              <a:cs typeface="Times New Roman" pitchFamily="18" charset="0"/>
            </a:endParaRPr>
          </a:p>
        </p:txBody>
      </p:sp>
      <p:sp>
        <p:nvSpPr>
          <p:cNvPr id="4" name="TextBox 3"/>
          <p:cNvSpPr txBox="1"/>
          <p:nvPr/>
        </p:nvSpPr>
        <p:spPr>
          <a:xfrm>
            <a:off x="7192370" y="156528"/>
            <a:ext cx="1733266" cy="369332"/>
          </a:xfrm>
          <a:prstGeom prst="rect">
            <a:avLst/>
          </a:prstGeom>
          <a:noFill/>
        </p:spPr>
        <p:txBody>
          <a:bodyPr wrap="square" rtlCol="0">
            <a:spAutoFit/>
          </a:bodyPr>
          <a:lstStyle/>
          <a:p>
            <a:r>
              <a:rPr lang="en-US" dirty="0" smtClean="0"/>
              <a:t>IPS – 15 - 23</a:t>
            </a:r>
            <a:endParaRPr lang="en-US" dirty="0"/>
          </a:p>
        </p:txBody>
      </p:sp>
    </p:spTree>
    <p:extLst>
      <p:ext uri="{BB962C8B-B14F-4D97-AF65-F5344CB8AC3E}">
        <p14:creationId xmlns:p14="http://schemas.microsoft.com/office/powerpoint/2010/main" val="1490316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496888" y="274638"/>
            <a:ext cx="8229600" cy="59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mtClean="0">
                <a:latin typeface="Arial" charset="0"/>
                <a:ea typeface="ＭＳ Ｐゴシック" pitchFamily="34" charset="-128"/>
                <a:cs typeface="Arial" charset="0"/>
              </a:rPr>
              <a:t>System Qualification</a:t>
            </a:r>
            <a:br>
              <a:rPr lang="en-US" altLang="en-US" smtClean="0">
                <a:latin typeface="Arial" charset="0"/>
                <a:ea typeface="ＭＳ Ｐゴシック" pitchFamily="34" charset="-128"/>
                <a:cs typeface="Arial" charset="0"/>
              </a:rPr>
            </a:br>
            <a:endParaRPr lang="en-US" altLang="en-US" smtClean="0">
              <a:latin typeface="Arial" charset="0"/>
              <a:ea typeface="ＭＳ Ｐゴシック" pitchFamily="34" charset="-128"/>
              <a:cs typeface="Arial" charset="0"/>
            </a:endParaRPr>
          </a:p>
        </p:txBody>
      </p:sp>
      <p:sp>
        <p:nvSpPr>
          <p:cNvPr id="3" name="Content Placeholder 2"/>
          <p:cNvSpPr>
            <a:spLocks noGrp="1"/>
          </p:cNvSpPr>
          <p:nvPr>
            <p:ph idx="1"/>
          </p:nvPr>
        </p:nvSpPr>
        <p:spPr>
          <a:xfrm>
            <a:off x="496888" y="1054100"/>
            <a:ext cx="8229600" cy="4525963"/>
          </a:xfrm>
        </p:spPr>
        <p:txBody>
          <a:bodyPr/>
          <a:lstStyle/>
          <a:p>
            <a:pPr marL="0" indent="0">
              <a:buFont typeface="Arial" pitchFamily="34" charset="0"/>
              <a:buNone/>
              <a:defRPr/>
            </a:pPr>
            <a:r>
              <a:rPr lang="en-US" sz="1400" dirty="0" smtClean="0"/>
              <a:t>Many tests were completed during the system qualification phase of the project:</a:t>
            </a:r>
          </a:p>
          <a:p>
            <a:pPr>
              <a:buFont typeface="Arial" pitchFamily="34" charset="0"/>
              <a:buChar char="•"/>
              <a:defRPr/>
            </a:pPr>
            <a:r>
              <a:rPr lang="en-US" sz="1400" dirty="0" smtClean="0"/>
              <a:t>Gun system first article of machined gun bodies. (both pressure and temperature)</a:t>
            </a:r>
          </a:p>
          <a:p>
            <a:pPr>
              <a:buFont typeface="Arial" pitchFamily="34" charset="0"/>
              <a:buChar char="•"/>
              <a:defRPr/>
            </a:pPr>
            <a:r>
              <a:rPr lang="en-US" sz="1400" dirty="0" smtClean="0"/>
              <a:t>Ballistic survivability tests done on qualified gun bodies.</a:t>
            </a:r>
          </a:p>
          <a:p>
            <a:pPr>
              <a:buFont typeface="Arial" pitchFamily="34" charset="0"/>
              <a:buChar char="•"/>
              <a:defRPr/>
            </a:pPr>
            <a:r>
              <a:rPr lang="en-US" sz="1400" dirty="0" smtClean="0"/>
              <a:t>Post detonation gun drift test. (3.625”)</a:t>
            </a:r>
          </a:p>
          <a:p>
            <a:pPr>
              <a:buFont typeface="Arial" pitchFamily="34" charset="0"/>
              <a:buChar char="•"/>
              <a:defRPr/>
            </a:pPr>
            <a:r>
              <a:rPr lang="en-US" sz="1400" dirty="0" smtClean="0"/>
              <a:t>Shaped charges test fired after temperature soak.</a:t>
            </a:r>
          </a:p>
          <a:p>
            <a:pPr>
              <a:buFont typeface="Arial" pitchFamily="34" charset="0"/>
              <a:buChar char="•"/>
              <a:defRPr/>
            </a:pPr>
            <a:r>
              <a:rPr lang="en-US" sz="1400" dirty="0" smtClean="0"/>
              <a:t>Explosives time delay and transfer blocks functioned after temperature soak.</a:t>
            </a:r>
          </a:p>
          <a:p>
            <a:pPr>
              <a:buFont typeface="Arial" pitchFamily="34" charset="0"/>
              <a:buChar char="•"/>
              <a:defRPr/>
            </a:pPr>
            <a:r>
              <a:rPr lang="en-US" sz="1400" dirty="0" smtClean="0"/>
              <a:t>Detonating cord and booster test fired after temperature soak to ensure ballistic transfer.</a:t>
            </a:r>
          </a:p>
          <a:p>
            <a:pPr>
              <a:buFont typeface="Arial" pitchFamily="34" charset="0"/>
              <a:buChar char="•"/>
              <a:defRPr/>
            </a:pPr>
            <a:endParaRPr lang="en-US" sz="1400" dirty="0" smtClean="0"/>
          </a:p>
          <a:p>
            <a:pPr>
              <a:buFont typeface="Arial" pitchFamily="34" charset="0"/>
              <a:buChar char="•"/>
              <a:defRPr/>
            </a:pPr>
            <a:endParaRPr lang="en-US" sz="1400" dirty="0"/>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95600"/>
            <a:ext cx="8382000" cy="293846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Rectangle 4"/>
          <p:cNvSpPr>
            <a:spLocks noChangeArrowheads="1"/>
          </p:cNvSpPr>
          <p:nvPr/>
        </p:nvSpPr>
        <p:spPr bwMode="auto">
          <a:xfrm>
            <a:off x="2743200" y="5775325"/>
            <a:ext cx="449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400"/>
              <a:t>Time-Temperature graph for explosives testing</a:t>
            </a:r>
          </a:p>
        </p:txBody>
      </p:sp>
    </p:spTree>
    <p:extLst>
      <p:ext uri="{BB962C8B-B14F-4D97-AF65-F5344CB8AC3E}">
        <p14:creationId xmlns:p14="http://schemas.microsoft.com/office/powerpoint/2010/main" val="822625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496888" y="274638"/>
            <a:ext cx="8229600" cy="59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mtClean="0">
                <a:latin typeface="Arial" charset="0"/>
                <a:ea typeface="ＭＳ Ｐゴシック" pitchFamily="34" charset="-128"/>
                <a:cs typeface="Arial" charset="0"/>
              </a:rPr>
              <a:t>System integrity Test, SIT</a:t>
            </a:r>
            <a:br>
              <a:rPr lang="en-US" altLang="en-US" smtClean="0">
                <a:latin typeface="Arial" charset="0"/>
                <a:ea typeface="ＭＳ Ｐゴシック" pitchFamily="34" charset="-128"/>
                <a:cs typeface="Arial" charset="0"/>
              </a:rPr>
            </a:br>
            <a:endParaRPr lang="en-US" altLang="en-US" smtClean="0">
              <a:latin typeface="Arial" charset="0"/>
              <a:ea typeface="ＭＳ Ｐゴシック" pitchFamily="34" charset="-128"/>
              <a:cs typeface="Arial" charset="0"/>
            </a:endParaRPr>
          </a:p>
        </p:txBody>
      </p:sp>
      <p:sp>
        <p:nvSpPr>
          <p:cNvPr id="3" name="Content Placeholder 2"/>
          <p:cNvSpPr>
            <a:spLocks noGrp="1"/>
          </p:cNvSpPr>
          <p:nvPr>
            <p:ph idx="1"/>
          </p:nvPr>
        </p:nvSpPr>
        <p:spPr>
          <a:xfrm>
            <a:off x="496888" y="1054100"/>
            <a:ext cx="8229600" cy="4525963"/>
          </a:xfrm>
        </p:spPr>
        <p:txBody>
          <a:bodyPr/>
          <a:lstStyle/>
          <a:p>
            <a:pPr marL="0" indent="0">
              <a:buFont typeface="Arial" pitchFamily="34" charset="0"/>
              <a:buNone/>
              <a:defRPr/>
            </a:pPr>
            <a:r>
              <a:rPr lang="en-US" sz="1400" dirty="0" smtClean="0">
                <a:latin typeface="Arial" panose="020B0604020202020204" pitchFamily="34" charset="0"/>
                <a:cs typeface="Arial" panose="020B0604020202020204" pitchFamily="34" charset="0"/>
              </a:rPr>
              <a:t>This was the final test performed to qualify the system for use as per the customer specified well conditions.</a:t>
            </a:r>
          </a:p>
          <a:p>
            <a:pPr marL="0" indent="0">
              <a:buFont typeface="Arial" pitchFamily="34" charset="0"/>
              <a:buNone/>
              <a:defRPr/>
            </a:pPr>
            <a:endParaRPr lang="en-US" sz="1400" dirty="0">
              <a:latin typeface="Arial" panose="020B0604020202020204" pitchFamily="34" charset="0"/>
              <a:cs typeface="Arial" panose="020B0604020202020204" pitchFamily="34" charset="0"/>
            </a:endParaRPr>
          </a:p>
          <a:p>
            <a:pPr marL="0" indent="0">
              <a:buFont typeface="Arial" pitchFamily="34" charset="0"/>
              <a:buNone/>
              <a:defRPr/>
            </a:pPr>
            <a:r>
              <a:rPr lang="en-US" sz="1400" dirty="0" smtClean="0">
                <a:latin typeface="Arial" panose="020B0604020202020204" pitchFamily="34" charset="0"/>
                <a:cs typeface="Arial" panose="020B0604020202020204" pitchFamily="34" charset="0"/>
              </a:rPr>
              <a:t>All items used in the test were from the same batches that were previously qualified for use in the well.</a:t>
            </a:r>
          </a:p>
          <a:p>
            <a:pPr marL="0" indent="0">
              <a:buFont typeface="Arial" pitchFamily="34" charset="0"/>
              <a:buNone/>
              <a:defRPr/>
            </a:pPr>
            <a:endParaRPr lang="en-US" sz="1400" dirty="0">
              <a:latin typeface="Arial" panose="020B0604020202020204" pitchFamily="34" charset="0"/>
              <a:cs typeface="Arial" panose="020B0604020202020204" pitchFamily="34" charset="0"/>
            </a:endParaRPr>
          </a:p>
          <a:p>
            <a:pPr marL="0" indent="0">
              <a:buFont typeface="Arial" pitchFamily="34" charset="0"/>
              <a:buNone/>
              <a:defRPr/>
            </a:pPr>
            <a:r>
              <a:rPr lang="en-US" sz="1400" dirty="0" smtClean="0">
                <a:latin typeface="Arial" panose="020B0604020202020204" pitchFamily="34" charset="0"/>
                <a:cs typeface="Arial" panose="020B0604020202020204" pitchFamily="34" charset="0"/>
              </a:rPr>
              <a:t>A 34,500-psi rupture disc was used in the firing heads. The entire assembly was lowered into the pressure vessel, and the vessel was then sealed. Temperature and pressure were then increased in a linear ramp from 72° F to 470° F (Approx. 11F every hour) and 0 to 28,000 psi, respectively over a period of 38 hours as this would mimic the temperature and pressure increase of running in hole.</a:t>
            </a:r>
          </a:p>
          <a:p>
            <a:pPr marL="0" indent="0">
              <a:buFont typeface="Arial" pitchFamily="34" charset="0"/>
              <a:buNone/>
              <a:defRPr/>
            </a:pPr>
            <a:endParaRPr lang="en-US" sz="1400" dirty="0">
              <a:latin typeface="Arial" panose="020B0604020202020204" pitchFamily="34" charset="0"/>
              <a:cs typeface="Arial" panose="020B0604020202020204" pitchFamily="34" charset="0"/>
            </a:endParaRPr>
          </a:p>
          <a:p>
            <a:pPr>
              <a:buFont typeface="Arial" pitchFamily="34" charset="0"/>
              <a:buChar char="•"/>
              <a:defRPr/>
            </a:pPr>
            <a:r>
              <a:rPr lang="en-US" sz="1400" dirty="0" smtClean="0">
                <a:latin typeface="Arial" panose="020B0604020202020204" pitchFamily="34" charset="0"/>
                <a:cs typeface="Arial" panose="020B0604020202020204" pitchFamily="34" charset="0"/>
              </a:rPr>
              <a:t>2 x Guns with witness plate to confirm high order detonation and transfer</a:t>
            </a:r>
          </a:p>
          <a:p>
            <a:pPr>
              <a:buFont typeface="Arial" pitchFamily="34" charset="0"/>
              <a:buChar char="•"/>
              <a:defRPr/>
            </a:pPr>
            <a:r>
              <a:rPr lang="en-US" sz="1400" dirty="0" smtClean="0">
                <a:latin typeface="Arial" panose="020B0604020202020204" pitchFamily="34" charset="0"/>
                <a:cs typeface="Arial" panose="020B0604020202020204" pitchFamily="34" charset="0"/>
              </a:rPr>
              <a:t>Redundant firing head system</a:t>
            </a:r>
          </a:p>
          <a:p>
            <a:pPr>
              <a:buFont typeface="Arial" pitchFamily="34" charset="0"/>
              <a:buChar char="•"/>
              <a:defRPr/>
            </a:pPr>
            <a:r>
              <a:rPr lang="en-US" sz="1400" dirty="0" smtClean="0">
                <a:latin typeface="Arial" panose="020B0604020202020204" pitchFamily="34" charset="0"/>
                <a:cs typeface="Arial" panose="020B0604020202020204" pitchFamily="34" charset="0"/>
              </a:rPr>
              <a:t>34,500psi rupture discs</a:t>
            </a:r>
          </a:p>
          <a:p>
            <a:pPr marL="0" indent="0">
              <a:buFont typeface="Arial" pitchFamily="34" charset="0"/>
              <a:buNone/>
              <a:defRPr/>
            </a:pPr>
            <a:endParaRPr lang="en-US" sz="1400" dirty="0">
              <a:latin typeface="Arial" panose="020B0604020202020204" pitchFamily="34" charset="0"/>
              <a:cs typeface="Arial" panose="020B0604020202020204" pitchFamily="34" charset="0"/>
            </a:endParaRPr>
          </a:p>
          <a:p>
            <a:pPr marL="0" indent="0">
              <a:buFont typeface="Arial" pitchFamily="34" charset="0"/>
              <a:buNone/>
              <a:defRPr/>
            </a:pPr>
            <a:r>
              <a:rPr lang="en-US" sz="1400" dirty="0" smtClean="0">
                <a:latin typeface="Arial" panose="020B0604020202020204" pitchFamily="34" charset="0"/>
                <a:cs typeface="Arial" panose="020B0604020202020204" pitchFamily="34" charset="0"/>
              </a:rPr>
              <a:t>The system was then function at 34,000psi, with a good indication of detonation after 4 minutes 28 seconds.</a:t>
            </a:r>
            <a:endParaRPr lang="en-US" sz="1400" dirty="0">
              <a:latin typeface="Arial" panose="020B0604020202020204" pitchFamily="34" charset="0"/>
              <a:cs typeface="Arial" panose="020B0604020202020204" pitchFamily="34" charset="0"/>
            </a:endParaRPr>
          </a:p>
        </p:txBody>
      </p:sp>
      <p:pic>
        <p:nvPicPr>
          <p:cNvPr id="133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800600"/>
            <a:ext cx="40322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Rectangle 3"/>
          <p:cNvSpPr>
            <a:spLocks noChangeArrowheads="1"/>
          </p:cNvSpPr>
          <p:nvPr/>
        </p:nvSpPr>
        <p:spPr bwMode="auto">
          <a:xfrm>
            <a:off x="1828800" y="5895975"/>
            <a:ext cx="6934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400"/>
              <a:t>Witness plate from test above, showing high-order detonation of the detonating cord</a:t>
            </a:r>
          </a:p>
        </p:txBody>
      </p:sp>
    </p:spTree>
    <p:extLst>
      <p:ext uri="{BB962C8B-B14F-4D97-AF65-F5344CB8AC3E}">
        <p14:creationId xmlns:p14="http://schemas.microsoft.com/office/powerpoint/2010/main" val="872412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96888" y="274638"/>
            <a:ext cx="8229600" cy="59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ea typeface="ＭＳ Ｐゴシック" pitchFamily="34" charset="-128"/>
              </a:rPr>
              <a:t>System integrity Test, SIT</a:t>
            </a:r>
          </a:p>
        </p:txBody>
      </p:sp>
      <p:pic>
        <p:nvPicPr>
          <p:cNvPr id="1433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488" y="786809"/>
            <a:ext cx="8977312" cy="5571276"/>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Rectangle 3"/>
          <p:cNvSpPr>
            <a:spLocks noChangeArrowheads="1"/>
          </p:cNvSpPr>
          <p:nvPr/>
        </p:nvSpPr>
        <p:spPr bwMode="auto">
          <a:xfrm>
            <a:off x="1752600" y="6358085"/>
            <a:ext cx="647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400" dirty="0"/>
              <a:t>	Time – Temperature data for the duration of the test</a:t>
            </a:r>
          </a:p>
        </p:txBody>
      </p:sp>
    </p:spTree>
    <p:extLst>
      <p:ext uri="{BB962C8B-B14F-4D97-AF65-F5344CB8AC3E}">
        <p14:creationId xmlns:p14="http://schemas.microsoft.com/office/powerpoint/2010/main" val="1015049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496888" y="274638"/>
            <a:ext cx="8229600" cy="59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mtClean="0">
                <a:latin typeface="Arial" charset="0"/>
                <a:ea typeface="ＭＳ Ｐゴシック" pitchFamily="34" charset="-128"/>
                <a:cs typeface="Arial" charset="0"/>
              </a:rPr>
              <a:t>Quality Plan</a:t>
            </a:r>
            <a:br>
              <a:rPr lang="en-US" altLang="en-US" smtClean="0">
                <a:latin typeface="Arial" charset="0"/>
                <a:ea typeface="ＭＳ Ｐゴシック" pitchFamily="34" charset="-128"/>
                <a:cs typeface="Arial" charset="0"/>
              </a:rPr>
            </a:br>
            <a:endParaRPr lang="en-US" altLang="en-US" smtClean="0">
              <a:latin typeface="Arial" charset="0"/>
              <a:ea typeface="ＭＳ Ｐゴシック" pitchFamily="34" charset="-128"/>
              <a:cs typeface="Arial" charset="0"/>
            </a:endParaRPr>
          </a:p>
        </p:txBody>
      </p:sp>
      <p:sp>
        <p:nvSpPr>
          <p:cNvPr id="3" name="Content Placeholder 2"/>
          <p:cNvSpPr>
            <a:spLocks noGrp="1"/>
          </p:cNvSpPr>
          <p:nvPr>
            <p:ph idx="1"/>
          </p:nvPr>
        </p:nvSpPr>
        <p:spPr>
          <a:xfrm>
            <a:off x="496888" y="914400"/>
            <a:ext cx="8229600" cy="5181600"/>
          </a:xfrm>
        </p:spPr>
        <p:txBody>
          <a:bodyPr>
            <a:normAutofit lnSpcReduction="10000"/>
          </a:bodyPr>
          <a:lstStyle/>
          <a:p>
            <a:pPr marL="0" indent="0">
              <a:buFont typeface="Arial" pitchFamily="34" charset="0"/>
              <a:buNone/>
              <a:defRPr/>
            </a:pPr>
            <a:r>
              <a:rPr lang="en-US" sz="1400" dirty="0" smtClean="0">
                <a:latin typeface="Arial" panose="020B0604020202020204" pitchFamily="34" charset="0"/>
                <a:cs typeface="Arial" panose="020B0604020202020204" pitchFamily="34" charset="0"/>
              </a:rPr>
              <a:t>Other than the testing that was conducted on the component parts and the complete system integrity test, the quality plan is one of the fundamental elements that made this project delivery possible.</a:t>
            </a:r>
          </a:p>
          <a:p>
            <a:pPr marL="0" indent="0">
              <a:buFont typeface="Arial" pitchFamily="34" charset="0"/>
              <a:buNone/>
              <a:defRPr/>
            </a:pPr>
            <a:endParaRPr lang="en-US" sz="1400" dirty="0">
              <a:latin typeface="Arial" panose="020B0604020202020204" pitchFamily="34" charset="0"/>
              <a:cs typeface="Arial" panose="020B0604020202020204" pitchFamily="34" charset="0"/>
            </a:endParaRPr>
          </a:p>
          <a:p>
            <a:pPr marL="0" indent="0">
              <a:buFont typeface="Arial" pitchFamily="34" charset="0"/>
              <a:buNone/>
              <a:defRPr/>
            </a:pPr>
            <a:r>
              <a:rPr lang="en-US" sz="1400" dirty="0" smtClean="0">
                <a:latin typeface="Arial" panose="020B0604020202020204" pitchFamily="34" charset="0"/>
                <a:cs typeface="Arial" panose="020B0604020202020204" pitchFamily="34" charset="0"/>
              </a:rPr>
              <a:t>The quality plan was written by the company's quality assurance manager, who was fully integrated with the ballistics engineering group and who also had direct line of sight to the TCP product line team, enabling all parties to work together to streamline the process.</a:t>
            </a:r>
          </a:p>
          <a:p>
            <a:pPr marL="0" indent="0">
              <a:buFont typeface="Arial" pitchFamily="34" charset="0"/>
              <a:buNone/>
              <a:defRPr/>
            </a:pPr>
            <a:r>
              <a:rPr lang="en-US" sz="1000" b="1" dirty="0" smtClean="0">
                <a:latin typeface="Arial" panose="020B0604020202020204" pitchFamily="34" charset="0"/>
                <a:cs typeface="Arial" panose="020B0604020202020204" pitchFamily="34" charset="0"/>
              </a:rPr>
              <a:t>Hardware:</a:t>
            </a:r>
          </a:p>
          <a:p>
            <a:pPr>
              <a:buFont typeface="Arial" pitchFamily="34" charset="0"/>
              <a:buChar char="•"/>
              <a:defRPr/>
            </a:pPr>
            <a:r>
              <a:rPr lang="en-US" sz="1000" dirty="0" smtClean="0">
                <a:latin typeface="Arial" panose="020B0604020202020204" pitchFamily="34" charset="0"/>
                <a:cs typeface="Arial" panose="020B0604020202020204" pitchFamily="34" charset="0"/>
              </a:rPr>
              <a:t> Pressure qualification of finished gun lot</a:t>
            </a:r>
          </a:p>
          <a:p>
            <a:pPr>
              <a:buFont typeface="Arial" pitchFamily="34" charset="0"/>
              <a:buChar char="•"/>
              <a:defRPr/>
            </a:pPr>
            <a:r>
              <a:rPr lang="en-US" sz="1000" dirty="0" smtClean="0">
                <a:latin typeface="Arial" panose="020B0604020202020204" pitchFamily="34" charset="0"/>
                <a:cs typeface="Arial" panose="020B0604020202020204" pitchFamily="34" charset="0"/>
              </a:rPr>
              <a:t> 100% hardness testing</a:t>
            </a:r>
          </a:p>
          <a:p>
            <a:pPr>
              <a:buFont typeface="Arial" pitchFamily="34" charset="0"/>
              <a:buChar char="•"/>
              <a:defRPr/>
            </a:pPr>
            <a:r>
              <a:rPr lang="en-US" sz="1000" dirty="0" smtClean="0">
                <a:latin typeface="Arial" panose="020B0604020202020204" pitchFamily="34" charset="0"/>
                <a:cs typeface="Arial" panose="020B0604020202020204" pitchFamily="34" charset="0"/>
              </a:rPr>
              <a:t> 100% seal bore surface finish inspection</a:t>
            </a:r>
          </a:p>
          <a:p>
            <a:pPr>
              <a:buFont typeface="Arial" pitchFamily="34" charset="0"/>
              <a:buChar char="•"/>
              <a:defRPr/>
            </a:pPr>
            <a:r>
              <a:rPr lang="en-US" sz="1000" dirty="0" smtClean="0">
                <a:latin typeface="Arial" panose="020B0604020202020204" pitchFamily="34" charset="0"/>
                <a:cs typeface="Arial" panose="020B0604020202020204" pitchFamily="34" charset="0"/>
              </a:rPr>
              <a:t> 20% ultrasound gun scallop thickness</a:t>
            </a:r>
          </a:p>
          <a:p>
            <a:pPr>
              <a:buFont typeface="Arial" pitchFamily="34" charset="0"/>
              <a:buChar char="•"/>
              <a:defRPr/>
            </a:pPr>
            <a:r>
              <a:rPr lang="en-US" sz="1000" dirty="0" smtClean="0">
                <a:latin typeface="Arial" panose="020B0604020202020204" pitchFamily="34" charset="0"/>
                <a:cs typeface="Arial" panose="020B0604020202020204" pitchFamily="34" charset="0"/>
              </a:rPr>
              <a:t> 100% scallop and phasing dimensional inspection</a:t>
            </a:r>
          </a:p>
          <a:p>
            <a:pPr>
              <a:buFont typeface="Arial" pitchFamily="34" charset="0"/>
              <a:buChar char="•"/>
              <a:defRPr/>
            </a:pPr>
            <a:r>
              <a:rPr lang="en-US" sz="1000" dirty="0" smtClean="0">
                <a:latin typeface="Arial" panose="020B0604020202020204" pitchFamily="34" charset="0"/>
                <a:cs typeface="Arial" panose="020B0604020202020204" pitchFamily="34" charset="0"/>
              </a:rPr>
              <a:t> 100% OD, length, ID drift, thread, seal bore</a:t>
            </a:r>
          </a:p>
          <a:p>
            <a:pPr marL="0" indent="0">
              <a:buFont typeface="Arial" pitchFamily="34" charset="0"/>
              <a:buNone/>
              <a:defRPr/>
            </a:pPr>
            <a:r>
              <a:rPr lang="en-US" sz="1000" b="1" dirty="0" smtClean="0">
                <a:latin typeface="Arial" panose="020B0604020202020204" pitchFamily="34" charset="0"/>
                <a:cs typeface="Arial" panose="020B0604020202020204" pitchFamily="34" charset="0"/>
              </a:rPr>
              <a:t>Third-party Components:</a:t>
            </a:r>
          </a:p>
          <a:p>
            <a:pPr>
              <a:buFont typeface="Arial" pitchFamily="34" charset="0"/>
              <a:buChar char="•"/>
              <a:defRPr/>
            </a:pPr>
            <a:r>
              <a:rPr lang="en-US" sz="1000" dirty="0" smtClean="0">
                <a:latin typeface="Arial" panose="020B0604020202020204" pitchFamily="34" charset="0"/>
                <a:cs typeface="Arial" panose="020B0604020202020204" pitchFamily="34" charset="0"/>
              </a:rPr>
              <a:t> Velocity testing of detonating cord</a:t>
            </a:r>
          </a:p>
          <a:p>
            <a:pPr>
              <a:buFont typeface="Arial" pitchFamily="34" charset="0"/>
              <a:buChar char="•"/>
              <a:defRPr/>
            </a:pPr>
            <a:r>
              <a:rPr lang="en-US" sz="1000" dirty="0" smtClean="0">
                <a:latin typeface="Arial" panose="020B0604020202020204" pitchFamily="34" charset="0"/>
                <a:cs typeface="Arial" panose="020B0604020202020204" pitchFamily="34" charset="0"/>
              </a:rPr>
              <a:t> Booster transfer tests</a:t>
            </a:r>
          </a:p>
          <a:p>
            <a:pPr>
              <a:buFont typeface="Arial" pitchFamily="34" charset="0"/>
              <a:buChar char="•"/>
              <a:defRPr/>
            </a:pPr>
            <a:r>
              <a:rPr lang="en-US" sz="1000" dirty="0" smtClean="0">
                <a:latin typeface="Arial" panose="020B0604020202020204" pitchFamily="34" charset="0"/>
                <a:cs typeface="Arial" panose="020B0604020202020204" pitchFamily="34" charset="0"/>
              </a:rPr>
              <a:t> Manufacture date less than two years</a:t>
            </a:r>
          </a:p>
          <a:p>
            <a:pPr>
              <a:buFont typeface="Arial" pitchFamily="34" charset="0"/>
              <a:buChar char="•"/>
              <a:defRPr/>
            </a:pPr>
            <a:r>
              <a:rPr lang="en-US" sz="1000" dirty="0" smtClean="0">
                <a:latin typeface="Arial" panose="020B0604020202020204" pitchFamily="34" charset="0"/>
                <a:cs typeface="Arial" panose="020B0604020202020204" pitchFamily="34" charset="0"/>
              </a:rPr>
              <a:t> Time delay transfer test lot</a:t>
            </a:r>
          </a:p>
          <a:p>
            <a:pPr>
              <a:buFont typeface="Arial" pitchFamily="34" charset="0"/>
              <a:buChar char="•"/>
              <a:defRPr/>
            </a:pPr>
            <a:r>
              <a:rPr lang="en-US" sz="1000" dirty="0" smtClean="0">
                <a:latin typeface="Arial" panose="020B0604020202020204" pitchFamily="34" charset="0"/>
                <a:cs typeface="Arial" panose="020B0604020202020204" pitchFamily="34" charset="0"/>
              </a:rPr>
              <a:t> Transfer block tests lot</a:t>
            </a:r>
          </a:p>
          <a:p>
            <a:pPr>
              <a:buFont typeface="Arial" pitchFamily="34" charset="0"/>
              <a:buChar char="•"/>
              <a:defRPr/>
            </a:pPr>
            <a:r>
              <a:rPr lang="en-US" sz="1000" dirty="0" smtClean="0">
                <a:latin typeface="Arial" panose="020B0604020202020204" pitchFamily="34" charset="0"/>
                <a:cs typeface="Arial" panose="020B0604020202020204" pitchFamily="34" charset="0"/>
              </a:rPr>
              <a:t> X-ray time delays lot</a:t>
            </a:r>
          </a:p>
          <a:p>
            <a:pPr>
              <a:buFont typeface="Arial" pitchFamily="34" charset="0"/>
              <a:buChar char="•"/>
              <a:defRPr/>
            </a:pPr>
            <a:r>
              <a:rPr lang="en-US" sz="1000" dirty="0" smtClean="0">
                <a:latin typeface="Arial" panose="020B0604020202020204" pitchFamily="34" charset="0"/>
                <a:cs typeface="Arial" panose="020B0604020202020204" pitchFamily="34" charset="0"/>
              </a:rPr>
              <a:t> X-ray detonating cord</a:t>
            </a:r>
          </a:p>
          <a:p>
            <a:pPr>
              <a:buFont typeface="Arial" pitchFamily="34" charset="0"/>
              <a:buChar char="•"/>
              <a:defRPr/>
            </a:pPr>
            <a:r>
              <a:rPr lang="en-US" sz="1000" dirty="0" smtClean="0">
                <a:latin typeface="Arial" panose="020B0604020202020204" pitchFamily="34" charset="0"/>
                <a:cs typeface="Arial" panose="020B0604020202020204" pitchFamily="34" charset="0"/>
              </a:rPr>
              <a:t> X-ray boosters</a:t>
            </a:r>
          </a:p>
          <a:p>
            <a:pPr marL="0" indent="0">
              <a:buFont typeface="Arial" pitchFamily="34" charset="0"/>
              <a:buNone/>
              <a:defRPr/>
            </a:pPr>
            <a:r>
              <a:rPr lang="en-US" sz="1000" b="1" dirty="0" smtClean="0">
                <a:latin typeface="Arial" panose="020B0604020202020204" pitchFamily="34" charset="0"/>
                <a:cs typeface="Arial" panose="020B0604020202020204" pitchFamily="34" charset="0"/>
              </a:rPr>
              <a:t>Shaped Charges:</a:t>
            </a:r>
          </a:p>
          <a:p>
            <a:pPr>
              <a:buFont typeface="Arial" pitchFamily="34" charset="0"/>
              <a:buChar char="•"/>
              <a:defRPr/>
            </a:pPr>
            <a:r>
              <a:rPr lang="en-US" sz="1000" dirty="0" smtClean="0">
                <a:latin typeface="Arial" panose="020B0604020202020204" pitchFamily="34" charset="0"/>
                <a:cs typeface="Arial" panose="020B0604020202020204" pitchFamily="34" charset="0"/>
              </a:rPr>
              <a:t> QC production lot acceptance testing</a:t>
            </a:r>
          </a:p>
          <a:p>
            <a:pPr>
              <a:buFont typeface="Arial" pitchFamily="34" charset="0"/>
              <a:buChar char="•"/>
              <a:defRPr/>
            </a:pPr>
            <a:r>
              <a:rPr lang="en-US" sz="1000" dirty="0" smtClean="0">
                <a:latin typeface="Arial" panose="020B0604020202020204" pitchFamily="34" charset="0"/>
                <a:cs typeface="Arial" panose="020B0604020202020204" pitchFamily="34" charset="0"/>
              </a:rPr>
              <a:t> Increased inspection rate</a:t>
            </a:r>
          </a:p>
          <a:p>
            <a:pPr>
              <a:buFont typeface="Arial" pitchFamily="34" charset="0"/>
              <a:buChar char="•"/>
              <a:defRPr/>
            </a:pPr>
            <a:r>
              <a:rPr lang="en-US" sz="1000" dirty="0" smtClean="0">
                <a:latin typeface="Arial" panose="020B0604020202020204" pitchFamily="34" charset="0"/>
                <a:cs typeface="Arial" panose="020B0604020202020204" pitchFamily="34" charset="0"/>
              </a:rPr>
              <a:t> Built to order</a:t>
            </a:r>
          </a:p>
          <a:p>
            <a:pPr>
              <a:buFont typeface="Arial" pitchFamily="34" charset="0"/>
              <a:buChar char="•"/>
              <a:defRPr/>
            </a:pPr>
            <a:r>
              <a:rPr lang="en-US" sz="1000" dirty="0" smtClean="0">
                <a:latin typeface="Arial" panose="020B0604020202020204" pitchFamily="34" charset="0"/>
                <a:cs typeface="Arial" panose="020B0604020202020204" pitchFamily="34" charset="0"/>
              </a:rPr>
              <a:t> Booster sensitivity to test shots (Gap test between detonating cord and shaped charge)</a:t>
            </a:r>
            <a:endParaRPr lang="en-US" sz="1000" dirty="0">
              <a:latin typeface="Arial" panose="020B0604020202020204" pitchFamily="34" charset="0"/>
              <a:cs typeface="Arial" panose="020B0604020202020204" pitchFamily="34" charset="0"/>
            </a:endParaRP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590800"/>
            <a:ext cx="2895600" cy="294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761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latin typeface="Arial" charset="0"/>
                <a:ea typeface="ＭＳ Ｐゴシック" pitchFamily="34" charset="-128"/>
              </a:rPr>
              <a:t>Field Run Summary</a:t>
            </a:r>
            <a:endParaRPr lang="en-US" dirty="0" smtClean="0">
              <a:latin typeface="Arial" charset="0"/>
              <a:ea typeface="ＭＳ Ｐゴシック" pitchFamily="34" charset="-128"/>
            </a:endParaRPr>
          </a:p>
        </p:txBody>
      </p:sp>
      <p:sp>
        <p:nvSpPr>
          <p:cNvPr id="29700" name="Slide Number Placeholder 4"/>
          <p:cNvSpPr>
            <a:spLocks noGrp="1"/>
          </p:cNvSpPr>
          <p:nvPr>
            <p:ph type="sldNum" sz="quarter" idx="4294967295"/>
          </p:nvPr>
        </p:nvSpPr>
        <p:spPr>
          <a:xfrm>
            <a:off x="315913" y="6673850"/>
            <a:ext cx="342900"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C22D61-D9F5-46EE-BE1F-AFFC1B8D69AD}" type="slidenum">
              <a:rPr lang="en-US" smtClean="0">
                <a:solidFill>
                  <a:srgbClr val="96999C"/>
                </a:solidFill>
              </a:rPr>
              <a:pPr eaLnBrk="1" hangingPunct="1"/>
              <a:t>14</a:t>
            </a:fld>
            <a:endParaRPr lang="en-US" smtClean="0">
              <a:solidFill>
                <a:srgbClr val="96999C"/>
              </a:solidFill>
            </a:endParaRPr>
          </a:p>
        </p:txBody>
      </p:sp>
      <p:graphicFrame>
        <p:nvGraphicFramePr>
          <p:cNvPr id="7" name="Group 38"/>
          <p:cNvGraphicFramePr>
            <a:graphicFrameLocks noGrp="1"/>
          </p:cNvGraphicFramePr>
          <p:nvPr>
            <p:ph idx="1"/>
            <p:extLst>
              <p:ext uri="{D42A27DB-BD31-4B8C-83A1-F6EECF244321}">
                <p14:modId xmlns:p14="http://schemas.microsoft.com/office/powerpoint/2010/main" val="3800913785"/>
              </p:ext>
            </p:extLst>
          </p:nvPr>
        </p:nvGraphicFramePr>
        <p:xfrm>
          <a:off x="1634092" y="882946"/>
          <a:ext cx="4393678" cy="4214322"/>
        </p:xfrm>
        <a:graphic>
          <a:graphicData uri="http://schemas.openxmlformats.org/drawingml/2006/table">
            <a:tbl>
              <a:tblPr/>
              <a:tblGrid>
                <a:gridCol w="1857375"/>
                <a:gridCol w="2536303"/>
              </a:tblGrid>
              <a:tr h="588962">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sz="1600" b="1" i="0" u="none" strike="noStrike" cap="none" normalizeH="0" baseline="0" dirty="0" smtClean="0">
                        <a:ln>
                          <a:noFill/>
                        </a:ln>
                        <a:solidFill>
                          <a:schemeClr val="tx1"/>
                        </a:solidFill>
                        <a:effectLst/>
                        <a:latin typeface="Arial" charset="0"/>
                        <a:ea typeface="ＭＳ Ｐゴシック" charset="-128"/>
                      </a:endParaRPr>
                    </a:p>
                  </a:txBody>
                  <a:tcPr marL="92075" marR="92075" marT="46030" marB="46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charset="-128"/>
                        </a:rPr>
                        <a:t>System Ratings</a:t>
                      </a:r>
                    </a:p>
                  </a:txBody>
                  <a:tcPr marL="92075" marR="92075" marT="46030" marB="46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57281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Firing Pressure</a:t>
                      </a:r>
                      <a:endParaRPr kumimoji="0" lang="en-US" sz="1600" b="0" i="0" u="none" strike="noStrike" cap="none" normalizeH="0" baseline="0" dirty="0" smtClean="0">
                        <a:ln>
                          <a:noFill/>
                        </a:ln>
                        <a:solidFill>
                          <a:schemeClr val="tx1"/>
                        </a:solidFill>
                        <a:effectLst/>
                        <a:latin typeface="Arial" charset="0"/>
                        <a:ea typeface="ＭＳ Ｐゴシック" charset="-128"/>
                      </a:endParaRPr>
                    </a:p>
                  </a:txBody>
                  <a:tcPr marL="92075" marR="92075" marT="46030" marB="46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34,500</a:t>
                      </a:r>
                      <a:endParaRPr kumimoji="0" lang="en-US" sz="1600" b="0" i="0" u="none" strike="noStrike" cap="none" normalizeH="0" baseline="0" dirty="0" smtClean="0">
                        <a:ln>
                          <a:noFill/>
                        </a:ln>
                        <a:solidFill>
                          <a:schemeClr val="tx1"/>
                        </a:solidFill>
                        <a:effectLst/>
                        <a:latin typeface="Arial" charset="0"/>
                        <a:ea typeface="ＭＳ Ｐゴシック" charset="-128"/>
                      </a:endParaRPr>
                    </a:p>
                  </a:txBody>
                  <a:tcPr marL="92075" marR="92075" marT="46030" marB="46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80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Temp</a:t>
                      </a:r>
                    </a:p>
                  </a:txBody>
                  <a:tcPr marL="92075" marR="92075" marT="46030" marB="46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470F</a:t>
                      </a:r>
                      <a:endParaRPr kumimoji="0" lang="en-US" sz="1600" b="0" i="0" u="none" strike="noStrike" cap="none" normalizeH="0" baseline="0" dirty="0" smtClean="0">
                        <a:ln>
                          <a:noFill/>
                        </a:ln>
                        <a:solidFill>
                          <a:schemeClr val="tx1"/>
                        </a:solidFill>
                        <a:effectLst/>
                        <a:latin typeface="Arial" charset="0"/>
                        <a:ea typeface="ＭＳ Ｐゴシック" charset="-128"/>
                      </a:endParaRPr>
                    </a:p>
                  </a:txBody>
                  <a:tcPr marL="92075" marR="92075" marT="46030" marB="46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2">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Fluid Compatibility</a:t>
                      </a:r>
                    </a:p>
                  </a:txBody>
                  <a:tcPr marL="92075" marR="92075" marT="46030" marB="46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19 PPG, 50% solids</a:t>
                      </a:r>
                    </a:p>
                  </a:txBody>
                  <a:tcPr marL="92075" marR="92075" marT="46030" marB="46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73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Gun System</a:t>
                      </a:r>
                    </a:p>
                  </a:txBody>
                  <a:tcPr marL="92075" marR="92075" marT="46030" marB="46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3-1/2”-6SPF </a:t>
                      </a:r>
                      <a:r>
                        <a:rPr kumimoji="0" lang="en-US" sz="1600" b="0" i="0" u="none" strike="noStrike" cap="none" normalizeH="0" baseline="0" dirty="0" smtClean="0">
                          <a:ln>
                            <a:noFill/>
                          </a:ln>
                          <a:solidFill>
                            <a:schemeClr val="tx1"/>
                          </a:solidFill>
                          <a:effectLst/>
                          <a:latin typeface="Arial" charset="0"/>
                          <a:ea typeface="ＭＳ Ｐゴシック" charset="-128"/>
                        </a:rPr>
                        <a:t>rock optimized charge (89 </a:t>
                      </a:r>
                      <a:r>
                        <a:rPr kumimoji="0" lang="en-US" sz="1600" b="0" i="0" u="none" strike="noStrike" cap="none" normalizeH="0" baseline="0" dirty="0" smtClean="0">
                          <a:ln>
                            <a:noFill/>
                          </a:ln>
                          <a:solidFill>
                            <a:schemeClr val="tx1"/>
                          </a:solidFill>
                          <a:effectLst/>
                          <a:latin typeface="Arial" charset="0"/>
                          <a:ea typeface="ＭＳ Ｐゴシック" charset="-128"/>
                        </a:rPr>
                        <a:t>mm)</a:t>
                      </a:r>
                    </a:p>
                  </a:txBody>
                  <a:tcPr marL="92075" marR="92075" marT="46030" marB="46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73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Clean-up</a:t>
                      </a:r>
                    </a:p>
                  </a:txBody>
                  <a:tcPr marL="92075" marR="92075" marT="46030" marB="46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1500 psi </a:t>
                      </a:r>
                      <a:r>
                        <a:rPr kumimoji="0" lang="en-US" sz="1600" b="0" i="0" u="none" strike="noStrike" cap="none" normalizeH="0" baseline="0" dirty="0" err="1" smtClean="0">
                          <a:ln>
                            <a:noFill/>
                          </a:ln>
                          <a:solidFill>
                            <a:schemeClr val="tx1"/>
                          </a:solidFill>
                          <a:effectLst/>
                          <a:latin typeface="Arial" charset="0"/>
                          <a:ea typeface="ＭＳ Ｐゴシック" charset="-128"/>
                        </a:rPr>
                        <a:t>dymamic</a:t>
                      </a:r>
                      <a:r>
                        <a:rPr kumimoji="0" lang="en-US" sz="1600" b="0" i="0" u="none" strike="noStrike" cap="none" normalizeH="0" baseline="0" dirty="0" smtClean="0">
                          <a:ln>
                            <a:noFill/>
                          </a:ln>
                          <a:solidFill>
                            <a:schemeClr val="tx1"/>
                          </a:solidFill>
                          <a:effectLst/>
                          <a:latin typeface="Arial" charset="0"/>
                          <a:ea typeface="ＭＳ Ｐゴシック" charset="-128"/>
                        </a:rPr>
                        <a:t> underbalance</a:t>
                      </a:r>
                    </a:p>
                  </a:txBody>
                  <a:tcPr marL="92075" marR="92075" marT="46030" marB="46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735">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Conveyance</a:t>
                      </a:r>
                    </a:p>
                  </a:txBody>
                  <a:tcPr marL="92075" marR="92075" marT="46030" marB="46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128"/>
                        </a:rPr>
                        <a:t>Shoot and pull on drill pipe</a:t>
                      </a:r>
                    </a:p>
                  </a:txBody>
                  <a:tcPr marL="92075" marR="92075" marT="46030" marB="46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55" r="8926"/>
          <a:stretch/>
        </p:blipFill>
        <p:spPr bwMode="auto">
          <a:xfrm rot="16200000">
            <a:off x="4205287" y="1223962"/>
            <a:ext cx="733426"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89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96888" y="274638"/>
            <a:ext cx="8229600" cy="59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charset="0"/>
                <a:ea typeface="ＭＳ Ｐゴシック" pitchFamily="34" charset="-128"/>
                <a:cs typeface="Arial" charset="0"/>
              </a:rPr>
              <a:t>Conclusion</a:t>
            </a:r>
          </a:p>
        </p:txBody>
      </p:sp>
      <p:sp>
        <p:nvSpPr>
          <p:cNvPr id="3" name="Content Placeholder 2"/>
          <p:cNvSpPr>
            <a:spLocks noGrp="1"/>
          </p:cNvSpPr>
          <p:nvPr>
            <p:ph idx="1"/>
          </p:nvPr>
        </p:nvSpPr>
        <p:spPr>
          <a:xfrm>
            <a:off x="496888" y="1054100"/>
            <a:ext cx="8229600" cy="4525963"/>
          </a:xfrm>
        </p:spPr>
        <p:txBody>
          <a:bodyPr/>
          <a:lstStyle/>
          <a:p>
            <a:pPr marL="0" indent="0">
              <a:buFont typeface="Arial" pitchFamily="34" charset="0"/>
              <a:buNone/>
              <a:defRPr/>
            </a:pPr>
            <a:r>
              <a:rPr lang="en-US" sz="1400" dirty="0" smtClean="0">
                <a:latin typeface="Arial" panose="020B0604020202020204" pitchFamily="34" charset="0"/>
                <a:cs typeface="Arial" panose="020B0604020202020204" pitchFamily="34" charset="0"/>
              </a:rPr>
              <a:t>In conclusion it is without question a challenge for any organization to develop a technology that is required for such extreme conditions. However, with the correct team in place, combined with a full understanding of the customers requirements, these products can be delivered successfully on time for any project.</a:t>
            </a:r>
          </a:p>
          <a:p>
            <a:pPr marL="0" indent="0">
              <a:buFont typeface="Arial" pitchFamily="34" charset="0"/>
              <a:buNone/>
              <a:defRPr/>
            </a:pPr>
            <a:endParaRPr lang="en-US" sz="1400" dirty="0">
              <a:latin typeface="Arial" panose="020B0604020202020204" pitchFamily="34" charset="0"/>
              <a:cs typeface="Arial" panose="020B0604020202020204" pitchFamily="34" charset="0"/>
            </a:endParaRPr>
          </a:p>
          <a:p>
            <a:pPr>
              <a:buFont typeface="Arial" pitchFamily="34" charset="0"/>
              <a:buChar char="•"/>
              <a:defRPr/>
            </a:pPr>
            <a:r>
              <a:rPr lang="en-US" sz="1400" dirty="0" smtClean="0">
                <a:latin typeface="Arial" panose="020B0604020202020204" pitchFamily="34" charset="0"/>
                <a:cs typeface="Arial" panose="020B0604020202020204" pitchFamily="34" charset="0"/>
              </a:rPr>
              <a:t>Work closely with all parties from the start of the project.</a:t>
            </a:r>
          </a:p>
          <a:p>
            <a:pPr>
              <a:buFont typeface="Arial" pitchFamily="34" charset="0"/>
              <a:buChar char="•"/>
              <a:defRPr/>
            </a:pPr>
            <a:r>
              <a:rPr lang="en-US" sz="1400" dirty="0" smtClean="0">
                <a:latin typeface="Arial" panose="020B0604020202020204" pitchFamily="34" charset="0"/>
                <a:cs typeface="Arial" panose="020B0604020202020204" pitchFamily="34" charset="0"/>
              </a:rPr>
              <a:t>Use more than one independent test facility.</a:t>
            </a:r>
          </a:p>
          <a:p>
            <a:pPr>
              <a:buFont typeface="Arial" pitchFamily="34" charset="0"/>
              <a:buChar char="•"/>
              <a:defRPr/>
            </a:pPr>
            <a:r>
              <a:rPr lang="en-US" sz="1400" dirty="0" smtClean="0">
                <a:latin typeface="Arial" panose="020B0604020202020204" pitchFamily="34" charset="0"/>
                <a:cs typeface="Arial" panose="020B0604020202020204" pitchFamily="34" charset="0"/>
              </a:rPr>
              <a:t>Be in control, do not accept any additional risk for a project.</a:t>
            </a:r>
          </a:p>
          <a:p>
            <a:pPr>
              <a:buFont typeface="Arial" pitchFamily="34" charset="0"/>
              <a:buChar char="•"/>
              <a:defRPr/>
            </a:pPr>
            <a:r>
              <a:rPr lang="en-US" sz="1400" dirty="0" smtClean="0">
                <a:latin typeface="Arial" panose="020B0604020202020204" pitchFamily="34" charset="0"/>
                <a:cs typeface="Arial" panose="020B0604020202020204" pitchFamily="34" charset="0"/>
              </a:rPr>
              <a:t>As a customer be involved from the start, </a:t>
            </a:r>
            <a:r>
              <a:rPr lang="en-US" sz="1400" dirty="0" smtClean="0">
                <a:solidFill>
                  <a:srgbClr val="FF0000"/>
                </a:solidFill>
                <a:latin typeface="Arial" panose="020B0604020202020204" pitchFamily="34" charset="0"/>
                <a:cs typeface="Arial" panose="020B0604020202020204" pitchFamily="34" charset="0"/>
              </a:rPr>
              <a:t>its your well! </a:t>
            </a:r>
            <a:r>
              <a:rPr lang="en-US" sz="1400" dirty="0" smtClean="0">
                <a:latin typeface="Arial" panose="020B0604020202020204" pitchFamily="34" charset="0"/>
                <a:cs typeface="Arial" panose="020B0604020202020204" pitchFamily="34" charset="0"/>
              </a:rPr>
              <a:t>Make sure everything works. </a:t>
            </a:r>
          </a:p>
          <a:p>
            <a:pPr marL="0" indent="0">
              <a:buFont typeface="Arial" pitchFamily="34" charset="0"/>
              <a:buNone/>
              <a:defRP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7009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txBox="1">
            <a:spLocks/>
          </p:cNvSpPr>
          <p:nvPr/>
        </p:nvSpPr>
        <p:spPr bwMode="auto">
          <a:xfrm>
            <a:off x="228600" y="1524000"/>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2800" b="1">
                <a:solidFill>
                  <a:srgbClr val="000000"/>
                </a:solidFill>
              </a:rPr>
              <a:t>Acknowledgements / Thank You </a:t>
            </a:r>
          </a:p>
        </p:txBody>
      </p:sp>
      <p:sp>
        <p:nvSpPr>
          <p:cNvPr id="8194" name="Title 8"/>
          <p:cNvSpPr txBox="1">
            <a:spLocks/>
          </p:cNvSpPr>
          <p:nvPr/>
        </p:nvSpPr>
        <p:spPr bwMode="auto">
          <a:xfrm>
            <a:off x="304800" y="2514600"/>
            <a:ext cx="861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2900" indent="-342900">
              <a:buSzPct val="95000"/>
              <a:buFont typeface="Wingdings" panose="05000000000000000000" pitchFamily="2" charset="2"/>
              <a:buChar char="§"/>
              <a:defRPr/>
            </a:pPr>
            <a:r>
              <a:rPr lang="en-US" dirty="0" smtClean="0">
                <a:latin typeface="Arial Narrow" panose="020B0606020202030204" pitchFamily="34" charset="0"/>
                <a:cs typeface="Times New Roman" pitchFamily="18" charset="0"/>
              </a:rPr>
              <a:t>International </a:t>
            </a:r>
            <a:r>
              <a:rPr lang="en-US" dirty="0" smtClean="0">
                <a:latin typeface="Arial Narrow" panose="020B0606020202030204" pitchFamily="34" charset="0"/>
                <a:cs typeface="Times New Roman" pitchFamily="18" charset="0"/>
              </a:rPr>
              <a:t>Perforating Symposium</a:t>
            </a:r>
            <a:endParaRPr lang="en-US" sz="1400" dirty="0" smtClean="0">
              <a:latin typeface="Times New Roman" pitchFamily="18" charset="0"/>
              <a:cs typeface="Times New Roman" pitchFamily="18" charset="0"/>
            </a:endParaRPr>
          </a:p>
        </p:txBody>
      </p:sp>
      <p:sp>
        <p:nvSpPr>
          <p:cNvPr id="17412" name="TextBox 5"/>
          <p:cNvSpPr txBox="1">
            <a:spLocks noChangeArrowheads="1"/>
          </p:cNvSpPr>
          <p:nvPr/>
        </p:nvSpPr>
        <p:spPr bwMode="auto">
          <a:xfrm>
            <a:off x="8001000" y="11113"/>
            <a:ext cx="1143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altLang="en-US" sz="1200" b="1">
                <a:solidFill>
                  <a:srgbClr val="FFFFFF"/>
                </a:solidFill>
                <a:latin typeface="Calibri" pitchFamily="34" charset="0"/>
              </a:rPr>
              <a:t>Slide </a:t>
            </a:r>
            <a:fld id="{2B2C64ED-CF0D-4E6D-A3E6-CFC6467696C4}" type="slidenum">
              <a:rPr lang="en-US" altLang="en-US" sz="1200" b="1">
                <a:solidFill>
                  <a:srgbClr val="FFFFFF"/>
                </a:solidFill>
                <a:latin typeface="Calibri" pitchFamily="34" charset="0"/>
              </a:rPr>
              <a:pPr algn="r" eaLnBrk="1" hangingPunct="1"/>
              <a:t>16</a:t>
            </a:fld>
            <a:endParaRPr lang="en-US" altLang="en-US" sz="1200" b="1">
              <a:solidFill>
                <a:srgbClr val="FFFFFF"/>
              </a:solidFill>
              <a:latin typeface="Calibri" pitchFamily="34" charset="0"/>
            </a:endParaRPr>
          </a:p>
        </p:txBody>
      </p:sp>
    </p:spTree>
    <p:extLst>
      <p:ext uri="{BB962C8B-B14F-4D97-AF65-F5344CB8AC3E}">
        <p14:creationId xmlns:p14="http://schemas.microsoft.com/office/powerpoint/2010/main" val="116239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txBox="1">
            <a:spLocks/>
          </p:cNvSpPr>
          <p:nvPr/>
        </p:nvSpPr>
        <p:spPr bwMode="auto">
          <a:xfrm>
            <a:off x="-76200" y="2743200"/>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2800" b="1">
                <a:solidFill>
                  <a:srgbClr val="000000"/>
                </a:solidFill>
              </a:rPr>
              <a:t>Questions ?</a:t>
            </a:r>
          </a:p>
        </p:txBody>
      </p:sp>
      <p:sp>
        <p:nvSpPr>
          <p:cNvPr id="5" name="Title 8"/>
          <p:cNvSpPr txBox="1">
            <a:spLocks/>
          </p:cNvSpPr>
          <p:nvPr/>
        </p:nvSpPr>
        <p:spPr>
          <a:xfrm>
            <a:off x="304800" y="2514600"/>
            <a:ext cx="8610600" cy="3657600"/>
          </a:xfrm>
          <a:prstGeom prst="rect">
            <a:avLst/>
          </a:prstGeom>
        </p:spPr>
        <p:txBody>
          <a:bodyPr numCol="2"/>
          <a:lstStyle>
            <a:lvl1pPr algn="ctr" defTabSz="457200" rtl="0" eaLnBrk="1" latinLnBrk="0" hangingPunct="1">
              <a:spcBef>
                <a:spcPct val="0"/>
              </a:spcBef>
              <a:buNone/>
              <a:defRPr sz="2000" b="1" kern="1200" baseline="0">
                <a:solidFill>
                  <a:srgbClr val="7EBA31"/>
                </a:solidFill>
                <a:latin typeface="+mj-lt"/>
                <a:ea typeface="+mj-ea"/>
                <a:cs typeface="+mj-cs"/>
              </a:defRPr>
            </a:lvl1pPr>
          </a:lstStyle>
          <a:p>
            <a:pPr algn="l" fontAlgn="auto">
              <a:spcAft>
                <a:spcPts val="0"/>
              </a:spcAft>
              <a:defRPr/>
            </a:pPr>
            <a:endParaRPr lang="en-US" b="0" dirty="0">
              <a:solidFill>
                <a:srgbClr val="000000"/>
              </a:solidFill>
              <a:cs typeface="Arial"/>
            </a:endParaRPr>
          </a:p>
        </p:txBody>
      </p:sp>
      <p:sp>
        <p:nvSpPr>
          <p:cNvPr id="18436" name="TextBox 5"/>
          <p:cNvSpPr txBox="1">
            <a:spLocks noChangeArrowheads="1"/>
          </p:cNvSpPr>
          <p:nvPr/>
        </p:nvSpPr>
        <p:spPr bwMode="auto">
          <a:xfrm>
            <a:off x="8001000" y="11113"/>
            <a:ext cx="1143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altLang="en-US" sz="1200" b="1">
                <a:solidFill>
                  <a:srgbClr val="FFFFFF"/>
                </a:solidFill>
                <a:latin typeface="Calibri" pitchFamily="34" charset="0"/>
              </a:rPr>
              <a:t>Slide </a:t>
            </a:r>
            <a:fld id="{CA504BAB-2401-4B39-8F41-90574612F39F}" type="slidenum">
              <a:rPr lang="en-US" altLang="en-US" sz="1200" b="1">
                <a:solidFill>
                  <a:srgbClr val="FFFFFF"/>
                </a:solidFill>
                <a:latin typeface="Calibri" pitchFamily="34" charset="0"/>
              </a:rPr>
              <a:pPr algn="r" eaLnBrk="1" hangingPunct="1"/>
              <a:t>17</a:t>
            </a:fld>
            <a:endParaRPr lang="en-US" altLang="en-US" sz="1200" b="1">
              <a:solidFill>
                <a:srgbClr val="FFFFFF"/>
              </a:solidFill>
              <a:latin typeface="Calibri" pitchFamily="34" charset="0"/>
            </a:endParaRPr>
          </a:p>
        </p:txBody>
      </p:sp>
    </p:spTree>
    <p:extLst>
      <p:ext uri="{BB962C8B-B14F-4D97-AF65-F5344CB8AC3E}">
        <p14:creationId xmlns:p14="http://schemas.microsoft.com/office/powerpoint/2010/main" val="2135190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8"/>
          <p:cNvSpPr txBox="1">
            <a:spLocks/>
          </p:cNvSpPr>
          <p:nvPr/>
        </p:nvSpPr>
        <p:spPr bwMode="auto">
          <a:xfrm>
            <a:off x="381000" y="43815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3600">
                <a:solidFill>
                  <a:srgbClr val="000000"/>
                </a:solidFill>
                <a:cs typeface="Arial" charset="0"/>
              </a:rPr>
              <a:t>Agenda</a:t>
            </a:r>
          </a:p>
        </p:txBody>
      </p:sp>
      <p:sp>
        <p:nvSpPr>
          <p:cNvPr id="5123" name="Title 8"/>
          <p:cNvSpPr txBox="1">
            <a:spLocks/>
          </p:cNvSpPr>
          <p:nvPr/>
        </p:nvSpPr>
        <p:spPr bwMode="auto">
          <a:xfrm>
            <a:off x="285750" y="838200"/>
            <a:ext cx="581025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Wingdings" pitchFamily="2" charset="2"/>
              <a:buChar char="§"/>
              <a:defRPr/>
            </a:pPr>
            <a:r>
              <a:rPr lang="en-US" sz="2000" dirty="0" smtClean="0">
                <a:solidFill>
                  <a:srgbClr val="000000"/>
                </a:solidFill>
                <a:cs typeface="Arial" panose="020B0604020202020204" pitchFamily="34" charset="0"/>
              </a:rPr>
              <a:t>Introduction </a:t>
            </a:r>
          </a:p>
          <a:p>
            <a:pPr eaLnBrk="1" hangingPunct="1">
              <a:buFont typeface="Wingdings" pitchFamily="2" charset="2"/>
              <a:buChar char="§"/>
              <a:defRPr/>
            </a:pPr>
            <a:r>
              <a:rPr lang="en-US" sz="2000" dirty="0" smtClean="0">
                <a:solidFill>
                  <a:srgbClr val="000000"/>
                </a:solidFill>
                <a:cs typeface="Arial" panose="020B0604020202020204" pitchFamily="34" charset="0"/>
              </a:rPr>
              <a:t>Perforating System Requirements</a:t>
            </a:r>
          </a:p>
          <a:p>
            <a:pPr marL="800100" lvl="1" indent="-342900" eaLnBrk="1" hangingPunct="1">
              <a:buFont typeface="Arial" panose="020B0604020202020204" pitchFamily="34" charset="0"/>
              <a:buChar char="•"/>
              <a:defRPr/>
            </a:pPr>
            <a:r>
              <a:rPr lang="en-US" sz="2000" dirty="0" smtClean="0">
                <a:solidFill>
                  <a:srgbClr val="000000"/>
                </a:solidFill>
                <a:cs typeface="Arial" panose="020B0604020202020204" pitchFamily="34" charset="0"/>
              </a:rPr>
              <a:t>Steel</a:t>
            </a:r>
          </a:p>
          <a:p>
            <a:pPr marL="800100" lvl="1" indent="-342900" eaLnBrk="1" hangingPunct="1">
              <a:buFont typeface="Arial" panose="020B0604020202020204" pitchFamily="34" charset="0"/>
              <a:buChar char="•"/>
              <a:defRPr/>
            </a:pPr>
            <a:r>
              <a:rPr lang="en-US" sz="2000" dirty="0" smtClean="0">
                <a:solidFill>
                  <a:srgbClr val="000000"/>
                </a:solidFill>
                <a:cs typeface="Arial" panose="020B0604020202020204" pitchFamily="34" charset="0"/>
              </a:rPr>
              <a:t>Gun System</a:t>
            </a:r>
          </a:p>
          <a:p>
            <a:pPr marL="800100" lvl="1" indent="-342900" eaLnBrk="1" hangingPunct="1">
              <a:buFont typeface="Arial" panose="020B0604020202020204" pitchFamily="34" charset="0"/>
              <a:buChar char="•"/>
              <a:defRPr/>
            </a:pPr>
            <a:r>
              <a:rPr lang="en-US" sz="2000" dirty="0" smtClean="0">
                <a:solidFill>
                  <a:srgbClr val="000000"/>
                </a:solidFill>
                <a:cs typeface="Arial" panose="020B0604020202020204" pitchFamily="34" charset="0"/>
              </a:rPr>
              <a:t>Firing System</a:t>
            </a:r>
          </a:p>
          <a:p>
            <a:pPr marL="800100" lvl="1" indent="-342900" eaLnBrk="1" hangingPunct="1">
              <a:buFont typeface="Arial" panose="020B0604020202020204" pitchFamily="34" charset="0"/>
              <a:buChar char="•"/>
              <a:defRPr/>
            </a:pPr>
            <a:r>
              <a:rPr lang="en-US" sz="2000" dirty="0" smtClean="0">
                <a:solidFill>
                  <a:srgbClr val="000000"/>
                </a:solidFill>
                <a:cs typeface="Arial" panose="020B0604020202020204" pitchFamily="34" charset="0"/>
              </a:rPr>
              <a:t>Explosives</a:t>
            </a:r>
          </a:p>
          <a:p>
            <a:pPr marL="0" indent="0" eaLnBrk="1" hangingPunct="1">
              <a:defRPr/>
            </a:pPr>
            <a:r>
              <a:rPr lang="en-US" sz="2000" dirty="0">
                <a:solidFill>
                  <a:srgbClr val="000000"/>
                </a:solidFill>
                <a:cs typeface="Arial" panose="020B0604020202020204" pitchFamily="34" charset="0"/>
              </a:rPr>
              <a:t>	</a:t>
            </a:r>
            <a:endParaRPr lang="en-US" sz="2000" dirty="0" smtClean="0">
              <a:solidFill>
                <a:srgbClr val="000000"/>
              </a:solidFill>
              <a:cs typeface="Arial" panose="020B0604020202020204" pitchFamily="34" charset="0"/>
            </a:endParaRPr>
          </a:p>
          <a:p>
            <a:pPr eaLnBrk="1" hangingPunct="1">
              <a:buFont typeface="Wingdings" pitchFamily="2" charset="2"/>
              <a:buChar char="§"/>
              <a:defRPr/>
            </a:pPr>
            <a:r>
              <a:rPr lang="en-US" sz="2000" dirty="0" smtClean="0">
                <a:solidFill>
                  <a:srgbClr val="000000"/>
                </a:solidFill>
                <a:cs typeface="Arial" panose="020B0604020202020204" pitchFamily="34" charset="0"/>
              </a:rPr>
              <a:t>Individual </a:t>
            </a:r>
            <a:r>
              <a:rPr lang="en-US" sz="2000" dirty="0">
                <a:solidFill>
                  <a:srgbClr val="000000"/>
                </a:solidFill>
                <a:cs typeface="Arial" panose="020B0604020202020204" pitchFamily="34" charset="0"/>
              </a:rPr>
              <a:t>Component Testing and Certification</a:t>
            </a:r>
            <a:endParaRPr lang="en-US" sz="2000" dirty="0" smtClean="0">
              <a:solidFill>
                <a:srgbClr val="000000"/>
              </a:solidFill>
              <a:cs typeface="Arial" panose="020B0604020202020204" pitchFamily="34" charset="0"/>
            </a:endParaRPr>
          </a:p>
          <a:p>
            <a:pPr eaLnBrk="1" hangingPunct="1">
              <a:buFont typeface="Wingdings" pitchFamily="2" charset="2"/>
              <a:buChar char="§"/>
              <a:defRPr/>
            </a:pPr>
            <a:r>
              <a:rPr lang="en-US" sz="2000" dirty="0" smtClean="0">
                <a:solidFill>
                  <a:srgbClr val="000000"/>
                </a:solidFill>
                <a:cs typeface="Arial" panose="020B0604020202020204" pitchFamily="34" charset="0"/>
              </a:rPr>
              <a:t>System Qualification</a:t>
            </a:r>
          </a:p>
          <a:p>
            <a:pPr eaLnBrk="1" hangingPunct="1">
              <a:buFont typeface="Wingdings" pitchFamily="2" charset="2"/>
              <a:buChar char="§"/>
              <a:defRPr/>
            </a:pPr>
            <a:r>
              <a:rPr lang="en-US" sz="2000" dirty="0" smtClean="0">
                <a:solidFill>
                  <a:srgbClr val="000000"/>
                </a:solidFill>
                <a:cs typeface="Arial" panose="020B0604020202020204" pitchFamily="34" charset="0"/>
              </a:rPr>
              <a:t>SIT</a:t>
            </a:r>
          </a:p>
          <a:p>
            <a:pPr eaLnBrk="1" hangingPunct="1">
              <a:buFont typeface="Wingdings" pitchFamily="2" charset="2"/>
              <a:buChar char="§"/>
              <a:defRPr/>
            </a:pPr>
            <a:r>
              <a:rPr lang="en-US" sz="2000" dirty="0" smtClean="0">
                <a:solidFill>
                  <a:srgbClr val="000000"/>
                </a:solidFill>
                <a:cs typeface="Arial" panose="020B0604020202020204" pitchFamily="34" charset="0"/>
              </a:rPr>
              <a:t>Quality Plan</a:t>
            </a:r>
          </a:p>
          <a:p>
            <a:pPr eaLnBrk="1" hangingPunct="1">
              <a:buFont typeface="Wingdings" pitchFamily="2" charset="2"/>
              <a:buChar char="§"/>
              <a:defRPr/>
            </a:pPr>
            <a:r>
              <a:rPr lang="en-US" sz="2000" dirty="0" smtClean="0">
                <a:solidFill>
                  <a:srgbClr val="000000"/>
                </a:solidFill>
                <a:cs typeface="Arial" panose="020B0604020202020204" pitchFamily="34" charset="0"/>
              </a:rPr>
              <a:t>Conclusion </a:t>
            </a:r>
          </a:p>
        </p:txBody>
      </p:sp>
      <p:pic>
        <p:nvPicPr>
          <p:cNvPr id="410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295400"/>
            <a:ext cx="2819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002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496888" y="274638"/>
            <a:ext cx="8229600" cy="59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mtClean="0">
                <a:latin typeface="Arial" charset="0"/>
                <a:ea typeface="ＭＳ Ｐゴシック" pitchFamily="34" charset="-128"/>
                <a:cs typeface="Arial" charset="0"/>
              </a:rPr>
              <a:t>Introduction</a:t>
            </a:r>
            <a:r>
              <a:rPr lang="en-US" altLang="en-US" smtClean="0">
                <a:ea typeface="ＭＳ Ｐゴシック" pitchFamily="34" charset="-128"/>
              </a:rPr>
              <a:t> </a:t>
            </a:r>
            <a:br>
              <a:rPr lang="en-US" altLang="en-US" smtClean="0">
                <a:ea typeface="ＭＳ Ｐゴシック" pitchFamily="34" charset="-128"/>
              </a:rPr>
            </a:br>
            <a:endParaRPr lang="en-US" altLang="en-US" smtClean="0">
              <a:ea typeface="ＭＳ Ｐゴシック" pitchFamily="34" charset="-128"/>
            </a:endParaRPr>
          </a:p>
        </p:txBody>
      </p:sp>
      <p:sp>
        <p:nvSpPr>
          <p:cNvPr id="6147" name="Content Placeholder 2"/>
          <p:cNvSpPr>
            <a:spLocks noGrp="1"/>
          </p:cNvSpPr>
          <p:nvPr>
            <p:ph idx="1"/>
          </p:nvPr>
        </p:nvSpPr>
        <p:spPr bwMode="auto">
          <a:xfrm>
            <a:off x="496888" y="1054100"/>
            <a:ext cx="82296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itchFamily="34" charset="0"/>
              <a:buNone/>
              <a:defRPr/>
            </a:pPr>
            <a:r>
              <a:rPr lang="en-US" altLang="en-US" sz="1400" dirty="0" smtClean="0">
                <a:latin typeface="Arial" pitchFamily="34" charset="0"/>
                <a:ea typeface="ＭＳ Ｐゴシック" pitchFamily="34" charset="-128"/>
                <a:cs typeface="Arial" pitchFamily="34" charset="0"/>
              </a:rPr>
              <a:t>Perforating is a critical step in establishing connectivity between subsurface zones and the wellbore in a well where the casing is cemented across the proposed production zone.</a:t>
            </a:r>
          </a:p>
          <a:p>
            <a:pPr marL="0" indent="0">
              <a:buFont typeface="Arial" pitchFamily="34" charset="0"/>
              <a:buNone/>
              <a:defRPr/>
            </a:pPr>
            <a:endParaRPr lang="en-US" altLang="en-US" sz="1400" dirty="0">
              <a:latin typeface="Arial" pitchFamily="34" charset="0"/>
              <a:ea typeface="ＭＳ Ｐゴシック" pitchFamily="34" charset="-128"/>
              <a:cs typeface="Arial" pitchFamily="34" charset="0"/>
            </a:endParaRPr>
          </a:p>
          <a:p>
            <a:pPr marL="0" indent="0">
              <a:buFont typeface="Arial" pitchFamily="34" charset="0"/>
              <a:buNone/>
              <a:defRPr/>
            </a:pPr>
            <a:r>
              <a:rPr lang="en-US" altLang="en-US" sz="1400" dirty="0" smtClean="0">
                <a:latin typeface="Arial" pitchFamily="34" charset="0"/>
                <a:ea typeface="ＭＳ Ｐゴシック" pitchFamily="34" charset="-128"/>
                <a:cs typeface="Arial" pitchFamily="34" charset="0"/>
              </a:rPr>
              <a:t>Over the past few years the need to drill wells with increasingly higher pressures and temperatures has increased and will continue to grow.</a:t>
            </a:r>
          </a:p>
          <a:p>
            <a:pPr marL="0" indent="0">
              <a:buFont typeface="Arial" pitchFamily="34" charset="0"/>
              <a:buNone/>
              <a:defRPr/>
            </a:pPr>
            <a:endParaRPr lang="en-US" altLang="en-US" sz="1400" dirty="0" smtClean="0">
              <a:latin typeface="Arial" pitchFamily="34" charset="0"/>
              <a:ea typeface="ＭＳ Ｐゴシック" pitchFamily="34" charset="-128"/>
              <a:cs typeface="Arial" pitchFamily="34" charset="0"/>
            </a:endParaRPr>
          </a:p>
          <a:p>
            <a:pPr>
              <a:buFont typeface="Arial" pitchFamily="34" charset="0"/>
              <a:buChar char="•"/>
              <a:defRPr/>
            </a:pPr>
            <a:r>
              <a:rPr lang="en-US" altLang="en-US" sz="1400" dirty="0" smtClean="0">
                <a:latin typeface="Arial" pitchFamily="34" charset="0"/>
                <a:ea typeface="ＭＳ Ｐゴシック" pitchFamily="34" charset="-128"/>
                <a:cs typeface="Arial" pitchFamily="34" charset="0"/>
              </a:rPr>
              <a:t>Steel strip to hold shaped charges in place</a:t>
            </a:r>
          </a:p>
          <a:p>
            <a:pPr>
              <a:buFont typeface="Arial" pitchFamily="34" charset="0"/>
              <a:buChar char="•"/>
              <a:defRPr/>
            </a:pPr>
            <a:r>
              <a:rPr lang="en-US" altLang="en-US" sz="1400" dirty="0" smtClean="0">
                <a:latin typeface="Arial" pitchFamily="34" charset="0"/>
                <a:ea typeface="ＭＳ Ｐゴシック" pitchFamily="34" charset="-128"/>
                <a:cs typeface="Arial" pitchFamily="34" charset="0"/>
              </a:rPr>
              <a:t>Shaped charges</a:t>
            </a:r>
          </a:p>
          <a:p>
            <a:pPr lvl="1">
              <a:buFont typeface="Wingdings" panose="05000000000000000000" pitchFamily="2" charset="2"/>
              <a:buChar char="Ø"/>
              <a:defRPr/>
            </a:pPr>
            <a:r>
              <a:rPr lang="en-US" altLang="en-US" sz="1000" dirty="0" smtClean="0">
                <a:latin typeface="Arial" pitchFamily="34" charset="0"/>
                <a:ea typeface="ＭＳ Ｐゴシック" pitchFamily="34" charset="-128"/>
                <a:cs typeface="Arial" pitchFamily="34" charset="0"/>
              </a:rPr>
              <a:t>Case</a:t>
            </a:r>
          </a:p>
          <a:p>
            <a:pPr lvl="1">
              <a:buFont typeface="Wingdings" panose="05000000000000000000" pitchFamily="2" charset="2"/>
              <a:buChar char="Ø"/>
              <a:defRPr/>
            </a:pPr>
            <a:r>
              <a:rPr lang="en-US" altLang="en-US" sz="1000" dirty="0" smtClean="0">
                <a:latin typeface="Arial" pitchFamily="34" charset="0"/>
                <a:ea typeface="ＭＳ Ｐゴシック" pitchFamily="34" charset="-128"/>
                <a:cs typeface="Arial" pitchFamily="34" charset="0"/>
              </a:rPr>
              <a:t>Liner</a:t>
            </a:r>
          </a:p>
          <a:p>
            <a:pPr lvl="1">
              <a:buFont typeface="Wingdings" panose="05000000000000000000" pitchFamily="2" charset="2"/>
              <a:buChar char="Ø"/>
              <a:defRPr/>
            </a:pPr>
            <a:r>
              <a:rPr lang="en-US" altLang="en-US" sz="1000" dirty="0" smtClean="0">
                <a:latin typeface="Arial" pitchFamily="34" charset="0"/>
                <a:ea typeface="ＭＳ Ｐゴシック" pitchFamily="34" charset="-128"/>
                <a:cs typeface="Arial" pitchFamily="34" charset="0"/>
              </a:rPr>
              <a:t>Main charge load</a:t>
            </a:r>
          </a:p>
          <a:p>
            <a:pPr lvl="1">
              <a:buFont typeface="Wingdings" panose="05000000000000000000" pitchFamily="2" charset="2"/>
              <a:buChar char="Ø"/>
              <a:defRPr/>
            </a:pPr>
            <a:r>
              <a:rPr lang="en-US" altLang="en-US" sz="1000" dirty="0" smtClean="0">
                <a:latin typeface="Arial" pitchFamily="34" charset="0"/>
                <a:ea typeface="ＭＳ Ｐゴシック" pitchFamily="34" charset="-128"/>
                <a:cs typeface="Arial" pitchFamily="34" charset="0"/>
              </a:rPr>
              <a:t>Primer load</a:t>
            </a:r>
          </a:p>
          <a:p>
            <a:pPr>
              <a:buFont typeface="Arial" pitchFamily="34" charset="0"/>
              <a:buChar char="•"/>
              <a:defRPr/>
            </a:pPr>
            <a:r>
              <a:rPr lang="en-US" altLang="en-US" sz="1400" dirty="0" smtClean="0">
                <a:latin typeface="Arial" pitchFamily="34" charset="0"/>
                <a:ea typeface="ＭＳ Ｐゴシック" pitchFamily="34" charset="-128"/>
                <a:cs typeface="Arial" pitchFamily="34" charset="0"/>
              </a:rPr>
              <a:t>Detonating cord that connects to the back of each shaped charge</a:t>
            </a:r>
          </a:p>
          <a:p>
            <a:pPr>
              <a:buFont typeface="Arial" pitchFamily="34" charset="0"/>
              <a:buChar char="•"/>
              <a:defRPr/>
            </a:pPr>
            <a:r>
              <a:rPr lang="en-US" altLang="en-US" sz="1400" dirty="0" smtClean="0">
                <a:latin typeface="Arial" pitchFamily="34" charset="0"/>
                <a:ea typeface="ＭＳ Ｐゴシック" pitchFamily="34" charset="-128"/>
                <a:cs typeface="Arial" pitchFamily="34" charset="0"/>
              </a:rPr>
              <a:t>Boosters crimped to each end of the detonating cord</a:t>
            </a:r>
          </a:p>
          <a:p>
            <a:pPr>
              <a:buFont typeface="Arial" pitchFamily="34" charset="0"/>
              <a:buChar char="•"/>
              <a:defRPr/>
            </a:pPr>
            <a:r>
              <a:rPr lang="en-US" altLang="en-US" sz="1400" dirty="0" smtClean="0">
                <a:latin typeface="Arial" pitchFamily="34" charset="0"/>
                <a:ea typeface="ＭＳ Ｐゴシック" pitchFamily="34" charset="-128"/>
                <a:cs typeface="Arial" pitchFamily="34" charset="0"/>
              </a:rPr>
              <a:t>Hollow carrier into which the assembly fits</a:t>
            </a:r>
          </a:p>
          <a:p>
            <a:pPr>
              <a:buFont typeface="Arial" pitchFamily="34" charset="0"/>
              <a:buChar char="•"/>
              <a:defRPr/>
            </a:pPr>
            <a:r>
              <a:rPr lang="en-US" altLang="en-US" sz="1400" dirty="0" smtClean="0">
                <a:latin typeface="Arial" pitchFamily="34" charset="0"/>
                <a:ea typeface="ＭＳ Ｐゴシック" pitchFamily="34" charset="-128"/>
                <a:cs typeface="Arial" pitchFamily="34" charset="0"/>
              </a:rPr>
              <a:t>Connecting sub (tandem)</a:t>
            </a:r>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4800600"/>
            <a:ext cx="81153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429000" y="5864225"/>
            <a:ext cx="2465388" cy="254000"/>
          </a:xfrm>
          <a:prstGeom prst="rect">
            <a:avLst/>
          </a:prstGeom>
        </p:spPr>
        <p:txBody>
          <a:bodyPr>
            <a:spAutoFit/>
          </a:bodyPr>
          <a:lstStyle/>
          <a:p>
            <a:pPr algn="ctr">
              <a:defRPr/>
            </a:pPr>
            <a:r>
              <a:rPr lang="en-US" sz="1050" dirty="0">
                <a:latin typeface="Arial" pitchFamily="34" charset="0"/>
              </a:rPr>
              <a:t>Baker Standard Gun System BSGS</a:t>
            </a:r>
          </a:p>
        </p:txBody>
      </p:sp>
    </p:spTree>
    <p:extLst>
      <p:ext uri="{BB962C8B-B14F-4D97-AF65-F5344CB8AC3E}">
        <p14:creationId xmlns:p14="http://schemas.microsoft.com/office/powerpoint/2010/main" val="4025655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152400" y="274638"/>
            <a:ext cx="8839200" cy="59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mtClean="0">
                <a:latin typeface="Arial" charset="0"/>
                <a:ea typeface="ＭＳ Ｐゴシック" pitchFamily="34" charset="-128"/>
                <a:cs typeface="Arial" charset="0"/>
              </a:rPr>
              <a:t>Perforating System Requirements</a:t>
            </a:r>
            <a:br>
              <a:rPr lang="en-US" altLang="en-US" smtClean="0">
                <a:latin typeface="Arial" charset="0"/>
                <a:ea typeface="ＭＳ Ｐゴシック" pitchFamily="34" charset="-128"/>
                <a:cs typeface="Arial" charset="0"/>
              </a:rPr>
            </a:br>
            <a:endParaRPr lang="en-US" altLang="en-US" smtClean="0">
              <a:latin typeface="Arial" charset="0"/>
              <a:ea typeface="ＭＳ Ｐゴシック" pitchFamily="34" charset="-128"/>
              <a:cs typeface="Arial" charset="0"/>
            </a:endParaRPr>
          </a:p>
        </p:txBody>
      </p:sp>
      <p:sp>
        <p:nvSpPr>
          <p:cNvPr id="3" name="Content Placeholder 2"/>
          <p:cNvSpPr>
            <a:spLocks noGrp="1"/>
          </p:cNvSpPr>
          <p:nvPr>
            <p:ph idx="1"/>
          </p:nvPr>
        </p:nvSpPr>
        <p:spPr>
          <a:xfrm>
            <a:off x="496888" y="1054100"/>
            <a:ext cx="8229600" cy="4525963"/>
          </a:xfrm>
        </p:spPr>
        <p:txBody>
          <a:bodyPr/>
          <a:lstStyle/>
          <a:p>
            <a:pPr marL="0" indent="0">
              <a:buFont typeface="Arial" pitchFamily="34" charset="0"/>
              <a:buNone/>
              <a:defRPr/>
            </a:pPr>
            <a:r>
              <a:rPr lang="en-US" sz="1400" dirty="0" smtClean="0">
                <a:latin typeface="Arial" panose="020B0604020202020204" pitchFamily="34" charset="0"/>
                <a:cs typeface="Arial" panose="020B0604020202020204" pitchFamily="34" charset="0"/>
              </a:rPr>
              <a:t>What did we want to deliver in the 35,000 psi TCP system?</a:t>
            </a:r>
          </a:p>
          <a:p>
            <a:pPr marL="0" indent="0">
              <a:buFont typeface="Arial" pitchFamily="34" charset="0"/>
              <a:buNone/>
              <a:defRPr/>
            </a:pPr>
            <a:endParaRPr lang="en-US" sz="1400" dirty="0" smtClean="0">
              <a:latin typeface="Arial" panose="020B0604020202020204" pitchFamily="34" charset="0"/>
              <a:cs typeface="Arial" panose="020B0604020202020204" pitchFamily="34" charset="0"/>
            </a:endParaRPr>
          </a:p>
          <a:p>
            <a:pPr>
              <a:buFont typeface="Arial" pitchFamily="34" charset="0"/>
              <a:buChar char="•"/>
              <a:defRPr/>
            </a:pPr>
            <a:r>
              <a:rPr lang="en-US" sz="1400" dirty="0" smtClean="0">
                <a:latin typeface="Arial" panose="020B0604020202020204" pitchFamily="34" charset="0"/>
                <a:cs typeface="Arial" panose="020B0604020202020204" pitchFamily="34" charset="0"/>
              </a:rPr>
              <a:t>A system that would withstand Ultra HPHT firing pressures.</a:t>
            </a:r>
          </a:p>
          <a:p>
            <a:pPr>
              <a:buFont typeface="Arial" pitchFamily="34" charset="0"/>
              <a:buChar char="•"/>
              <a:defRPr/>
            </a:pPr>
            <a:r>
              <a:rPr lang="en-US" sz="1400" dirty="0" smtClean="0">
                <a:latin typeface="Arial" panose="020B0604020202020204" pitchFamily="34" charset="0"/>
                <a:cs typeface="Arial" panose="020B0604020202020204" pitchFamily="34" charset="0"/>
              </a:rPr>
              <a:t>Limited post detonation gun swell.</a:t>
            </a:r>
          </a:p>
          <a:p>
            <a:pPr>
              <a:buFont typeface="Arial" pitchFamily="34" charset="0"/>
              <a:buChar char="•"/>
              <a:defRPr/>
            </a:pPr>
            <a:r>
              <a:rPr lang="en-US" sz="1400" dirty="0" smtClean="0">
                <a:latin typeface="Arial" panose="020B0604020202020204" pitchFamily="34" charset="0"/>
                <a:cs typeface="Arial" panose="020B0604020202020204" pitchFamily="34" charset="0"/>
              </a:rPr>
              <a:t>Limited wall thickness.</a:t>
            </a:r>
          </a:p>
          <a:p>
            <a:pPr>
              <a:buFont typeface="Arial" pitchFamily="34" charset="0"/>
              <a:buChar char="•"/>
              <a:defRPr/>
            </a:pPr>
            <a:r>
              <a:rPr lang="en-US" sz="1400" dirty="0" smtClean="0">
                <a:latin typeface="Arial" panose="020B0604020202020204" pitchFamily="34" charset="0"/>
                <a:cs typeface="Arial" panose="020B0604020202020204" pitchFamily="34" charset="0"/>
              </a:rPr>
              <a:t>Fully redundant firing system.</a:t>
            </a:r>
          </a:p>
          <a:p>
            <a:pPr>
              <a:buFont typeface="Arial" pitchFamily="34" charset="0"/>
              <a:buChar char="•"/>
              <a:defRPr/>
            </a:pPr>
            <a:r>
              <a:rPr lang="en-US" sz="1400" dirty="0" smtClean="0">
                <a:latin typeface="Arial" panose="020B0604020202020204" pitchFamily="34" charset="0"/>
                <a:cs typeface="Arial" panose="020B0604020202020204" pitchFamily="34" charset="0"/>
              </a:rPr>
              <a:t>Ultra deep penetrating (Hard Rock shaped charge).</a:t>
            </a:r>
          </a:p>
          <a:p>
            <a:pPr>
              <a:buFont typeface="Arial" pitchFamily="34" charset="0"/>
              <a:buChar char="•"/>
              <a:defRPr/>
            </a:pPr>
            <a:r>
              <a:rPr lang="en-US" sz="1400" dirty="0" smtClean="0">
                <a:latin typeface="Arial" panose="020B0604020202020204" pitchFamily="34" charset="0"/>
                <a:cs typeface="Arial" panose="020B0604020202020204" pitchFamily="34" charset="0"/>
              </a:rPr>
              <a:t>Conveyance flexibility.</a:t>
            </a:r>
          </a:p>
          <a:p>
            <a:pPr>
              <a:buFont typeface="Arial" pitchFamily="34" charset="0"/>
              <a:buChar char="•"/>
              <a:defRPr/>
            </a:pPr>
            <a:r>
              <a:rPr lang="en-US" sz="1400" dirty="0" smtClean="0">
                <a:latin typeface="Arial" panose="020B0604020202020204" pitchFamily="34" charset="0"/>
                <a:cs typeface="Arial" panose="020B0604020202020204" pitchFamily="34" charset="0"/>
              </a:rPr>
              <a:t>Reliability.</a:t>
            </a:r>
          </a:p>
          <a:p>
            <a:pPr>
              <a:buFont typeface="Arial" pitchFamily="34" charset="0"/>
              <a:buChar char="•"/>
              <a:defRPr/>
            </a:pPr>
            <a:r>
              <a:rPr lang="en-US" sz="1400" dirty="0" smtClean="0">
                <a:latin typeface="Arial" panose="020B0604020202020204" pitchFamily="34" charset="0"/>
                <a:cs typeface="Arial" panose="020B0604020202020204" pitchFamily="34" charset="0"/>
              </a:rPr>
              <a:t>High level of service quality.</a:t>
            </a:r>
          </a:p>
          <a:p>
            <a:pPr>
              <a:buFont typeface="Arial" pitchFamily="34" charset="0"/>
              <a:buChar char="•"/>
              <a:defRPr/>
            </a:pPr>
            <a:r>
              <a:rPr lang="en-US" sz="1400" dirty="0" smtClean="0">
                <a:latin typeface="Arial" panose="020B0604020202020204" pitchFamily="34" charset="0"/>
                <a:cs typeface="Arial" panose="020B0604020202020204" pitchFamily="34" charset="0"/>
              </a:rPr>
              <a:t>Risk reduction through up-front modeling</a:t>
            </a:r>
          </a:p>
          <a:p>
            <a:pPr>
              <a:buFont typeface="Arial" pitchFamily="34" charset="0"/>
              <a:buChar char="•"/>
              <a:defRP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7248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496888" y="274638"/>
            <a:ext cx="8229600" cy="59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mtClean="0">
                <a:latin typeface="Arial" charset="0"/>
                <a:ea typeface="ＭＳ Ｐゴシック" pitchFamily="34" charset="-128"/>
                <a:cs typeface="Arial" charset="0"/>
              </a:rPr>
              <a:t>Steel</a:t>
            </a:r>
            <a:br>
              <a:rPr lang="en-US" altLang="en-US" smtClean="0">
                <a:latin typeface="Arial" charset="0"/>
                <a:ea typeface="ＭＳ Ｐゴシック" pitchFamily="34" charset="-128"/>
                <a:cs typeface="Arial" charset="0"/>
              </a:rPr>
            </a:br>
            <a:endParaRPr lang="en-US" altLang="en-US" smtClean="0">
              <a:latin typeface="Arial" charset="0"/>
              <a:ea typeface="ＭＳ Ｐゴシック" pitchFamily="34" charset="-128"/>
              <a:cs typeface="Arial" charset="0"/>
            </a:endParaRPr>
          </a:p>
        </p:txBody>
      </p:sp>
      <p:sp>
        <p:nvSpPr>
          <p:cNvPr id="3" name="Content Placeholder 2"/>
          <p:cNvSpPr>
            <a:spLocks noGrp="1"/>
          </p:cNvSpPr>
          <p:nvPr>
            <p:ph idx="1"/>
          </p:nvPr>
        </p:nvSpPr>
        <p:spPr>
          <a:xfrm>
            <a:off x="496888" y="1054100"/>
            <a:ext cx="8229600" cy="4525963"/>
          </a:xfrm>
        </p:spPr>
        <p:txBody>
          <a:bodyPr/>
          <a:lstStyle/>
          <a:p>
            <a:pPr marL="0" indent="0">
              <a:buFont typeface="Arial" pitchFamily="34" charset="0"/>
              <a:buNone/>
              <a:defRPr/>
            </a:pPr>
            <a:r>
              <a:rPr lang="en-US" sz="1400" dirty="0" smtClean="0">
                <a:latin typeface="Arial" panose="020B0604020202020204" pitchFamily="34" charset="0"/>
                <a:cs typeface="Arial" panose="020B0604020202020204" pitchFamily="34" charset="0"/>
              </a:rPr>
              <a:t>During the past few years, technology has greatly improved the capabilities of “high-strength, low-alloy steel”</a:t>
            </a:r>
          </a:p>
          <a:p>
            <a:pPr marL="0" indent="0">
              <a:buFont typeface="Arial" pitchFamily="34" charset="0"/>
              <a:buNone/>
              <a:defRPr/>
            </a:pPr>
            <a:endParaRPr lang="en-US" sz="1400" dirty="0" smtClean="0">
              <a:latin typeface="Arial" panose="020B0604020202020204" pitchFamily="34" charset="0"/>
              <a:cs typeface="Arial" panose="020B0604020202020204" pitchFamily="34" charset="0"/>
            </a:endParaRPr>
          </a:p>
          <a:p>
            <a:pPr marL="0" indent="0">
              <a:buFont typeface="Arial" pitchFamily="34" charset="0"/>
              <a:buNone/>
              <a:defRPr/>
            </a:pPr>
            <a:endParaRPr lang="en-US" sz="1400" dirty="0">
              <a:latin typeface="Arial" panose="020B0604020202020204" pitchFamily="34" charset="0"/>
              <a:cs typeface="Arial" panose="020B0604020202020204" pitchFamily="34" charset="0"/>
            </a:endParaRPr>
          </a:p>
          <a:p>
            <a:pPr marL="0" indent="0">
              <a:buFont typeface="Arial" pitchFamily="34" charset="0"/>
              <a:buNone/>
              <a:defRPr/>
            </a:pPr>
            <a:r>
              <a:rPr lang="en-US" sz="1400" dirty="0" smtClean="0">
                <a:latin typeface="Arial" panose="020B0604020202020204" pitchFamily="34" charset="0"/>
                <a:cs typeface="Arial" panose="020B0604020202020204" pitchFamily="34" charset="0"/>
              </a:rPr>
              <a:t>Critical elements of both steel selection and deliver.</a:t>
            </a:r>
          </a:p>
          <a:p>
            <a:pPr>
              <a:buFont typeface="Arial" pitchFamily="34" charset="0"/>
              <a:buChar char="•"/>
              <a:defRPr/>
            </a:pPr>
            <a:r>
              <a:rPr lang="en-US" sz="1400" dirty="0" smtClean="0">
                <a:latin typeface="Arial" panose="020B0604020202020204" pitchFamily="34" charset="0"/>
                <a:cs typeface="Arial" panose="020B0604020202020204" pitchFamily="34" charset="0"/>
              </a:rPr>
              <a:t>Focus on more than yield strength.</a:t>
            </a:r>
          </a:p>
          <a:p>
            <a:pPr>
              <a:buFont typeface="Arial" pitchFamily="34" charset="0"/>
              <a:buChar char="•"/>
              <a:defRPr/>
            </a:pPr>
            <a:r>
              <a:rPr lang="en-US" sz="1400" dirty="0" smtClean="0">
                <a:latin typeface="Arial" panose="020B0604020202020204" pitchFamily="34" charset="0"/>
                <a:cs typeface="Arial" panose="020B0604020202020204" pitchFamily="34" charset="0"/>
              </a:rPr>
              <a:t>Work with several testing providers.</a:t>
            </a:r>
          </a:p>
          <a:p>
            <a:pPr>
              <a:buFont typeface="Arial" pitchFamily="34" charset="0"/>
              <a:buChar char="•"/>
              <a:defRPr/>
            </a:pPr>
            <a:r>
              <a:rPr lang="en-US" sz="1400" dirty="0" smtClean="0">
                <a:latin typeface="Arial" panose="020B0604020202020204" pitchFamily="34" charset="0"/>
                <a:cs typeface="Arial" panose="020B0604020202020204" pitchFamily="34" charset="0"/>
              </a:rPr>
              <a:t>Incorporate a test program in to the quality plan</a:t>
            </a:r>
          </a:p>
          <a:p>
            <a:pPr>
              <a:buFont typeface="Arial" pitchFamily="34" charset="0"/>
              <a:buChar char="•"/>
              <a:defRPr/>
            </a:pPr>
            <a:r>
              <a:rPr lang="en-US" sz="1400" dirty="0" smtClean="0">
                <a:latin typeface="Arial" panose="020B0604020202020204" pitchFamily="34" charset="0"/>
                <a:cs typeface="Arial" panose="020B0604020202020204" pitchFamily="34" charset="0"/>
              </a:rPr>
              <a:t>Work closely with all vendors.</a:t>
            </a:r>
          </a:p>
          <a:p>
            <a:pPr marL="0" indent="0">
              <a:buFont typeface="Arial" pitchFamily="34" charset="0"/>
              <a:buNone/>
              <a:defRPr/>
            </a:pPr>
            <a:endParaRPr lang="en-US" sz="1400" dirty="0" smtClean="0">
              <a:latin typeface="Arial" panose="020B0604020202020204" pitchFamily="34" charset="0"/>
              <a:cs typeface="Arial" panose="020B0604020202020204" pitchFamily="34" charset="0"/>
            </a:endParaRPr>
          </a:p>
          <a:p>
            <a:pPr marL="0" indent="0">
              <a:buFont typeface="Arial" pitchFamily="34" charset="0"/>
              <a:buNone/>
              <a:defRPr/>
            </a:pPr>
            <a:endParaRPr lang="en-US" sz="1400" dirty="0">
              <a:latin typeface="Arial" panose="020B0604020202020204" pitchFamily="34" charset="0"/>
              <a:cs typeface="Arial" panose="020B0604020202020204" pitchFamily="34" charset="0"/>
            </a:endParaRPr>
          </a:p>
          <a:p>
            <a:pPr marL="0" indent="0">
              <a:buFont typeface="Arial" pitchFamily="34" charset="0"/>
              <a:buNone/>
              <a:defRPr/>
            </a:pPr>
            <a:r>
              <a:rPr lang="en-US" sz="1400" dirty="0" smtClean="0">
                <a:latin typeface="Arial" panose="020B0604020202020204" pitchFamily="34" charset="0"/>
                <a:cs typeface="Arial" panose="020B0604020202020204" pitchFamily="34" charset="0"/>
              </a:rPr>
              <a:t>Any detected anomaly in the material specification must be identified as early in the process as possible so that corrective action can be implemented and another run of the material can be produced.</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6739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496888" y="274638"/>
            <a:ext cx="8229600" cy="59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mtClean="0">
                <a:latin typeface="Arial" charset="0"/>
                <a:ea typeface="ＭＳ Ｐゴシック" pitchFamily="34" charset="-128"/>
                <a:cs typeface="Arial" charset="0"/>
              </a:rPr>
              <a:t>Gun System</a:t>
            </a:r>
            <a:r>
              <a:rPr lang="en-US" altLang="en-US" smtClean="0">
                <a:ea typeface="ＭＳ Ｐゴシック" pitchFamily="34" charset="-128"/>
              </a:rPr>
              <a:t/>
            </a:r>
            <a:br>
              <a:rPr lang="en-US" altLang="en-US" smtClean="0">
                <a:ea typeface="ＭＳ Ｐゴシック" pitchFamily="34" charset="-128"/>
              </a:rPr>
            </a:br>
            <a:endParaRPr lang="en-US" altLang="en-US" smtClean="0">
              <a:ea typeface="ＭＳ Ｐゴシック" pitchFamily="34" charset="-128"/>
            </a:endParaRPr>
          </a:p>
        </p:txBody>
      </p:sp>
      <p:sp>
        <p:nvSpPr>
          <p:cNvPr id="3" name="Content Placeholder 2"/>
          <p:cNvSpPr>
            <a:spLocks noGrp="1"/>
          </p:cNvSpPr>
          <p:nvPr>
            <p:ph idx="1"/>
          </p:nvPr>
        </p:nvSpPr>
        <p:spPr>
          <a:xfrm>
            <a:off x="533400" y="974725"/>
            <a:ext cx="8229600" cy="4525963"/>
          </a:xfrm>
        </p:spPr>
        <p:txBody>
          <a:bodyPr/>
          <a:lstStyle/>
          <a:p>
            <a:pPr marL="0" indent="0">
              <a:buFont typeface="Arial" pitchFamily="34" charset="0"/>
              <a:buNone/>
              <a:defRPr/>
            </a:pPr>
            <a:r>
              <a:rPr lang="en-US" sz="1400" dirty="0" smtClean="0">
                <a:latin typeface="Arial" panose="020B0604020202020204" pitchFamily="34" charset="0"/>
                <a:cs typeface="Arial" panose="020B0604020202020204" pitchFamily="34" charset="0"/>
              </a:rPr>
              <a:t>The gun system had to meet the following criteria:</a:t>
            </a:r>
          </a:p>
          <a:p>
            <a:pPr marL="0" indent="0">
              <a:buFont typeface="Arial" pitchFamily="34" charset="0"/>
              <a:buNone/>
              <a:defRPr/>
            </a:pPr>
            <a:endParaRPr lang="en-US" sz="1400" dirty="0" smtClean="0">
              <a:latin typeface="Arial" panose="020B0604020202020204" pitchFamily="34" charset="0"/>
              <a:cs typeface="Arial" panose="020B0604020202020204" pitchFamily="34" charset="0"/>
            </a:endParaRPr>
          </a:p>
          <a:p>
            <a:pPr>
              <a:buFont typeface="Arial" pitchFamily="34" charset="0"/>
              <a:buChar char="•"/>
              <a:defRPr/>
            </a:pPr>
            <a:r>
              <a:rPr lang="en-US" sz="1400" dirty="0" smtClean="0">
                <a:latin typeface="Arial" panose="020B0604020202020204" pitchFamily="34" charset="0"/>
                <a:cs typeface="Arial" panose="020B0604020202020204" pitchFamily="34" charset="0"/>
              </a:rPr>
              <a:t>Include the conventional tandem sub connector.</a:t>
            </a:r>
          </a:p>
          <a:p>
            <a:pPr>
              <a:buFont typeface="Arial" pitchFamily="34" charset="0"/>
              <a:buChar char="•"/>
              <a:defRPr/>
            </a:pPr>
            <a:r>
              <a:rPr lang="en-US" sz="1400" dirty="0" smtClean="0">
                <a:latin typeface="Arial" panose="020B0604020202020204" pitchFamily="34" charset="0"/>
                <a:cs typeface="Arial" panose="020B0604020202020204" pitchFamily="34" charset="0"/>
              </a:rPr>
              <a:t>Pass all specification tests before and after machining.</a:t>
            </a:r>
          </a:p>
          <a:p>
            <a:pPr>
              <a:buFont typeface="Arial" pitchFamily="34" charset="0"/>
              <a:buChar char="•"/>
              <a:defRPr/>
            </a:pPr>
            <a:r>
              <a:rPr lang="en-US" sz="1400" dirty="0" smtClean="0">
                <a:latin typeface="Arial" panose="020B0604020202020204" pitchFamily="34" charset="0"/>
                <a:cs typeface="Arial" panose="020B0604020202020204" pitchFamily="34" charset="0"/>
              </a:rPr>
              <a:t>Post detonation survivability.</a:t>
            </a:r>
          </a:p>
          <a:p>
            <a:pPr>
              <a:buFont typeface="Arial" pitchFamily="34" charset="0"/>
              <a:buChar char="•"/>
              <a:defRPr/>
            </a:pPr>
            <a:r>
              <a:rPr lang="en-US" sz="1400" dirty="0" smtClean="0">
                <a:latin typeface="Arial" panose="020B0604020202020204" pitchFamily="34" charset="0"/>
                <a:cs typeface="Arial" panose="020B0604020202020204" pitchFamily="34" charset="0"/>
              </a:rPr>
              <a:t>Capable of housing a fit for purpose shaped charge.</a:t>
            </a:r>
          </a:p>
          <a:p>
            <a:pPr>
              <a:buFont typeface="Arial" pitchFamily="34" charset="0"/>
              <a:buChar char="•"/>
              <a:defRPr/>
            </a:pPr>
            <a:r>
              <a:rPr lang="en-US" sz="1400" dirty="0" smtClean="0">
                <a:latin typeface="Arial" panose="020B0604020202020204" pitchFamily="34" charset="0"/>
                <a:cs typeface="Arial" panose="020B0604020202020204" pitchFamily="34" charset="0"/>
              </a:rPr>
              <a:t>Maintain a safety factor.</a:t>
            </a:r>
          </a:p>
          <a:p>
            <a:pPr>
              <a:buFont typeface="Arial" pitchFamily="34" charset="0"/>
              <a:buChar char="•"/>
              <a:defRPr/>
            </a:pPr>
            <a:endParaRPr lang="en-US" sz="1400" dirty="0">
              <a:latin typeface="Arial" panose="020B0604020202020204" pitchFamily="34" charset="0"/>
              <a:cs typeface="Arial" panose="020B0604020202020204" pitchFamily="34" charset="0"/>
            </a:endParaRP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19400"/>
            <a:ext cx="4114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 y="5527675"/>
            <a:ext cx="4419600" cy="415925"/>
          </a:xfrm>
          <a:prstGeom prst="rect">
            <a:avLst/>
          </a:prstGeom>
        </p:spPr>
        <p:txBody>
          <a:bodyPr>
            <a:spAutoFit/>
          </a:bodyPr>
          <a:lstStyle/>
          <a:p>
            <a:pPr>
              <a:defRPr/>
            </a:pPr>
            <a:r>
              <a:rPr lang="en-US" sz="1050" dirty="0">
                <a:latin typeface="Arial" pitchFamily="34" charset="0"/>
              </a:rPr>
              <a:t>The applied pressure with the maximum principal stress of 137,130 psi at 470°F</a:t>
            </a:r>
          </a:p>
        </p:txBody>
      </p:sp>
      <p:pic>
        <p:nvPicPr>
          <p:cNvPr id="819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819400"/>
            <a:ext cx="4648200"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343400" y="5527675"/>
            <a:ext cx="4419600" cy="254000"/>
          </a:xfrm>
          <a:prstGeom prst="rect">
            <a:avLst/>
          </a:prstGeom>
        </p:spPr>
        <p:txBody>
          <a:bodyPr>
            <a:spAutoFit/>
          </a:bodyPr>
          <a:lstStyle/>
          <a:p>
            <a:pPr>
              <a:defRPr/>
            </a:pPr>
            <a:r>
              <a:rPr lang="en-US" sz="1050" dirty="0">
                <a:latin typeface="Arial" pitchFamily="34" charset="0"/>
              </a:rPr>
              <a:t>   	Gun body after ballistic survival shot test</a:t>
            </a:r>
          </a:p>
        </p:txBody>
      </p:sp>
    </p:spTree>
    <p:extLst>
      <p:ext uri="{BB962C8B-B14F-4D97-AF65-F5344CB8AC3E}">
        <p14:creationId xmlns:p14="http://schemas.microsoft.com/office/powerpoint/2010/main" val="3630285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496888" y="274638"/>
            <a:ext cx="8229600" cy="59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mtClean="0">
                <a:latin typeface="Arial" charset="0"/>
                <a:ea typeface="ＭＳ Ｐゴシック" pitchFamily="34" charset="-128"/>
                <a:cs typeface="Arial" charset="0"/>
              </a:rPr>
              <a:t>Firing System</a:t>
            </a:r>
            <a:br>
              <a:rPr lang="en-US" altLang="en-US" smtClean="0">
                <a:latin typeface="Arial" charset="0"/>
                <a:ea typeface="ＭＳ Ｐゴシック" pitchFamily="34" charset="-128"/>
                <a:cs typeface="Arial" charset="0"/>
              </a:rPr>
            </a:br>
            <a:endParaRPr lang="en-US" altLang="en-US" smtClean="0">
              <a:latin typeface="Arial" charset="0"/>
              <a:ea typeface="ＭＳ Ｐゴシック" pitchFamily="34" charset="-128"/>
              <a:cs typeface="Arial" charset="0"/>
            </a:endParaRPr>
          </a:p>
        </p:txBody>
      </p:sp>
      <p:sp>
        <p:nvSpPr>
          <p:cNvPr id="3" name="Content Placeholder 2"/>
          <p:cNvSpPr>
            <a:spLocks noGrp="1"/>
          </p:cNvSpPr>
          <p:nvPr>
            <p:ph idx="1"/>
          </p:nvPr>
        </p:nvSpPr>
        <p:spPr>
          <a:xfrm>
            <a:off x="496888" y="1054100"/>
            <a:ext cx="8229600" cy="4525963"/>
          </a:xfrm>
        </p:spPr>
        <p:txBody>
          <a:bodyPr/>
          <a:lstStyle/>
          <a:p>
            <a:pPr marL="0" indent="0">
              <a:buFont typeface="Arial" pitchFamily="34" charset="0"/>
              <a:buNone/>
              <a:defRPr/>
            </a:pPr>
            <a:r>
              <a:rPr lang="en-US" sz="1400" dirty="0" smtClean="0">
                <a:latin typeface="Arial" panose="020B0604020202020204" pitchFamily="34" charset="0"/>
                <a:cs typeface="Arial" panose="020B0604020202020204" pitchFamily="34" charset="0"/>
              </a:rPr>
              <a:t>Firing system requirements:</a:t>
            </a:r>
          </a:p>
          <a:p>
            <a:pPr marL="0" indent="0">
              <a:buFont typeface="Arial" pitchFamily="34" charset="0"/>
              <a:buNone/>
              <a:defRPr/>
            </a:pPr>
            <a:endParaRPr lang="en-US" sz="1400" dirty="0" smtClean="0">
              <a:latin typeface="Arial" panose="020B0604020202020204" pitchFamily="34" charset="0"/>
              <a:cs typeface="Arial" panose="020B0604020202020204" pitchFamily="34" charset="0"/>
            </a:endParaRPr>
          </a:p>
          <a:p>
            <a:pPr>
              <a:buFont typeface="Arial" pitchFamily="34" charset="0"/>
              <a:buChar char="•"/>
              <a:defRPr/>
            </a:pPr>
            <a:r>
              <a:rPr lang="en-US" sz="1400" dirty="0" smtClean="0">
                <a:latin typeface="Arial" panose="020B0604020202020204" pitchFamily="34" charset="0"/>
                <a:cs typeface="Arial" panose="020B0604020202020204" pitchFamily="34" charset="0"/>
              </a:rPr>
              <a:t>Not mechanical.</a:t>
            </a:r>
          </a:p>
          <a:p>
            <a:pPr>
              <a:buFont typeface="Arial" pitchFamily="34" charset="0"/>
              <a:buChar char="•"/>
              <a:defRPr/>
            </a:pPr>
            <a:r>
              <a:rPr lang="en-US" sz="1400" dirty="0" smtClean="0">
                <a:latin typeface="Arial" panose="020B0604020202020204" pitchFamily="34" charset="0"/>
                <a:cs typeface="Arial" panose="020B0604020202020204" pitchFamily="34" charset="0"/>
              </a:rPr>
              <a:t>Fully redundant.</a:t>
            </a:r>
          </a:p>
          <a:p>
            <a:pPr>
              <a:buFont typeface="Arial" pitchFamily="34" charset="0"/>
              <a:buChar char="•"/>
              <a:defRPr/>
            </a:pPr>
            <a:r>
              <a:rPr lang="en-US" sz="1400" dirty="0" smtClean="0">
                <a:latin typeface="Arial" panose="020B0604020202020204" pitchFamily="34" charset="0"/>
                <a:cs typeface="Arial" panose="020B0604020202020204" pitchFamily="34" charset="0"/>
              </a:rPr>
              <a:t>Rupture disc activated.</a:t>
            </a:r>
          </a:p>
          <a:p>
            <a:pPr>
              <a:buFont typeface="Arial" pitchFamily="34" charset="0"/>
              <a:buChar char="•"/>
              <a:defRPr/>
            </a:pPr>
            <a:r>
              <a:rPr lang="en-US" sz="1400" dirty="0" smtClean="0">
                <a:latin typeface="Arial" panose="020B0604020202020204" pitchFamily="34" charset="0"/>
                <a:cs typeface="Arial" panose="020B0604020202020204" pitchFamily="34" charset="0"/>
              </a:rPr>
              <a:t>Incorporate a time delay.</a:t>
            </a:r>
          </a:p>
          <a:p>
            <a:pPr>
              <a:buFont typeface="Arial" pitchFamily="34" charset="0"/>
              <a:buChar char="•"/>
              <a:defRPr/>
            </a:pPr>
            <a:r>
              <a:rPr lang="en-US" sz="1400" dirty="0" smtClean="0">
                <a:latin typeface="Arial" panose="020B0604020202020204" pitchFamily="34" charset="0"/>
                <a:cs typeface="Arial" panose="020B0604020202020204" pitchFamily="34" charset="0"/>
              </a:rPr>
              <a:t>Reliable.</a:t>
            </a:r>
          </a:p>
          <a:p>
            <a:pPr>
              <a:buFont typeface="Arial" pitchFamily="34" charset="0"/>
              <a:buChar char="•"/>
              <a:defRPr/>
            </a:pPr>
            <a:r>
              <a:rPr lang="en-US" sz="1400" dirty="0" smtClean="0">
                <a:latin typeface="Arial" panose="020B0604020202020204" pitchFamily="34" charset="0"/>
                <a:cs typeface="Arial" panose="020B0604020202020204" pitchFamily="34" charset="0"/>
              </a:rPr>
              <a:t>Simplistic in function.</a:t>
            </a:r>
          </a:p>
          <a:p>
            <a:pPr>
              <a:buFont typeface="Arial" pitchFamily="34" charset="0"/>
              <a:buChar char="•"/>
              <a:defRPr/>
            </a:pPr>
            <a:r>
              <a:rPr lang="en-US" sz="1400" dirty="0" smtClean="0">
                <a:latin typeface="Arial" panose="020B0604020202020204" pitchFamily="34" charset="0"/>
                <a:cs typeface="Arial" panose="020B0604020202020204" pitchFamily="34" charset="0"/>
              </a:rPr>
              <a:t>Surface Safe.</a:t>
            </a:r>
          </a:p>
          <a:p>
            <a:pPr>
              <a:buFont typeface="Arial" pitchFamily="34" charset="0"/>
              <a:buChar char="•"/>
              <a:defRPr/>
            </a:pPr>
            <a:r>
              <a:rPr lang="en-US" sz="1400" dirty="0" smtClean="0">
                <a:latin typeface="Arial" panose="020B0604020202020204" pitchFamily="34" charset="0"/>
                <a:cs typeface="Arial" panose="020B0604020202020204" pitchFamily="34" charset="0"/>
              </a:rPr>
              <a:t>Tested in accordance with API RP-67.</a:t>
            </a:r>
          </a:p>
          <a:p>
            <a:pPr marL="0" indent="0">
              <a:buFont typeface="Arial" pitchFamily="34" charset="0"/>
              <a:buNone/>
              <a:defRPr/>
            </a:pPr>
            <a:endParaRPr lang="en-US" sz="1400" dirty="0">
              <a:latin typeface="Arial" panose="020B0604020202020204" pitchFamily="34" charset="0"/>
              <a:cs typeface="Arial" panose="020B0604020202020204" pitchFamily="34" charset="0"/>
            </a:endParaRPr>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733800"/>
            <a:ext cx="89916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1" name="Rectangle 5"/>
          <p:cNvSpPr>
            <a:spLocks noChangeArrowheads="1"/>
          </p:cNvSpPr>
          <p:nvPr/>
        </p:nvSpPr>
        <p:spPr bwMode="auto">
          <a:xfrm>
            <a:off x="2895600" y="5105400"/>
            <a:ext cx="342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400"/>
              <a:t>Ultra HPHT Model D, RD Firing System</a:t>
            </a:r>
          </a:p>
        </p:txBody>
      </p:sp>
    </p:spTree>
    <p:extLst>
      <p:ext uri="{BB962C8B-B14F-4D97-AF65-F5344CB8AC3E}">
        <p14:creationId xmlns:p14="http://schemas.microsoft.com/office/powerpoint/2010/main" val="1098347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496888" y="274638"/>
            <a:ext cx="8229600" cy="59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mtClean="0">
                <a:latin typeface="Arial" charset="0"/>
                <a:ea typeface="ＭＳ Ｐゴシック" pitchFamily="34" charset="-128"/>
                <a:cs typeface="Arial" charset="0"/>
              </a:rPr>
              <a:t>Explosives</a:t>
            </a:r>
            <a:br>
              <a:rPr lang="en-US" altLang="en-US" smtClean="0">
                <a:latin typeface="Arial" charset="0"/>
                <a:ea typeface="ＭＳ Ｐゴシック" pitchFamily="34" charset="-128"/>
                <a:cs typeface="Arial" charset="0"/>
              </a:rPr>
            </a:br>
            <a:endParaRPr lang="en-US" altLang="en-US" smtClean="0">
              <a:latin typeface="Arial" charset="0"/>
              <a:ea typeface="ＭＳ Ｐゴシック" pitchFamily="34" charset="-128"/>
              <a:cs typeface="Arial" charset="0"/>
            </a:endParaRPr>
          </a:p>
        </p:txBody>
      </p:sp>
      <p:sp>
        <p:nvSpPr>
          <p:cNvPr id="10243" name="Content Placeholder 2"/>
          <p:cNvSpPr>
            <a:spLocks noGrp="1"/>
          </p:cNvSpPr>
          <p:nvPr>
            <p:ph idx="1"/>
          </p:nvPr>
        </p:nvSpPr>
        <p:spPr bwMode="auto">
          <a:xfrm>
            <a:off x="496888" y="10541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charset="0"/>
              <a:buNone/>
            </a:pPr>
            <a:r>
              <a:rPr lang="en-US" altLang="en-US" sz="1400" dirty="0" smtClean="0">
                <a:latin typeface="Arial" charset="0"/>
                <a:ea typeface="ＭＳ Ｐゴシック" pitchFamily="34" charset="-128"/>
                <a:cs typeface="Arial" charset="0"/>
              </a:rPr>
              <a:t>The high-temperature requirement for the system meant that </a:t>
            </a:r>
            <a:r>
              <a:rPr lang="en-US" altLang="en-US" sz="1400" dirty="0" err="1" smtClean="0">
                <a:latin typeface="Arial" charset="0"/>
                <a:ea typeface="ＭＳ Ｐゴシック" pitchFamily="34" charset="-128"/>
                <a:cs typeface="Arial" charset="0"/>
              </a:rPr>
              <a:t>hexanitrostilbene</a:t>
            </a:r>
            <a:r>
              <a:rPr lang="en-US" altLang="en-US" sz="1400" dirty="0" smtClean="0">
                <a:latin typeface="Arial" charset="0"/>
                <a:ea typeface="ＭＳ Ｐゴシック" pitchFamily="34" charset="-128"/>
                <a:cs typeface="Arial" charset="0"/>
              </a:rPr>
              <a:t> (HNS) was the choice for explosive.</a:t>
            </a:r>
          </a:p>
          <a:p>
            <a:pPr marL="0" indent="0">
              <a:buFont typeface="Arial" charset="0"/>
              <a:buNone/>
            </a:pPr>
            <a:endParaRPr lang="en-US" altLang="en-US" sz="1400" dirty="0" smtClean="0">
              <a:latin typeface="Arial" charset="0"/>
              <a:ea typeface="ＭＳ Ｐゴシック" pitchFamily="34" charset="-128"/>
              <a:cs typeface="Arial" charset="0"/>
            </a:endParaRPr>
          </a:p>
          <a:p>
            <a:pPr marL="0" indent="0">
              <a:buFont typeface="Arial" charset="0"/>
              <a:buNone/>
            </a:pPr>
            <a:r>
              <a:rPr lang="en-US" altLang="en-US" sz="1400" dirty="0" smtClean="0">
                <a:latin typeface="Arial" charset="0"/>
                <a:ea typeface="ＭＳ Ｐゴシック" pitchFamily="34" charset="-128"/>
                <a:cs typeface="Arial" charset="0"/>
              </a:rPr>
              <a:t>Due to the high-temperature requirements of the job all the explosives, including shaped charges, detonation cord, boosters, time-delay units and the ballistic transfer device were all batch qualified for use at 470°F.</a:t>
            </a:r>
          </a:p>
          <a:p>
            <a:pPr marL="0" indent="0">
              <a:buFont typeface="Arial" charset="0"/>
              <a:buNone/>
            </a:pPr>
            <a:endParaRPr lang="en-US" altLang="en-US" sz="1400" dirty="0" smtClean="0">
              <a:latin typeface="Arial" charset="0"/>
              <a:ea typeface="ＭＳ Ｐゴシック" pitchFamily="34" charset="-128"/>
              <a:cs typeface="Arial" charset="0"/>
            </a:endParaRPr>
          </a:p>
          <a:p>
            <a:pPr marL="0" indent="0">
              <a:buFont typeface="Arial" charset="0"/>
              <a:buNone/>
            </a:pPr>
            <a:r>
              <a:rPr lang="en-US" altLang="en-US" sz="1400" dirty="0" smtClean="0">
                <a:latin typeface="Arial" charset="0"/>
                <a:ea typeface="ＭＳ Ｐゴシック" pitchFamily="34" charset="-128"/>
                <a:cs typeface="Arial" charset="0"/>
              </a:rPr>
              <a:t>Specific explosives testing included </a:t>
            </a:r>
            <a:r>
              <a:rPr lang="en-US" altLang="en-US" sz="1400" dirty="0" smtClean="0">
                <a:latin typeface="Arial" charset="0"/>
                <a:ea typeface="ＭＳ Ｐゴシック" pitchFamily="34" charset="-128"/>
                <a:cs typeface="Arial" charset="0"/>
              </a:rPr>
              <a:t>ampoule </a:t>
            </a:r>
            <a:r>
              <a:rPr lang="en-US" altLang="en-US" sz="1400" dirty="0" smtClean="0">
                <a:latin typeface="Arial" charset="0"/>
                <a:ea typeface="ＭＳ Ｐゴシック" pitchFamily="34" charset="-128"/>
                <a:cs typeface="Arial" charset="0"/>
              </a:rPr>
              <a:t>testing:</a:t>
            </a:r>
          </a:p>
          <a:p>
            <a:pPr marL="0" indent="0">
              <a:buFont typeface="Arial" charset="0"/>
              <a:buNone/>
            </a:pPr>
            <a:r>
              <a:rPr lang="en-US" altLang="en-US" sz="1400" dirty="0" smtClean="0">
                <a:latin typeface="Arial" charset="0"/>
                <a:ea typeface="ＭＳ Ｐゴシック" pitchFamily="34" charset="-128"/>
                <a:cs typeface="Arial" charset="0"/>
              </a:rPr>
              <a:t>Used to create batch-specif</a:t>
            </a:r>
            <a:r>
              <a:rPr lang="en-US" altLang="en-US" sz="1400" dirty="0" smtClean="0">
                <a:latin typeface="Arial" charset="0"/>
                <a:ea typeface="ＭＳ Ｐゴシック" pitchFamily="34" charset="-128"/>
                <a:cs typeface="Arial" charset="0"/>
              </a:rPr>
              <a:t>ic time-temperature curve</a:t>
            </a:r>
            <a:r>
              <a:rPr lang="en-US" altLang="en-US" sz="1400" dirty="0" smtClean="0">
                <a:latin typeface="Arial" charset="0"/>
                <a:ea typeface="ＭＳ Ｐゴシック" pitchFamily="34" charset="-128"/>
                <a:cs typeface="Arial" charset="0"/>
              </a:rPr>
              <a:t>.</a:t>
            </a:r>
          </a:p>
          <a:p>
            <a:pPr marL="0" indent="0">
              <a:buFont typeface="Arial" charset="0"/>
              <a:buNone/>
            </a:pPr>
            <a:endParaRPr lang="en-US" altLang="en-US" sz="1400" dirty="0">
              <a:latin typeface="Arial" charset="0"/>
              <a:ea typeface="ＭＳ Ｐゴシック" pitchFamily="34" charset="-128"/>
              <a:cs typeface="Arial" charset="0"/>
            </a:endParaRPr>
          </a:p>
          <a:p>
            <a:pPr marL="0" indent="0">
              <a:buFont typeface="Arial" charset="0"/>
              <a:buNone/>
            </a:pPr>
            <a:r>
              <a:rPr lang="en-US" altLang="en-US" sz="1400" dirty="0" smtClean="0">
                <a:latin typeface="Arial" charset="0"/>
                <a:ea typeface="ＭＳ Ｐゴシック" pitchFamily="34" charset="-128"/>
                <a:cs typeface="Arial" charset="0"/>
              </a:rPr>
              <a:t>Combined with multiple shaped charge tests at well conditions for final verification.</a:t>
            </a:r>
            <a:endParaRPr lang="en-US" altLang="en-US" sz="1400" dirty="0" smtClean="0">
              <a:latin typeface="Arial" charset="0"/>
              <a:ea typeface="ＭＳ Ｐゴシック" pitchFamily="34" charset="-128"/>
              <a:cs typeface="Arial" charset="0"/>
            </a:endParaRPr>
          </a:p>
          <a:p>
            <a:pPr marL="0" indent="0">
              <a:buFont typeface="Arial" charset="0"/>
              <a:buNone/>
            </a:pPr>
            <a:endParaRPr lang="en-US" altLang="en-US" sz="1400" dirty="0" smtClean="0">
              <a:latin typeface="Arial" charset="0"/>
              <a:ea typeface="ＭＳ Ｐゴシック" pitchFamily="34" charset="-128"/>
              <a:cs typeface="Arial" charset="0"/>
            </a:endParaRPr>
          </a:p>
        </p:txBody>
      </p:sp>
      <p:pic>
        <p:nvPicPr>
          <p:cNvPr id="102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994318"/>
            <a:ext cx="3987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Rectangle 6"/>
          <p:cNvSpPr>
            <a:spLocks noChangeArrowheads="1"/>
          </p:cNvSpPr>
          <p:nvPr/>
        </p:nvSpPr>
        <p:spPr bwMode="auto">
          <a:xfrm>
            <a:off x="3022600" y="6051718"/>
            <a:ext cx="342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400" dirty="0" smtClean="0"/>
              <a:t>Ampoules </a:t>
            </a:r>
            <a:r>
              <a:rPr lang="en-US" altLang="en-US" sz="1400" dirty="0"/>
              <a:t>containing HE sample 1 &amp; 2</a:t>
            </a:r>
          </a:p>
        </p:txBody>
      </p:sp>
    </p:spTree>
    <p:extLst>
      <p:ext uri="{BB962C8B-B14F-4D97-AF65-F5344CB8AC3E}">
        <p14:creationId xmlns:p14="http://schemas.microsoft.com/office/powerpoint/2010/main" val="152604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96888" y="274638"/>
            <a:ext cx="8229600" cy="59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z="2800" smtClean="0">
                <a:latin typeface="Arial" charset="0"/>
                <a:ea typeface="ＭＳ Ｐゴシック" pitchFamily="34" charset="-128"/>
                <a:cs typeface="Arial" charset="0"/>
              </a:rPr>
              <a:t>Individual Component Testing and Certification</a:t>
            </a:r>
            <a:br>
              <a:rPr lang="en-US" altLang="en-US" sz="2800" smtClean="0">
                <a:latin typeface="Arial" charset="0"/>
                <a:ea typeface="ＭＳ Ｐゴシック" pitchFamily="34" charset="-128"/>
                <a:cs typeface="Arial" charset="0"/>
              </a:rPr>
            </a:br>
            <a:endParaRPr lang="en-US" altLang="en-US" sz="2800" smtClean="0">
              <a:latin typeface="Arial" charset="0"/>
              <a:ea typeface="ＭＳ Ｐゴシック" pitchFamily="34" charset="-128"/>
              <a:cs typeface="Arial" charset="0"/>
            </a:endParaRPr>
          </a:p>
        </p:txBody>
      </p:sp>
      <p:sp>
        <p:nvSpPr>
          <p:cNvPr id="3" name="Content Placeholder 2"/>
          <p:cNvSpPr>
            <a:spLocks noGrp="1"/>
          </p:cNvSpPr>
          <p:nvPr>
            <p:ph idx="1"/>
          </p:nvPr>
        </p:nvSpPr>
        <p:spPr>
          <a:xfrm>
            <a:off x="496888" y="1054100"/>
            <a:ext cx="8229600" cy="4525963"/>
          </a:xfrm>
        </p:spPr>
        <p:txBody>
          <a:bodyPr/>
          <a:lstStyle/>
          <a:p>
            <a:pPr marL="0" indent="0">
              <a:buFont typeface="Arial" pitchFamily="34" charset="0"/>
              <a:buNone/>
              <a:defRPr/>
            </a:pPr>
            <a:r>
              <a:rPr lang="en-US" sz="1400" dirty="0" smtClean="0">
                <a:latin typeface="Arial" panose="020B0604020202020204" pitchFamily="34" charset="0"/>
                <a:cs typeface="Arial" panose="020B0604020202020204" pitchFamily="34" charset="0"/>
              </a:rPr>
              <a:t>During the development and the pre-job preparation of this project, the company worked with many third-party vendors to carry out a full range of individual component tests. These tests were based on initial findings from up-front modeling. In addition, the company had many of these tests witnessed for verification purposes.</a:t>
            </a:r>
          </a:p>
          <a:p>
            <a:pPr marL="0" indent="0">
              <a:buFont typeface="Arial" pitchFamily="34" charset="0"/>
              <a:buNone/>
              <a:defRPr/>
            </a:pPr>
            <a:endParaRPr lang="en-US" sz="1400" dirty="0" smtClean="0">
              <a:latin typeface="Arial" panose="020B0604020202020204" pitchFamily="34" charset="0"/>
              <a:cs typeface="Arial" panose="020B0604020202020204" pitchFamily="34" charset="0"/>
            </a:endParaRPr>
          </a:p>
          <a:p>
            <a:pPr marL="0" indent="0">
              <a:buFont typeface="Arial" pitchFamily="34" charset="0"/>
              <a:buNone/>
              <a:defRPr/>
            </a:pPr>
            <a:endParaRPr lang="en-US" sz="1400" dirty="0">
              <a:latin typeface="Arial" panose="020B0604020202020204" pitchFamily="34" charset="0"/>
              <a:cs typeface="Arial" panose="020B0604020202020204" pitchFamily="34" charset="0"/>
            </a:endParaRPr>
          </a:p>
          <a:p>
            <a:pPr>
              <a:buFont typeface="Arial" pitchFamily="34" charset="0"/>
              <a:buChar char="•"/>
              <a:defRPr/>
            </a:pPr>
            <a:r>
              <a:rPr lang="en-US" sz="1400" dirty="0" smtClean="0">
                <a:latin typeface="Arial" panose="020B0604020202020204" pitchFamily="34" charset="0"/>
                <a:cs typeface="Arial" panose="020B0604020202020204" pitchFamily="34" charset="0"/>
              </a:rPr>
              <a:t>Tandem sub connectors</a:t>
            </a:r>
          </a:p>
          <a:p>
            <a:pPr>
              <a:buFont typeface="Arial" pitchFamily="34" charset="0"/>
              <a:buChar char="•"/>
              <a:defRPr/>
            </a:pPr>
            <a:r>
              <a:rPr lang="en-US" sz="1400" dirty="0" smtClean="0">
                <a:latin typeface="Arial" panose="020B0604020202020204" pitchFamily="34" charset="0"/>
                <a:cs typeface="Arial" panose="020B0604020202020204" pitchFamily="34" charset="0"/>
              </a:rPr>
              <a:t>Firing head components</a:t>
            </a:r>
          </a:p>
          <a:p>
            <a:pPr>
              <a:buFont typeface="Arial" pitchFamily="34" charset="0"/>
              <a:buChar char="•"/>
              <a:defRPr/>
            </a:pPr>
            <a:r>
              <a:rPr lang="en-US" sz="1400" dirty="0" smtClean="0">
                <a:latin typeface="Arial" panose="020B0604020202020204" pitchFamily="34" charset="0"/>
                <a:cs typeface="Arial" panose="020B0604020202020204" pitchFamily="34" charset="0"/>
              </a:rPr>
              <a:t>Gun system &amp; components</a:t>
            </a:r>
          </a:p>
          <a:p>
            <a:pPr marL="0" indent="0">
              <a:buFont typeface="Arial" pitchFamily="34" charset="0"/>
              <a:buNone/>
              <a:defRPr/>
            </a:pPr>
            <a:endParaRPr lang="en-US" sz="1400" dirty="0" smtClean="0">
              <a:latin typeface="Arial" panose="020B0604020202020204" pitchFamily="34" charset="0"/>
              <a:cs typeface="Arial" panose="020B0604020202020204" pitchFamily="34" charset="0"/>
            </a:endParaRPr>
          </a:p>
          <a:p>
            <a:pPr marL="0" indent="0">
              <a:buFont typeface="Arial" pitchFamily="34" charset="0"/>
              <a:buNone/>
              <a:defRPr/>
            </a:pPr>
            <a:endParaRPr lang="en-US" sz="1400" dirty="0" smtClean="0">
              <a:latin typeface="Arial" panose="020B0604020202020204" pitchFamily="34" charset="0"/>
              <a:cs typeface="Arial" panose="020B0604020202020204" pitchFamily="34" charset="0"/>
            </a:endParaRPr>
          </a:p>
          <a:p>
            <a:pPr marL="0" indent="0">
              <a:buFont typeface="Arial" pitchFamily="34" charset="0"/>
              <a:buNone/>
              <a:defRPr/>
            </a:pPr>
            <a:r>
              <a:rPr lang="en-US" sz="1400" dirty="0" smtClean="0">
                <a:latin typeface="Arial" panose="020B0604020202020204" pitchFamily="34" charset="0"/>
                <a:cs typeface="Arial" panose="020B0604020202020204" pitchFamily="34" charset="0"/>
              </a:rPr>
              <a:t>Many items were included in the design verification phase of the project with everything else being certified through the quality plan.</a:t>
            </a:r>
          </a:p>
        </p:txBody>
      </p:sp>
    </p:spTree>
    <p:extLst>
      <p:ext uri="{BB962C8B-B14F-4D97-AF65-F5344CB8AC3E}">
        <p14:creationId xmlns:p14="http://schemas.microsoft.com/office/powerpoint/2010/main" val="3882066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Presentation(4-3)_Light">
  <a:themeElements>
    <a:clrScheme name="Baker Colors">
      <a:dk1>
        <a:sysClr val="windowText" lastClr="000000"/>
      </a:dk1>
      <a:lt1>
        <a:sysClr val="window" lastClr="FFFFFF"/>
      </a:lt1>
      <a:dk2>
        <a:srgbClr val="005ABB"/>
      </a:dk2>
      <a:lt2>
        <a:srgbClr val="FFFFFE"/>
      </a:lt2>
      <a:accent1>
        <a:srgbClr val="005ABB"/>
      </a:accent1>
      <a:accent2>
        <a:srgbClr val="F6C31A"/>
      </a:accent2>
      <a:accent3>
        <a:srgbClr val="008EC8"/>
      </a:accent3>
      <a:accent4>
        <a:srgbClr val="E37422"/>
      </a:accent4>
      <a:accent5>
        <a:srgbClr val="66BC29"/>
      </a:accent5>
      <a:accent6>
        <a:srgbClr val="B6B5B0"/>
      </a:accent6>
      <a:hlink>
        <a:srgbClr val="005ABB"/>
      </a:hlink>
      <a:folHlink>
        <a:srgbClr val="00A0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olidFill>
            <a:srgbClr val="FF0000"/>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3541F1032EF548B4243379E68C3FAE" ma:contentTypeVersion="0" ma:contentTypeDescription="Create a new document." ma:contentTypeScope="" ma:versionID="eebfab97dfe4e3f69ee2753c6d17740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1F98C4-A831-4A7E-A537-681AF84B3C27}">
  <ds:schemaRefs>
    <ds:schemaRef ds:uri="http://schemas.microsoft.com/sharepoint/v3/contenttype/forms"/>
  </ds:schemaRefs>
</ds:datastoreItem>
</file>

<file path=customXml/itemProps2.xml><?xml version="1.0" encoding="utf-8"?>
<ds:datastoreItem xmlns:ds="http://schemas.openxmlformats.org/officeDocument/2006/customXml" ds:itemID="{55840942-7B76-486C-804B-3EFCBA11053D}">
  <ds:schemaRefs>
    <ds:schemaRef ds:uri="http://purl.org/dc/elements/1.1/"/>
    <ds:schemaRef ds:uri="http://schemas.microsoft.com/office/2006/documentManagement/types"/>
    <ds:schemaRef ds:uri="http://schemas.microsoft.com/office/2006/metadata/properties"/>
    <ds:schemaRef ds:uri="http://www.w3.org/XML/1998/namespace"/>
    <ds:schemaRef ds:uri="http://purl.org/dc/terms/"/>
    <ds:schemaRef ds:uri="http://schemas.openxmlformats.org/package/2006/metadata/core-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E10824B2-C5A4-4299-8731-9AF4A4B8C7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2014.Presentation(4-3)_Light</Template>
  <TotalTime>9613</TotalTime>
  <Words>1742</Words>
  <Application>Microsoft Office PowerPoint</Application>
  <PresentationFormat>On-screen Show (4:3)</PresentationFormat>
  <Paragraphs>216</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2014.Presentation(4-3)_Light</vt:lpstr>
      <vt:lpstr>2015 International Perforating Symposium  The Renaissance Hotel, Amsterdam  19th -21st May 2015 </vt:lpstr>
      <vt:lpstr>PowerPoint Presentation</vt:lpstr>
      <vt:lpstr>Introduction  </vt:lpstr>
      <vt:lpstr>Perforating System Requirements </vt:lpstr>
      <vt:lpstr>Steel </vt:lpstr>
      <vt:lpstr>Gun System </vt:lpstr>
      <vt:lpstr>Firing System </vt:lpstr>
      <vt:lpstr>Explosives </vt:lpstr>
      <vt:lpstr>Individual Component Testing and Certification </vt:lpstr>
      <vt:lpstr>System Qualification </vt:lpstr>
      <vt:lpstr>System integrity Test, SIT </vt:lpstr>
      <vt:lpstr>System integrity Test, SIT</vt:lpstr>
      <vt:lpstr>Quality Plan </vt:lpstr>
      <vt:lpstr>Field Run Summary</vt:lpstr>
      <vt:lpstr>Conclusion</vt:lpstr>
      <vt:lpstr>PowerPoint Presentation</vt:lpstr>
      <vt:lpstr>PowerPoint Presentation</vt:lpstr>
    </vt:vector>
  </TitlesOfParts>
  <Company>Baker Hughes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IPS Software Systems</dc:title>
  <dc:creator>Garabed Yeriazarian</dc:creator>
  <cp:lastModifiedBy>Baker Hughes Incorporated</cp:lastModifiedBy>
  <cp:revision>214</cp:revision>
  <cp:lastPrinted>2014-02-21T16:42:43Z</cp:lastPrinted>
  <dcterms:created xsi:type="dcterms:W3CDTF">2014-02-13T13:13:28Z</dcterms:created>
  <dcterms:modified xsi:type="dcterms:W3CDTF">2015-05-21T05:36:15Z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0x0101009F3541F1032EF548B4243379E68C3FAE</vt:lpwstr>
  </property>
  <property fmtid="{D5CDD505-2E9C-101B-9397-08002B2CF9AE}" pid="3" name="entGeography">
    <vt:lpwstr/>
  </property>
  <property fmtid="{D5CDD505-2E9C-101B-9397-08002B2CF9AE}" pid="4" name="entMarketSegment">
    <vt:lpwstr/>
  </property>
  <property fmtid="{D5CDD505-2E9C-101B-9397-08002B2CF9AE}" pid="5" name="entProductService">
    <vt:lpwstr/>
  </property>
</Properties>
</file>