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7"/>
  </p:sldMasterIdLst>
  <p:notesMasterIdLst>
    <p:notesMasterId r:id="rId36"/>
  </p:notesMasterIdLst>
  <p:handoutMasterIdLst>
    <p:handoutMasterId r:id="rId37"/>
  </p:handoutMasterIdLst>
  <p:sldIdLst>
    <p:sldId id="262" r:id="rId8"/>
    <p:sldId id="1062" r:id="rId9"/>
    <p:sldId id="1025" r:id="rId10"/>
    <p:sldId id="1114" r:id="rId11"/>
    <p:sldId id="1096" r:id="rId12"/>
    <p:sldId id="1120" r:id="rId13"/>
    <p:sldId id="1098" r:id="rId14"/>
    <p:sldId id="1116" r:id="rId15"/>
    <p:sldId id="1117" r:id="rId16"/>
    <p:sldId id="1037" r:id="rId17"/>
    <p:sldId id="1115" r:id="rId18"/>
    <p:sldId id="1097" r:id="rId19"/>
    <p:sldId id="1100" r:id="rId20"/>
    <p:sldId id="1101" r:id="rId21"/>
    <p:sldId id="1102" r:id="rId22"/>
    <p:sldId id="1103" r:id="rId23"/>
    <p:sldId id="1104" r:id="rId24"/>
    <p:sldId id="1041" r:id="rId25"/>
    <p:sldId id="1118" r:id="rId26"/>
    <p:sldId id="1105" r:id="rId27"/>
    <p:sldId id="1119" r:id="rId28"/>
    <p:sldId id="1113" r:id="rId29"/>
    <p:sldId id="1112" r:id="rId30"/>
    <p:sldId id="1107" r:id="rId31"/>
    <p:sldId id="1108" r:id="rId32"/>
    <p:sldId id="1121" r:id="rId33"/>
    <p:sldId id="1122" r:id="rId34"/>
    <p:sldId id="1094" r:id="rId3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bg2"/>
        </a:solidFill>
        <a:latin typeface="Univers 57 Condensed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bg2"/>
        </a:solidFill>
        <a:latin typeface="Univers 57 Condensed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bg2"/>
        </a:solidFill>
        <a:latin typeface="Univers 57 Condensed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bg2"/>
        </a:solidFill>
        <a:latin typeface="Univers 57 Condensed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bg2"/>
        </a:solidFill>
        <a:latin typeface="Univers 57 Condensed" pitchFamily="34" charset="0"/>
        <a:ea typeface="+mn-ea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bg2"/>
        </a:solidFill>
        <a:latin typeface="Univers 57 Condensed" pitchFamily="34" charset="0"/>
        <a:ea typeface="+mn-ea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bg2"/>
        </a:solidFill>
        <a:latin typeface="Univers 57 Condensed" pitchFamily="34" charset="0"/>
        <a:ea typeface="+mn-ea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bg2"/>
        </a:solidFill>
        <a:latin typeface="Univers 57 Condensed" pitchFamily="34" charset="0"/>
        <a:ea typeface="+mn-ea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bg2"/>
        </a:solidFill>
        <a:latin typeface="Univers 57 Condensed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BFBFBF"/>
    <a:srgbClr val="C0C0C0"/>
    <a:srgbClr val="010000"/>
    <a:srgbClr val="003366"/>
    <a:srgbClr val="339966"/>
    <a:srgbClr val="336699"/>
    <a:srgbClr val="003399"/>
    <a:srgbClr val="00FF00"/>
    <a:srgbClr val="FAF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25" autoAdjust="0"/>
    <p:restoredTop sz="93761" autoAdjust="0"/>
  </p:normalViewPr>
  <p:slideViewPr>
    <p:cSldViewPr>
      <p:cViewPr>
        <p:scale>
          <a:sx n="78" d="100"/>
          <a:sy n="78" d="100"/>
        </p:scale>
        <p:origin x="-72" y="234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32"/>
    </p:cViewPr>
  </p:sorterViewPr>
  <p:notesViewPr>
    <p:cSldViewPr>
      <p:cViewPr varScale="1">
        <p:scale>
          <a:sx n="83" d="100"/>
          <a:sy n="83" d="100"/>
        </p:scale>
        <p:origin x="-1962" y="-9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kumimoji="0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kumimoji="0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69956A71-FBE2-4072-99E8-6AE9DEE02B27}" type="datetime1">
              <a:rPr lang="en-US" altLang="en-US"/>
              <a:pPr/>
              <a:t>5/21/2015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kumimoji="0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kumimoji="0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E1744278-82B3-4068-AF65-F8A65E6124F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342" name="HandoutMasterClassification"/>
          <p:cNvSpPr txBox="1">
            <a:spLocks noChangeArrowheads="1"/>
          </p:cNvSpPr>
          <p:nvPr/>
        </p:nvSpPr>
        <p:spPr bwMode="auto">
          <a:xfrm>
            <a:off x="6637338" y="639763"/>
            <a:ext cx="48895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96661" tIns="48331" rIns="96661" bIns="48331"/>
          <a:lstStyle/>
          <a:p>
            <a:pPr algn="ctr" defTabSz="966788"/>
            <a:r>
              <a:rPr lang="en-US" sz="1100" b="1">
                <a:solidFill>
                  <a:srgbClr val="C0C0C0"/>
                </a:solidFill>
                <a:latin typeface="Arial" charset="0"/>
              </a:rPr>
              <a:t>Schlumberger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5229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kumimoji="0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kumimoji="0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A8506C9E-E2BC-4F69-8240-10A530B353E0}" type="datetime1">
              <a:rPr lang="en-US" altLang="en-US"/>
              <a:pPr/>
              <a:t>5/21/2015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kumimoji="0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kumimoji="0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65996823-D640-421A-9C31-E683878BFC0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81280" name="NotesMasterClassification"/>
          <p:cNvSpPr txBox="1">
            <a:spLocks noChangeArrowheads="1"/>
          </p:cNvSpPr>
          <p:nvPr/>
        </p:nvSpPr>
        <p:spPr bwMode="auto">
          <a:xfrm>
            <a:off x="6637338" y="639763"/>
            <a:ext cx="48895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96661" tIns="48331" rIns="96661" bIns="48331"/>
          <a:lstStyle/>
          <a:p>
            <a:pPr algn="ctr" defTabSz="966788"/>
            <a:r>
              <a:rPr lang="en-US" sz="1100" b="1">
                <a:solidFill>
                  <a:srgbClr val="C0C0C0"/>
                </a:solidFill>
                <a:latin typeface="Arial" charset="0"/>
              </a:rPr>
              <a:t>Schlumberger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3805231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9C0C181-6982-43F3-A0D7-7822FB9834BD}" type="datetime1">
              <a:rPr lang="en-US" altLang="en-US"/>
              <a:pPr/>
              <a:t>5/21/2015</a:t>
            </a:fld>
            <a:endParaRPr lang="en-US" alt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8314F-F3A5-4119-9166-66F28BD9A883}" type="slidenum">
              <a:rPr lang="en-US" altLang="en-US"/>
              <a:pPr/>
              <a:t>1</a:t>
            </a:fld>
            <a:endParaRPr lang="en-US" altLang="en-US" dirty="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651B1-78E2-493E-BA17-90BF5F49C76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651B1-78E2-493E-BA17-90BF5F49C76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651B1-78E2-493E-BA17-90BF5F49C76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B8768-2CFC-455B-BAF0-F3B3E4AF444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24C815-0BFD-43DB-812F-3068325BA758}" type="datetime1">
              <a:rPr lang="en-US" altLang="en-US" smtClean="0"/>
              <a:pPr/>
              <a:t>5/21/2015</a:t>
            </a:fld>
            <a:endParaRPr lang="en-US" altLang="en-US" smtClean="0"/>
          </a:p>
        </p:txBody>
      </p:sp>
      <p:sp>
        <p:nvSpPr>
          <p:cNvPr id="1679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689B1D-BBBB-4752-B77D-D363E83C71D0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8663"/>
            <a:ext cx="4783138" cy="3586162"/>
          </a:xfrm>
          <a:ln/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2237"/>
            <a:ext cx="5362787" cy="4320540"/>
          </a:xfrm>
          <a:noFill/>
          <a:ln/>
        </p:spPr>
        <p:txBody>
          <a:bodyPr lIns="90725" tIns="45364" rIns="90725" bIns="45364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462BC-344A-44F0-909A-C1DDD7384BD5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797425" cy="3598862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7349" name="Footer Placeholder 7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SLB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E2B20C5-9995-4C44-9E2F-45990F82989F}" type="datetime1">
              <a:rPr lang="en-US" altLang="en-US" smtClean="0"/>
              <a:pPr/>
              <a:t>5/21/2015</a:t>
            </a:fld>
            <a:endParaRPr lang="en-US" altLang="en-US" smtClean="0"/>
          </a:p>
        </p:txBody>
      </p:sp>
      <p:sp>
        <p:nvSpPr>
          <p:cNvPr id="1525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478CC-F482-4A85-B8FD-A2FDDF97537B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sp>
        <p:nvSpPr>
          <p:cNvPr id="152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52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55" y="4558904"/>
            <a:ext cx="5361093" cy="4322206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462BC-344A-44F0-909A-C1DDD7384BD5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797425" cy="3598862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7349" name="Footer Placeholder 7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SLB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462BC-344A-44F0-909A-C1DDD7384BD5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797425" cy="3598862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7349" name="Footer Placeholder 7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SLB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8047D-FB40-4D58-AB77-FC3C95A95F60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797425" cy="359886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7" name="Footer Placeholder 7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SLB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E2B20C5-9995-4C44-9E2F-45990F82989F}" type="datetime1">
              <a:rPr lang="en-US" altLang="en-US" smtClean="0"/>
              <a:pPr/>
              <a:t>5/21/2015</a:t>
            </a:fld>
            <a:endParaRPr lang="en-US" altLang="en-US" smtClean="0"/>
          </a:p>
        </p:txBody>
      </p:sp>
      <p:sp>
        <p:nvSpPr>
          <p:cNvPr id="1525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478CC-F482-4A85-B8FD-A2FDDF97537B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152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52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55" y="4558904"/>
            <a:ext cx="5361093" cy="4322206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8047D-FB40-4D58-AB77-FC3C95A95F6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797425" cy="359886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7" name="Footer Placeholder 7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SLB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3ACD3DF-8DFF-4319-9120-B990F5FD69AB}" type="datetime1">
              <a:rPr lang="en-US" altLang="en-US"/>
              <a:pPr/>
              <a:t>5/21/2015</a:t>
            </a:fld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8AE0A9-524B-411C-B209-703D08ADE3D0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8047D-FB40-4D58-AB77-FC3C95A95F6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797425" cy="359886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7" name="Footer Placeholder 7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SLB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8047D-FB40-4D58-AB77-FC3C95A95F60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797425" cy="359886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7" name="Footer Placeholder 7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SLB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E2B20C5-9995-4C44-9E2F-45990F82989F}" type="datetime1">
              <a:rPr lang="en-US" altLang="en-US" smtClean="0"/>
              <a:pPr/>
              <a:t>5/21/2015</a:t>
            </a:fld>
            <a:endParaRPr lang="en-US" altLang="en-US" smtClean="0"/>
          </a:p>
        </p:txBody>
      </p:sp>
      <p:sp>
        <p:nvSpPr>
          <p:cNvPr id="1525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478CC-F482-4A85-B8FD-A2FDDF97537B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152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52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55" y="4558904"/>
            <a:ext cx="5361093" cy="4322206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63C2FF9-E285-41C6-9F4B-F8411AC4F50F}" type="datetime1">
              <a:rPr lang="en-US" altLang="en-US" smtClean="0"/>
              <a:pPr/>
              <a:t>5/21/2015</a:t>
            </a:fld>
            <a:endParaRPr lang="en-US" altLang="en-US" smtClean="0"/>
          </a:p>
        </p:txBody>
      </p:sp>
      <p:sp>
        <p:nvSpPr>
          <p:cNvPr id="1669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0BDF4-691D-4E1E-8641-8E4C3D585B23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31436-D378-418D-B0AE-9642AADECAF5}" type="slidenum">
              <a:rPr lang="en-US" smtClean="0">
                <a:solidFill>
                  <a:srgbClr val="000000"/>
                </a:solidFill>
                <a:latin typeface="Univers 57 Condensed" pitchFamily="2" charset="0"/>
              </a:rPr>
              <a:pPr/>
              <a:t>12</a:t>
            </a:fld>
            <a:endParaRPr lang="en-US" smtClean="0">
              <a:solidFill>
                <a:srgbClr val="000000"/>
              </a:solidFill>
              <a:latin typeface="Univers 57 Condensed" pitchFamily="2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3900"/>
            <a:ext cx="4795838" cy="3597275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1" y="4560903"/>
            <a:ext cx="5365820" cy="4317895"/>
          </a:xfrm>
          <a:noFill/>
          <a:ln/>
        </p:spPr>
        <p:txBody>
          <a:bodyPr/>
          <a:lstStyle/>
          <a:p>
            <a:endParaRPr lang="en-US" dirty="0" smtClean="0">
              <a:latin typeface="Univers 57 Condensed" pitchFamily="2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247C13-9DA1-4371-8714-2B8FE5AAB230}" type="slidenum">
              <a:rPr lang="en-US"/>
              <a:pPr/>
              <a:t>13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489" y="4560890"/>
            <a:ext cx="5356225" cy="4319587"/>
          </a:xfrm>
          <a:noFill/>
          <a:ln/>
        </p:spPr>
        <p:txBody>
          <a:bodyPr lIns="98891" tIns="50285" rIns="98891" bIns="50285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65125" y="914400"/>
            <a:ext cx="6397625" cy="1524000"/>
          </a:xfrm>
        </p:spPr>
        <p:txBody>
          <a:bodyPr anchor="b"/>
          <a:lstStyle>
            <a:lvl1pPr algn="l">
              <a:lnSpc>
                <a:spcPts val="4600"/>
              </a:lnSpc>
              <a:defRPr sz="42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3063" y="2971800"/>
            <a:ext cx="6392862" cy="1752600"/>
          </a:xfrm>
        </p:spPr>
        <p:txBody>
          <a:bodyPr/>
          <a:lstStyle>
            <a:lvl1pPr marL="0" indent="0">
              <a:lnSpc>
                <a:spcPts val="3500"/>
              </a:lnSpc>
              <a:buFontTx/>
              <a:buNone/>
              <a:defRPr sz="30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0913" y="6124575"/>
            <a:ext cx="1265237" cy="330200"/>
          </a:xfrm>
          <a:prstGeom prst="rect">
            <a:avLst/>
          </a:prstGeom>
          <a:noFill/>
        </p:spPr>
      </p:pic>
      <p:pic>
        <p:nvPicPr>
          <p:cNvPr id="3085" name="Picture 13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5791200"/>
            <a:ext cx="670545" cy="66198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810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676400"/>
            <a:ext cx="411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1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114800" cy="198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676400"/>
            <a:ext cx="411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1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81000"/>
            <a:ext cx="83820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676400"/>
            <a:ext cx="83820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381000"/>
            <a:ext cx="8382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411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1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810000"/>
            <a:ext cx="411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10000"/>
            <a:ext cx="411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038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676400"/>
            <a:ext cx="411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76400"/>
            <a:ext cx="41148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3225" y="6032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A005DDD-173E-4995-A4BD-7C32D028E340}" type="slidenum">
              <a:rPr lang="en-US" altLang="en-US"/>
              <a:pPr/>
              <a:t>‹#›</a:t>
            </a:fld>
            <a:r>
              <a:rPr lang="en-US" altLang="en-US"/>
              <a:t>	Perforating Weak Sands—B</a:t>
            </a:r>
          </a:p>
          <a:p>
            <a:r>
              <a:rPr lang="en-US" altLang="en-US"/>
              <a:t>5 November, 2006</a:t>
            </a:r>
          </a:p>
        </p:txBody>
      </p:sp>
    </p:spTree>
    <p:extLst>
      <p:ext uri="{BB962C8B-B14F-4D97-AF65-F5344CB8AC3E}">
        <p14:creationId xmlns:p14="http://schemas.microsoft.com/office/powerpoint/2010/main" val="368257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76400"/>
            <a:ext cx="411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1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76400"/>
            <a:ext cx="8382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pic>
        <p:nvPicPr>
          <p:cNvPr id="1040" name="Picture 16" descr="0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73063" y="5791200"/>
            <a:ext cx="693737" cy="661988"/>
          </a:xfrm>
          <a:prstGeom prst="rect">
            <a:avLst/>
          </a:prstGeom>
          <a:noFill/>
        </p:spPr>
      </p:pic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79388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000"/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173230" y="6461125"/>
            <a:ext cx="10198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aseline="0" dirty="0" smtClean="0"/>
              <a:t>21  May </a:t>
            </a:r>
            <a:r>
              <a:rPr lang="en-US" sz="1000" dirty="0" smtClean="0"/>
              <a:t>2015, </a:t>
            </a:r>
            <a:fld id="{275F5F20-D692-41D5-A5FB-2660A4B4DE1A}" type="slidenum">
              <a:rPr lang="en-US" sz="1000" smtClean="0"/>
              <a:t>‹#›</a:t>
            </a:fld>
            <a:endParaRPr lang="en-US" sz="1000" dirty="0"/>
          </a:p>
        </p:txBody>
      </p:sp>
      <p:sp>
        <p:nvSpPr>
          <p:cNvPr id="9" name="Text Box 18"/>
          <p:cNvSpPr txBox="1">
            <a:spLocks noChangeArrowheads="1"/>
          </p:cNvSpPr>
          <p:nvPr userDrawn="1"/>
        </p:nvSpPr>
        <p:spPr bwMode="auto">
          <a:xfrm>
            <a:off x="3164616" y="6461125"/>
            <a:ext cx="19623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aseline="0" dirty="0" smtClean="0"/>
              <a:t>IPS-15-24 Perforating Weak Sands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86" r:id="rId16"/>
    <p:sldLayoutId id="2147483687" r:id="rId17"/>
  </p:sldLayoutIdLst>
  <p:transition advClick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Univers 57 Condensed" pitchFamily="34" charset="0"/>
        </a:defRPr>
      </a:lvl2pPr>
      <a:lvl3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Univers 57 Condensed" pitchFamily="34" charset="0"/>
        </a:defRPr>
      </a:lvl3pPr>
      <a:lvl4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Univers 57 Condensed" pitchFamily="34" charset="0"/>
        </a:defRPr>
      </a:lvl4pPr>
      <a:lvl5pPr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Univers 57 Condensed" pitchFamily="34" charset="0"/>
        </a:defRPr>
      </a:lvl5pPr>
      <a:lvl6pPr marL="457200"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Univers 57 Condensed" pitchFamily="34" charset="0"/>
        </a:defRPr>
      </a:lvl6pPr>
      <a:lvl7pPr marL="914400"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Univers 57 Condensed" pitchFamily="34" charset="0"/>
        </a:defRPr>
      </a:lvl7pPr>
      <a:lvl8pPr marL="1371600"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Univers 57 Condensed" pitchFamily="34" charset="0"/>
        </a:defRPr>
      </a:lvl8pPr>
      <a:lvl9pPr marL="1828800" algn="ctr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Univers 57 Condensed" pitchFamily="34" charset="0"/>
        </a:defRPr>
      </a:lvl9pPr>
    </p:titleStyle>
    <p:bodyStyle>
      <a:lvl1pPr marL="400050" indent="-400050" algn="l" rtl="0" eaLnBrk="0" fontAlgn="base" hangingPunct="0">
        <a:lnSpc>
          <a:spcPts val="3300"/>
        </a:lnSpc>
        <a:spcBef>
          <a:spcPts val="900"/>
        </a:spcBef>
        <a:spcAft>
          <a:spcPct val="0"/>
        </a:spcAft>
        <a:buClr>
          <a:srgbClr val="003366"/>
        </a:buClr>
        <a:buChar char="•"/>
        <a:defRPr kumimoji="1" sz="2800">
          <a:solidFill>
            <a:schemeClr val="bg2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lnSpc>
          <a:spcPts val="3000"/>
        </a:lnSpc>
        <a:spcBef>
          <a:spcPts val="900"/>
        </a:spcBef>
        <a:spcAft>
          <a:spcPct val="0"/>
        </a:spcAft>
        <a:buClr>
          <a:schemeClr val="bg2"/>
        </a:buClr>
        <a:buChar char="–"/>
        <a:defRPr kumimoji="1" sz="2600">
          <a:solidFill>
            <a:schemeClr val="bg2"/>
          </a:solidFill>
          <a:latin typeface="+mn-lt"/>
        </a:defRPr>
      </a:lvl2pPr>
      <a:lvl3pPr marL="1257300" indent="-342900" algn="l" rtl="0" eaLnBrk="0" fontAlgn="base" hangingPunct="0">
        <a:lnSpc>
          <a:spcPts val="2800"/>
        </a:lnSpc>
        <a:spcBef>
          <a:spcPts val="900"/>
        </a:spcBef>
        <a:spcAft>
          <a:spcPct val="0"/>
        </a:spcAft>
        <a:buClr>
          <a:srgbClr val="003366"/>
        </a:buClr>
        <a:buChar char="•"/>
        <a:defRPr kumimoji="1" sz="2400">
          <a:solidFill>
            <a:schemeClr val="bg2"/>
          </a:solidFill>
          <a:latin typeface="+mn-lt"/>
        </a:defRPr>
      </a:lvl3pPr>
      <a:lvl4pPr marL="1657350" indent="-285750" algn="l" rtl="0" eaLnBrk="0" fontAlgn="base" hangingPunct="0">
        <a:lnSpc>
          <a:spcPts val="2300"/>
        </a:lnSpc>
        <a:spcBef>
          <a:spcPts val="900"/>
        </a:spcBef>
        <a:spcAft>
          <a:spcPct val="0"/>
        </a:spcAft>
        <a:buClr>
          <a:schemeClr val="bg2"/>
        </a:buClr>
        <a:buSzPct val="100000"/>
        <a:buChar char="–"/>
        <a:defRPr kumimoji="1" sz="2000">
          <a:solidFill>
            <a:schemeClr val="bg2"/>
          </a:solidFill>
          <a:latin typeface="+mn-lt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lr>
          <a:srgbClr val="00FF00"/>
        </a:buClr>
        <a:buSzPct val="55000"/>
        <a:buFont typeface="Wingdings" pitchFamily="2" charset="2"/>
        <a:buChar char="l"/>
        <a:defRPr kumimoji="1" sz="2000">
          <a:solidFill>
            <a:schemeClr val="bg1"/>
          </a:solidFill>
          <a:latin typeface="+mn-lt"/>
        </a:defRPr>
      </a:lvl5pPr>
      <a:lvl6pPr marL="2571750" indent="-228600" algn="l" rtl="0" eaLnBrk="0" fontAlgn="base" hangingPunct="0">
        <a:spcBef>
          <a:spcPct val="20000"/>
        </a:spcBef>
        <a:spcAft>
          <a:spcPct val="0"/>
        </a:spcAft>
        <a:buClr>
          <a:srgbClr val="00FF00"/>
        </a:buClr>
        <a:buSzPct val="55000"/>
        <a:buFont typeface="Wingdings" pitchFamily="2" charset="2"/>
        <a:buChar char="l"/>
        <a:defRPr kumimoji="1" sz="2000">
          <a:solidFill>
            <a:schemeClr val="bg1"/>
          </a:solidFill>
          <a:latin typeface="+mn-lt"/>
        </a:defRPr>
      </a:lvl6pPr>
      <a:lvl7pPr marL="3028950" indent="-228600" algn="l" rtl="0" eaLnBrk="0" fontAlgn="base" hangingPunct="0">
        <a:spcBef>
          <a:spcPct val="20000"/>
        </a:spcBef>
        <a:spcAft>
          <a:spcPct val="0"/>
        </a:spcAft>
        <a:buClr>
          <a:srgbClr val="00FF00"/>
        </a:buClr>
        <a:buSzPct val="55000"/>
        <a:buFont typeface="Wingdings" pitchFamily="2" charset="2"/>
        <a:buChar char="l"/>
        <a:defRPr kumimoji="1" sz="2000">
          <a:solidFill>
            <a:schemeClr val="bg1"/>
          </a:solidFill>
          <a:latin typeface="+mn-lt"/>
        </a:defRPr>
      </a:lvl7pPr>
      <a:lvl8pPr marL="3486150" indent="-228600" algn="l" rtl="0" eaLnBrk="0" fontAlgn="base" hangingPunct="0">
        <a:spcBef>
          <a:spcPct val="20000"/>
        </a:spcBef>
        <a:spcAft>
          <a:spcPct val="0"/>
        </a:spcAft>
        <a:buClr>
          <a:srgbClr val="00FF00"/>
        </a:buClr>
        <a:buSzPct val="55000"/>
        <a:buFont typeface="Wingdings" pitchFamily="2" charset="2"/>
        <a:buChar char="l"/>
        <a:defRPr kumimoji="1" sz="2000">
          <a:solidFill>
            <a:schemeClr val="bg1"/>
          </a:solidFill>
          <a:latin typeface="+mn-lt"/>
        </a:defRPr>
      </a:lvl8pPr>
      <a:lvl9pPr marL="3943350" indent="-228600" algn="l" rtl="0" eaLnBrk="0" fontAlgn="base" hangingPunct="0">
        <a:spcBef>
          <a:spcPct val="20000"/>
        </a:spcBef>
        <a:spcAft>
          <a:spcPct val="0"/>
        </a:spcAft>
        <a:buClr>
          <a:srgbClr val="00FF00"/>
        </a:buClr>
        <a:buSzPct val="55000"/>
        <a:buFont typeface="Wingdings" pitchFamily="2" charset="2"/>
        <a:buChar char="l"/>
        <a:defRPr kumimoji="1"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1.avi"/><Relationship Id="rId7" Type="http://schemas.openxmlformats.org/officeDocument/2006/relationships/image" Target="../media/image16.wmf"/><Relationship Id="rId2" Type="http://schemas.microsoft.com/office/2007/relationships/media" Target="../media/media1.avi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65125" y="914400"/>
            <a:ext cx="5142979" cy="1524000"/>
          </a:xfrm>
        </p:spPr>
        <p:txBody>
          <a:bodyPr/>
          <a:lstStyle/>
          <a:p>
            <a:r>
              <a:rPr lang="en-US" altLang="en-US" dirty="0" smtClean="0"/>
              <a:t>Perforating Weak Sands—A Review of Techniques</a:t>
            </a:r>
            <a:endParaRPr lang="en-US" altLang="en-US" dirty="0"/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73063" y="2971800"/>
            <a:ext cx="5037137" cy="1752600"/>
          </a:xfrm>
        </p:spPr>
        <p:txBody>
          <a:bodyPr/>
          <a:lstStyle/>
          <a:p>
            <a:r>
              <a:rPr lang="en-US" altLang="en-US" dirty="0"/>
              <a:t>Andy </a:t>
            </a:r>
            <a:r>
              <a:rPr lang="en-US" altLang="en-US" dirty="0" smtClean="0"/>
              <a:t>Martin</a:t>
            </a:r>
            <a:r>
              <a:rPr lang="en-US" altLang="en-US" dirty="0"/>
              <a:t> </a:t>
            </a:r>
            <a:r>
              <a:rPr lang="en-US" altLang="en-US" dirty="0" smtClean="0"/>
              <a:t>&amp; </a:t>
            </a:r>
          </a:p>
          <a:p>
            <a:r>
              <a:rPr lang="en-US" altLang="en-US" dirty="0" smtClean="0"/>
              <a:t>Kamaljeet Singh</a:t>
            </a:r>
          </a:p>
          <a:p>
            <a:endParaRPr lang="en-US" altLang="en-US" dirty="0"/>
          </a:p>
          <a:p>
            <a:r>
              <a:rPr lang="en-US" altLang="en-US" dirty="0" smtClean="0"/>
              <a:t>IPS-15-24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25606" name="Picture 1030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438275"/>
            <a:ext cx="3322638" cy="3479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5440511" y="1268760"/>
            <a:ext cx="3240856" cy="450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eaLnBrk="0" hangingPunct="0">
              <a:lnSpc>
                <a:spcPts val="2800"/>
              </a:lnSpc>
              <a:spcBef>
                <a:spcPts val="600"/>
              </a:spcBef>
              <a:buClr>
                <a:srgbClr val="0C1C6B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Rocks under </a:t>
            </a:r>
            <a:r>
              <a:rPr lang="en-GB" sz="2000" dirty="0"/>
              <a:t>axial </a:t>
            </a:r>
            <a:r>
              <a:rPr lang="en-GB" sz="2000" dirty="0" smtClean="0"/>
              <a:t>flow</a:t>
            </a:r>
            <a:endParaRPr lang="en-GB" sz="2000" dirty="0"/>
          </a:p>
          <a:p>
            <a:pPr marL="342900" indent="-342900" eaLnBrk="0" hangingPunct="0">
              <a:lnSpc>
                <a:spcPts val="2800"/>
              </a:lnSpc>
              <a:spcBef>
                <a:spcPts val="600"/>
              </a:spcBef>
              <a:buClr>
                <a:srgbClr val="0C1C6B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S</a:t>
            </a:r>
            <a:r>
              <a:rPr lang="en-GB" sz="2000" dirty="0" smtClean="0"/>
              <a:t>and separation</a:t>
            </a:r>
          </a:p>
          <a:p>
            <a:pPr marL="342900" indent="-342900" eaLnBrk="0" hangingPunct="0">
              <a:lnSpc>
                <a:spcPts val="2800"/>
              </a:lnSpc>
              <a:spcBef>
                <a:spcPts val="600"/>
              </a:spcBef>
              <a:buClr>
                <a:srgbClr val="0C1C6B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Transport mechanisms</a:t>
            </a:r>
          </a:p>
          <a:p>
            <a:pPr marL="342900" indent="-342900" eaLnBrk="0" hangingPunct="0">
              <a:lnSpc>
                <a:spcPts val="2800"/>
              </a:lnSpc>
              <a:spcBef>
                <a:spcPts val="600"/>
              </a:spcBef>
              <a:buClr>
                <a:srgbClr val="0C1C6B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dirty="0"/>
              <a:t>D</a:t>
            </a:r>
            <a:r>
              <a:rPr lang="en-GB" sz="2000" dirty="0" smtClean="0"/>
              <a:t>isplacements </a:t>
            </a:r>
            <a:r>
              <a:rPr lang="en-GB" sz="2000" dirty="0"/>
              <a:t>of </a:t>
            </a:r>
            <a:r>
              <a:rPr lang="en-GB" sz="2000" dirty="0" smtClean="0"/>
              <a:t>walls</a:t>
            </a:r>
            <a:endParaRPr lang="en-GB" sz="2000" dirty="0"/>
          </a:p>
          <a:p>
            <a:pPr marL="342900" indent="-342900" eaLnBrk="0" hangingPunct="0">
              <a:lnSpc>
                <a:spcPts val="2800"/>
              </a:lnSpc>
              <a:spcBef>
                <a:spcPts val="600"/>
              </a:spcBef>
              <a:buClr>
                <a:srgbClr val="0C1C6B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2 </a:t>
            </a:r>
            <a:r>
              <a:rPr lang="en-GB" sz="2000" dirty="0"/>
              <a:t>to 21 </a:t>
            </a:r>
            <a:r>
              <a:rPr lang="en-GB" sz="2000" dirty="0" err="1" smtClean="0"/>
              <a:t>Mpa</a:t>
            </a:r>
            <a:r>
              <a:rPr lang="en-GB" sz="2000" dirty="0" smtClean="0"/>
              <a:t> UCS rocks</a:t>
            </a:r>
          </a:p>
          <a:p>
            <a:pPr marL="342900" indent="-342900" eaLnBrk="0" hangingPunct="0">
              <a:lnSpc>
                <a:spcPts val="2800"/>
              </a:lnSpc>
              <a:spcBef>
                <a:spcPts val="600"/>
              </a:spcBef>
              <a:buClr>
                <a:srgbClr val="0C1C6B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Wide </a:t>
            </a:r>
            <a:r>
              <a:rPr lang="en-GB" sz="2000" dirty="0"/>
              <a:t>range of sand separation mechanisms</a:t>
            </a:r>
          </a:p>
          <a:p>
            <a:pPr marL="342900" indent="-342900" eaLnBrk="0" hangingPunct="0">
              <a:lnSpc>
                <a:spcPts val="2800"/>
              </a:lnSpc>
              <a:spcBef>
                <a:spcPts val="600"/>
              </a:spcBef>
              <a:buClr>
                <a:srgbClr val="0C1C6B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Compare to modelled response of the </a:t>
            </a:r>
            <a:r>
              <a:rPr lang="en-GB" sz="2000" dirty="0" err="1"/>
              <a:t>perf</a:t>
            </a:r>
            <a:r>
              <a:rPr lang="en-GB" sz="2000" dirty="0"/>
              <a:t> tunnels - FE and semi-analytic</a:t>
            </a:r>
          </a:p>
        </p:txBody>
      </p:sp>
      <p:graphicFrame>
        <p:nvGraphicFramePr>
          <p:cNvPr id="7170" name="Object 4"/>
          <p:cNvGraphicFramePr>
            <a:graphicFrameLocks/>
          </p:cNvGraphicFramePr>
          <p:nvPr/>
        </p:nvGraphicFramePr>
        <p:xfrm>
          <a:off x="250825" y="1196975"/>
          <a:ext cx="5032375" cy="223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9" name="Document" r:id="rId6" imgW="6659280" imgH="2919240" progId="Word.Document.8">
                  <p:embed/>
                </p:oleObj>
              </mc:Choice>
              <mc:Fallback>
                <p:oleObj name="Document" r:id="rId6" imgW="6659280" imgH="29192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96975"/>
                        <a:ext cx="5032375" cy="223361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382000" cy="1143000"/>
          </a:xfrm>
        </p:spPr>
        <p:txBody>
          <a:bodyPr/>
          <a:lstStyle/>
          <a:p>
            <a:r>
              <a:rPr lang="en-GB" dirty="0" smtClean="0"/>
              <a:t>Sand Prediction Model</a:t>
            </a:r>
          </a:p>
        </p:txBody>
      </p:sp>
      <p:pic>
        <p:nvPicPr>
          <p:cNvPr id="2" name="castlegate_fullsize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616" y="3544587"/>
            <a:ext cx="360040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89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1524000"/>
          </a:xfrm>
        </p:spPr>
        <p:txBody>
          <a:bodyPr/>
          <a:lstStyle/>
          <a:p>
            <a:r>
              <a:rPr lang="en-GB" altLang="en-US"/>
              <a:t>Perforation Stability Modelling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4965700" cy="4953000"/>
          </a:xfrm>
        </p:spPr>
        <p:txBody>
          <a:bodyPr/>
          <a:lstStyle/>
          <a:p>
            <a:r>
              <a:rPr lang="en-GB" altLang="en-US" sz="2400" dirty="0"/>
              <a:t>3-D elastic stress analysis, fluid flow term, apparent strength</a:t>
            </a:r>
          </a:p>
          <a:p>
            <a:r>
              <a:rPr lang="en-GB" altLang="en-US" sz="2400" dirty="0"/>
              <a:t>Data</a:t>
            </a:r>
            <a:endParaRPr lang="en-US" altLang="en-US" sz="2400" dirty="0"/>
          </a:p>
          <a:p>
            <a:pPr lvl="1"/>
            <a:r>
              <a:rPr lang="en-US" altLang="en-US" sz="2200" dirty="0"/>
              <a:t>log-data, grain size</a:t>
            </a:r>
          </a:p>
          <a:p>
            <a:pPr lvl="1"/>
            <a:r>
              <a:rPr lang="en-US" altLang="en-US" sz="2200" dirty="0"/>
              <a:t>perforation size, orientation</a:t>
            </a:r>
          </a:p>
          <a:p>
            <a:pPr lvl="1"/>
            <a:r>
              <a:rPr lang="en-US" altLang="en-US" sz="2200" dirty="0"/>
              <a:t> </a:t>
            </a:r>
            <a:r>
              <a:rPr lang="en-US" altLang="en-US" sz="2200" dirty="0" err="1"/>
              <a:t>insitu</a:t>
            </a:r>
            <a:r>
              <a:rPr lang="en-US" altLang="en-US" sz="2200" dirty="0"/>
              <a:t> stresses, depletion</a:t>
            </a:r>
          </a:p>
          <a:p>
            <a:r>
              <a:rPr lang="en-GB" altLang="en-US" sz="2400" dirty="0"/>
              <a:t>Engineering tool</a:t>
            </a:r>
            <a:endParaRPr lang="en-US" altLang="en-US" sz="2400" dirty="0"/>
          </a:p>
          <a:p>
            <a:pPr lvl="1"/>
            <a:r>
              <a:rPr lang="en-GB" altLang="en-US" sz="2200" dirty="0" err="1" smtClean="0"/>
              <a:t>Geomechanics</a:t>
            </a:r>
            <a:endParaRPr lang="en-US" altLang="en-US" sz="2200" dirty="0"/>
          </a:p>
          <a:p>
            <a:r>
              <a:rPr lang="en-US" altLang="en-US" sz="2400" dirty="0"/>
              <a:t>Model validation </a:t>
            </a:r>
            <a:r>
              <a:rPr lang="en-US" altLang="en-US" sz="2400" dirty="0" smtClean="0"/>
              <a:t>(section 4 test)</a:t>
            </a:r>
            <a:endParaRPr lang="en-US" altLang="en-US" sz="2400" dirty="0"/>
          </a:p>
        </p:txBody>
      </p:sp>
      <p:grpSp>
        <p:nvGrpSpPr>
          <p:cNvPr id="83972" name="Group 4"/>
          <p:cNvGrpSpPr>
            <a:grpSpLocks/>
          </p:cNvGrpSpPr>
          <p:nvPr/>
        </p:nvGrpSpPr>
        <p:grpSpPr bwMode="auto">
          <a:xfrm>
            <a:off x="5686425" y="1219200"/>
            <a:ext cx="3457575" cy="5105400"/>
            <a:chOff x="2784" y="672"/>
            <a:chExt cx="2359" cy="3216"/>
          </a:xfrm>
        </p:grpSpPr>
        <p:sp>
          <p:nvSpPr>
            <p:cNvPr id="83973" name="Oval 5"/>
            <p:cNvSpPr>
              <a:spLocks noChangeArrowheads="1"/>
            </p:cNvSpPr>
            <p:nvPr/>
          </p:nvSpPr>
          <p:spPr bwMode="auto">
            <a:xfrm rot="1800000">
              <a:off x="4384" y="1006"/>
              <a:ext cx="759" cy="28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74" name="Line 6"/>
            <p:cNvSpPr>
              <a:spLocks noChangeShapeType="1"/>
            </p:cNvSpPr>
            <p:nvPr/>
          </p:nvSpPr>
          <p:spPr bwMode="auto">
            <a:xfrm flipH="1">
              <a:off x="3096" y="958"/>
              <a:ext cx="1341" cy="2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75" name="Line 7"/>
            <p:cNvSpPr>
              <a:spLocks noChangeShapeType="1"/>
            </p:cNvSpPr>
            <p:nvPr/>
          </p:nvSpPr>
          <p:spPr bwMode="auto">
            <a:xfrm flipH="1">
              <a:off x="3754" y="1329"/>
              <a:ext cx="1341" cy="22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76" name="Freeform 8"/>
            <p:cNvSpPr>
              <a:spLocks/>
            </p:cNvSpPr>
            <p:nvPr/>
          </p:nvSpPr>
          <p:spPr bwMode="auto">
            <a:xfrm>
              <a:off x="3090" y="3216"/>
              <a:ext cx="669" cy="413"/>
            </a:xfrm>
            <a:custGeom>
              <a:avLst/>
              <a:gdLst>
                <a:gd name="T0" fmla="*/ 15 w 879"/>
                <a:gd name="T1" fmla="*/ 0 h 555"/>
                <a:gd name="T2" fmla="*/ 1 w 879"/>
                <a:gd name="T3" fmla="*/ 33 h 555"/>
                <a:gd name="T4" fmla="*/ 0 w 879"/>
                <a:gd name="T5" fmla="*/ 64 h 555"/>
                <a:gd name="T6" fmla="*/ 12 w 879"/>
                <a:gd name="T7" fmla="*/ 105 h 555"/>
                <a:gd name="T8" fmla="*/ 27 w 879"/>
                <a:gd name="T9" fmla="*/ 136 h 555"/>
                <a:gd name="T10" fmla="*/ 57 w 879"/>
                <a:gd name="T11" fmla="*/ 181 h 555"/>
                <a:gd name="T12" fmla="*/ 85 w 879"/>
                <a:gd name="T13" fmla="*/ 217 h 555"/>
                <a:gd name="T14" fmla="*/ 123 w 879"/>
                <a:gd name="T15" fmla="*/ 256 h 555"/>
                <a:gd name="T16" fmla="*/ 171 w 879"/>
                <a:gd name="T17" fmla="*/ 300 h 555"/>
                <a:gd name="T18" fmla="*/ 217 w 879"/>
                <a:gd name="T19" fmla="*/ 337 h 555"/>
                <a:gd name="T20" fmla="*/ 271 w 879"/>
                <a:gd name="T21" fmla="*/ 376 h 555"/>
                <a:gd name="T22" fmla="*/ 324 w 879"/>
                <a:gd name="T23" fmla="*/ 409 h 555"/>
                <a:gd name="T24" fmla="*/ 381 w 879"/>
                <a:gd name="T25" fmla="*/ 442 h 555"/>
                <a:gd name="T26" fmla="*/ 436 w 879"/>
                <a:gd name="T27" fmla="*/ 471 h 555"/>
                <a:gd name="T28" fmla="*/ 501 w 879"/>
                <a:gd name="T29" fmla="*/ 499 h 555"/>
                <a:gd name="T30" fmla="*/ 555 w 879"/>
                <a:gd name="T31" fmla="*/ 519 h 555"/>
                <a:gd name="T32" fmla="*/ 603 w 879"/>
                <a:gd name="T33" fmla="*/ 534 h 555"/>
                <a:gd name="T34" fmla="*/ 651 w 879"/>
                <a:gd name="T35" fmla="*/ 544 h 555"/>
                <a:gd name="T36" fmla="*/ 702 w 879"/>
                <a:gd name="T37" fmla="*/ 553 h 555"/>
                <a:gd name="T38" fmla="*/ 754 w 879"/>
                <a:gd name="T39" fmla="*/ 555 h 555"/>
                <a:gd name="T40" fmla="*/ 792 w 879"/>
                <a:gd name="T41" fmla="*/ 553 h 555"/>
                <a:gd name="T42" fmla="*/ 828 w 879"/>
                <a:gd name="T43" fmla="*/ 543 h 555"/>
                <a:gd name="T44" fmla="*/ 861 w 879"/>
                <a:gd name="T45" fmla="*/ 525 h 555"/>
                <a:gd name="T46" fmla="*/ 879 w 879"/>
                <a:gd name="T47" fmla="*/ 499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9" h="555">
                  <a:moveTo>
                    <a:pt x="15" y="0"/>
                  </a:moveTo>
                  <a:lnTo>
                    <a:pt x="1" y="33"/>
                  </a:lnTo>
                  <a:lnTo>
                    <a:pt x="0" y="64"/>
                  </a:lnTo>
                  <a:lnTo>
                    <a:pt x="12" y="105"/>
                  </a:lnTo>
                  <a:lnTo>
                    <a:pt x="27" y="136"/>
                  </a:lnTo>
                  <a:lnTo>
                    <a:pt x="57" y="181"/>
                  </a:lnTo>
                  <a:lnTo>
                    <a:pt x="85" y="217"/>
                  </a:lnTo>
                  <a:lnTo>
                    <a:pt x="123" y="256"/>
                  </a:lnTo>
                  <a:lnTo>
                    <a:pt x="171" y="300"/>
                  </a:lnTo>
                  <a:lnTo>
                    <a:pt x="217" y="337"/>
                  </a:lnTo>
                  <a:lnTo>
                    <a:pt x="271" y="376"/>
                  </a:lnTo>
                  <a:lnTo>
                    <a:pt x="324" y="409"/>
                  </a:lnTo>
                  <a:lnTo>
                    <a:pt x="381" y="442"/>
                  </a:lnTo>
                  <a:lnTo>
                    <a:pt x="436" y="471"/>
                  </a:lnTo>
                  <a:lnTo>
                    <a:pt x="501" y="499"/>
                  </a:lnTo>
                  <a:lnTo>
                    <a:pt x="555" y="519"/>
                  </a:lnTo>
                  <a:lnTo>
                    <a:pt x="603" y="534"/>
                  </a:lnTo>
                  <a:lnTo>
                    <a:pt x="651" y="544"/>
                  </a:lnTo>
                  <a:lnTo>
                    <a:pt x="702" y="553"/>
                  </a:lnTo>
                  <a:lnTo>
                    <a:pt x="754" y="555"/>
                  </a:lnTo>
                  <a:lnTo>
                    <a:pt x="792" y="553"/>
                  </a:lnTo>
                  <a:lnTo>
                    <a:pt x="828" y="543"/>
                  </a:lnTo>
                  <a:lnTo>
                    <a:pt x="861" y="525"/>
                  </a:lnTo>
                  <a:lnTo>
                    <a:pt x="879" y="499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77" name="Oval 9"/>
            <p:cNvSpPr>
              <a:spLocks noChangeArrowheads="1"/>
            </p:cNvSpPr>
            <p:nvPr/>
          </p:nvSpPr>
          <p:spPr bwMode="auto">
            <a:xfrm rot="-3600000">
              <a:off x="3002" y="1735"/>
              <a:ext cx="205" cy="8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78" name="Line 10"/>
            <p:cNvSpPr>
              <a:spLocks noChangeShapeType="1"/>
            </p:cNvSpPr>
            <p:nvPr/>
          </p:nvSpPr>
          <p:spPr bwMode="auto">
            <a:xfrm rot="16200000" flipH="1">
              <a:off x="3191" y="1722"/>
              <a:ext cx="361" cy="6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79" name="Line 11"/>
            <p:cNvSpPr>
              <a:spLocks noChangeShapeType="1"/>
            </p:cNvSpPr>
            <p:nvPr/>
          </p:nvSpPr>
          <p:spPr bwMode="auto">
            <a:xfrm rot="16200000" flipH="1">
              <a:off x="3308" y="1540"/>
              <a:ext cx="360" cy="6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80" name="Freeform 12"/>
            <p:cNvSpPr>
              <a:spLocks/>
            </p:cNvSpPr>
            <p:nvPr/>
          </p:nvSpPr>
          <p:spPr bwMode="auto">
            <a:xfrm rot="-5400000">
              <a:off x="3656" y="2075"/>
              <a:ext cx="179" cy="117"/>
            </a:xfrm>
            <a:custGeom>
              <a:avLst/>
              <a:gdLst>
                <a:gd name="T0" fmla="*/ 15 w 879"/>
                <a:gd name="T1" fmla="*/ 0 h 555"/>
                <a:gd name="T2" fmla="*/ 1 w 879"/>
                <a:gd name="T3" fmla="*/ 33 h 555"/>
                <a:gd name="T4" fmla="*/ 0 w 879"/>
                <a:gd name="T5" fmla="*/ 64 h 555"/>
                <a:gd name="T6" fmla="*/ 12 w 879"/>
                <a:gd name="T7" fmla="*/ 105 h 555"/>
                <a:gd name="T8" fmla="*/ 27 w 879"/>
                <a:gd name="T9" fmla="*/ 136 h 555"/>
                <a:gd name="T10" fmla="*/ 57 w 879"/>
                <a:gd name="T11" fmla="*/ 181 h 555"/>
                <a:gd name="T12" fmla="*/ 85 w 879"/>
                <a:gd name="T13" fmla="*/ 217 h 555"/>
                <a:gd name="T14" fmla="*/ 123 w 879"/>
                <a:gd name="T15" fmla="*/ 256 h 555"/>
                <a:gd name="T16" fmla="*/ 171 w 879"/>
                <a:gd name="T17" fmla="*/ 300 h 555"/>
                <a:gd name="T18" fmla="*/ 217 w 879"/>
                <a:gd name="T19" fmla="*/ 337 h 555"/>
                <a:gd name="T20" fmla="*/ 271 w 879"/>
                <a:gd name="T21" fmla="*/ 376 h 555"/>
                <a:gd name="T22" fmla="*/ 324 w 879"/>
                <a:gd name="T23" fmla="*/ 409 h 555"/>
                <a:gd name="T24" fmla="*/ 381 w 879"/>
                <a:gd name="T25" fmla="*/ 442 h 555"/>
                <a:gd name="T26" fmla="*/ 436 w 879"/>
                <a:gd name="T27" fmla="*/ 471 h 555"/>
                <a:gd name="T28" fmla="*/ 501 w 879"/>
                <a:gd name="T29" fmla="*/ 499 h 555"/>
                <a:gd name="T30" fmla="*/ 555 w 879"/>
                <a:gd name="T31" fmla="*/ 519 h 555"/>
                <a:gd name="T32" fmla="*/ 603 w 879"/>
                <a:gd name="T33" fmla="*/ 534 h 555"/>
                <a:gd name="T34" fmla="*/ 651 w 879"/>
                <a:gd name="T35" fmla="*/ 544 h 555"/>
                <a:gd name="T36" fmla="*/ 702 w 879"/>
                <a:gd name="T37" fmla="*/ 553 h 555"/>
                <a:gd name="T38" fmla="*/ 754 w 879"/>
                <a:gd name="T39" fmla="*/ 555 h 555"/>
                <a:gd name="T40" fmla="*/ 792 w 879"/>
                <a:gd name="T41" fmla="*/ 553 h 555"/>
                <a:gd name="T42" fmla="*/ 828 w 879"/>
                <a:gd name="T43" fmla="*/ 543 h 555"/>
                <a:gd name="T44" fmla="*/ 861 w 879"/>
                <a:gd name="T45" fmla="*/ 525 h 555"/>
                <a:gd name="T46" fmla="*/ 879 w 879"/>
                <a:gd name="T47" fmla="*/ 499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9" h="555">
                  <a:moveTo>
                    <a:pt x="15" y="0"/>
                  </a:moveTo>
                  <a:lnTo>
                    <a:pt x="1" y="33"/>
                  </a:lnTo>
                  <a:lnTo>
                    <a:pt x="0" y="64"/>
                  </a:lnTo>
                  <a:lnTo>
                    <a:pt x="12" y="105"/>
                  </a:lnTo>
                  <a:lnTo>
                    <a:pt x="27" y="136"/>
                  </a:lnTo>
                  <a:lnTo>
                    <a:pt x="57" y="181"/>
                  </a:lnTo>
                  <a:lnTo>
                    <a:pt x="85" y="217"/>
                  </a:lnTo>
                  <a:lnTo>
                    <a:pt x="123" y="256"/>
                  </a:lnTo>
                  <a:lnTo>
                    <a:pt x="171" y="300"/>
                  </a:lnTo>
                  <a:lnTo>
                    <a:pt x="217" y="337"/>
                  </a:lnTo>
                  <a:lnTo>
                    <a:pt x="271" y="376"/>
                  </a:lnTo>
                  <a:lnTo>
                    <a:pt x="324" y="409"/>
                  </a:lnTo>
                  <a:lnTo>
                    <a:pt x="381" y="442"/>
                  </a:lnTo>
                  <a:lnTo>
                    <a:pt x="436" y="471"/>
                  </a:lnTo>
                  <a:lnTo>
                    <a:pt x="501" y="499"/>
                  </a:lnTo>
                  <a:lnTo>
                    <a:pt x="555" y="519"/>
                  </a:lnTo>
                  <a:lnTo>
                    <a:pt x="603" y="534"/>
                  </a:lnTo>
                  <a:lnTo>
                    <a:pt x="651" y="544"/>
                  </a:lnTo>
                  <a:lnTo>
                    <a:pt x="702" y="553"/>
                  </a:lnTo>
                  <a:lnTo>
                    <a:pt x="754" y="555"/>
                  </a:lnTo>
                  <a:lnTo>
                    <a:pt x="792" y="553"/>
                  </a:lnTo>
                  <a:lnTo>
                    <a:pt x="828" y="543"/>
                  </a:lnTo>
                  <a:lnTo>
                    <a:pt x="861" y="525"/>
                  </a:lnTo>
                  <a:lnTo>
                    <a:pt x="879" y="499"/>
                  </a:lnTo>
                </a:path>
              </a:pathLst>
            </a:cu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81" name="Line 13"/>
            <p:cNvSpPr>
              <a:spLocks noChangeShapeType="1"/>
            </p:cNvSpPr>
            <p:nvPr/>
          </p:nvSpPr>
          <p:spPr bwMode="auto">
            <a:xfrm flipH="1">
              <a:off x="3138" y="672"/>
              <a:ext cx="1902" cy="3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82" name="Line 14"/>
            <p:cNvSpPr>
              <a:spLocks noChangeShapeType="1"/>
            </p:cNvSpPr>
            <p:nvPr/>
          </p:nvSpPr>
          <p:spPr bwMode="auto">
            <a:xfrm flipV="1">
              <a:off x="3413" y="985"/>
              <a:ext cx="347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83" name="Text Box 15"/>
            <p:cNvSpPr txBox="1">
              <a:spLocks noChangeArrowheads="1"/>
            </p:cNvSpPr>
            <p:nvPr/>
          </p:nvSpPr>
          <p:spPr bwMode="auto">
            <a:xfrm>
              <a:off x="3739" y="815"/>
              <a:ext cx="4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latin typeface="Arial" charset="0"/>
                </a:rPr>
                <a:t>North</a:t>
              </a:r>
            </a:p>
          </p:txBody>
        </p:sp>
        <p:sp>
          <p:nvSpPr>
            <p:cNvPr id="83984" name="Line 16"/>
            <p:cNvSpPr>
              <a:spLocks noChangeShapeType="1"/>
            </p:cNvSpPr>
            <p:nvPr/>
          </p:nvSpPr>
          <p:spPr bwMode="auto">
            <a:xfrm flipV="1">
              <a:off x="3411" y="774"/>
              <a:ext cx="0" cy="3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85" name="Line 17"/>
            <p:cNvSpPr>
              <a:spLocks noChangeShapeType="1"/>
            </p:cNvSpPr>
            <p:nvPr/>
          </p:nvSpPr>
          <p:spPr bwMode="auto">
            <a:xfrm>
              <a:off x="3411" y="1126"/>
              <a:ext cx="33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86" name="Line 18"/>
            <p:cNvSpPr>
              <a:spLocks noChangeShapeType="1"/>
            </p:cNvSpPr>
            <p:nvPr/>
          </p:nvSpPr>
          <p:spPr bwMode="auto">
            <a:xfrm flipH="1">
              <a:off x="3197" y="1126"/>
              <a:ext cx="221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83987" name="Group 19"/>
            <p:cNvGrpSpPr>
              <a:grpSpLocks/>
            </p:cNvGrpSpPr>
            <p:nvPr/>
          </p:nvGrpSpPr>
          <p:grpSpPr bwMode="auto">
            <a:xfrm>
              <a:off x="3648" y="1104"/>
              <a:ext cx="255" cy="272"/>
              <a:chOff x="1738" y="2070"/>
              <a:chExt cx="334" cy="365"/>
            </a:xfrm>
          </p:grpSpPr>
          <p:sp>
            <p:nvSpPr>
              <p:cNvPr id="83988" name="Text Box 20"/>
              <p:cNvSpPr txBox="1">
                <a:spLocks noChangeArrowheads="1"/>
              </p:cNvSpPr>
              <p:nvPr/>
            </p:nvSpPr>
            <p:spPr bwMode="auto">
              <a:xfrm>
                <a:off x="1738" y="2070"/>
                <a:ext cx="253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s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83989" name="Rectangle 21"/>
              <p:cNvSpPr>
                <a:spLocks noChangeArrowheads="1"/>
              </p:cNvSpPr>
              <p:nvPr/>
            </p:nvSpPr>
            <p:spPr bwMode="auto">
              <a:xfrm>
                <a:off x="1827" y="2151"/>
                <a:ext cx="245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Arial" charset="0"/>
                  </a:rPr>
                  <a:t>h</a:t>
                </a:r>
              </a:p>
            </p:txBody>
          </p:sp>
        </p:grpSp>
        <p:grpSp>
          <p:nvGrpSpPr>
            <p:cNvPr id="83990" name="Group 22"/>
            <p:cNvGrpSpPr>
              <a:grpSpLocks/>
            </p:cNvGrpSpPr>
            <p:nvPr/>
          </p:nvGrpSpPr>
          <p:grpSpPr bwMode="auto">
            <a:xfrm>
              <a:off x="3198" y="696"/>
              <a:ext cx="249" cy="272"/>
              <a:chOff x="1738" y="2069"/>
              <a:chExt cx="327" cy="365"/>
            </a:xfrm>
          </p:grpSpPr>
          <p:sp>
            <p:nvSpPr>
              <p:cNvPr id="83991" name="Text Box 23"/>
              <p:cNvSpPr txBox="1">
                <a:spLocks noChangeArrowheads="1"/>
              </p:cNvSpPr>
              <p:nvPr/>
            </p:nvSpPr>
            <p:spPr bwMode="auto">
              <a:xfrm>
                <a:off x="1738" y="2069"/>
                <a:ext cx="253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s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83992" name="Rectangle 24"/>
              <p:cNvSpPr>
                <a:spLocks noChangeArrowheads="1"/>
              </p:cNvSpPr>
              <p:nvPr/>
            </p:nvSpPr>
            <p:spPr bwMode="auto">
              <a:xfrm>
                <a:off x="1829" y="2150"/>
                <a:ext cx="236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Arial" charset="0"/>
                  </a:rPr>
                  <a:t>v</a:t>
                </a:r>
              </a:p>
            </p:txBody>
          </p:sp>
        </p:grpSp>
        <p:grpSp>
          <p:nvGrpSpPr>
            <p:cNvPr id="83993" name="Group 25"/>
            <p:cNvGrpSpPr>
              <a:grpSpLocks/>
            </p:cNvGrpSpPr>
            <p:nvPr/>
          </p:nvGrpSpPr>
          <p:grpSpPr bwMode="auto">
            <a:xfrm>
              <a:off x="2976" y="1056"/>
              <a:ext cx="276" cy="269"/>
              <a:chOff x="1739" y="2072"/>
              <a:chExt cx="362" cy="360"/>
            </a:xfrm>
          </p:grpSpPr>
          <p:sp>
            <p:nvSpPr>
              <p:cNvPr id="83994" name="Text Box 26"/>
              <p:cNvSpPr txBox="1">
                <a:spLocks noChangeArrowheads="1"/>
              </p:cNvSpPr>
              <p:nvPr/>
            </p:nvSpPr>
            <p:spPr bwMode="auto">
              <a:xfrm>
                <a:off x="1739" y="2072"/>
                <a:ext cx="25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s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83995" name="Rectangle 27"/>
              <p:cNvSpPr>
                <a:spLocks noChangeArrowheads="1"/>
              </p:cNvSpPr>
              <p:nvPr/>
            </p:nvSpPr>
            <p:spPr bwMode="auto">
              <a:xfrm>
                <a:off x="1828" y="2148"/>
                <a:ext cx="27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Arial" charset="0"/>
                  </a:rPr>
                  <a:t>H</a:t>
                </a:r>
              </a:p>
            </p:txBody>
          </p:sp>
        </p:grpSp>
        <p:sp>
          <p:nvSpPr>
            <p:cNvPr id="83996" name="Line 28"/>
            <p:cNvSpPr>
              <a:spLocks noChangeShapeType="1"/>
            </p:cNvSpPr>
            <p:nvPr/>
          </p:nvSpPr>
          <p:spPr bwMode="auto">
            <a:xfrm rot="16200000" flipH="1">
              <a:off x="3168" y="1428"/>
              <a:ext cx="642" cy="11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97" name="Freeform 29"/>
            <p:cNvSpPr>
              <a:spLocks/>
            </p:cNvSpPr>
            <p:nvPr/>
          </p:nvSpPr>
          <p:spPr bwMode="auto">
            <a:xfrm>
              <a:off x="4283" y="2299"/>
              <a:ext cx="30" cy="58"/>
            </a:xfrm>
            <a:custGeom>
              <a:avLst/>
              <a:gdLst>
                <a:gd name="T0" fmla="*/ 39 w 39"/>
                <a:gd name="T1" fmla="*/ 0 h 78"/>
                <a:gd name="T2" fmla="*/ 0 w 39"/>
                <a:gd name="T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9" h="78">
                  <a:moveTo>
                    <a:pt x="39" y="0"/>
                  </a:moveTo>
                  <a:lnTo>
                    <a:pt x="0" y="78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98" name="Freeform 30"/>
            <p:cNvSpPr>
              <a:spLocks/>
            </p:cNvSpPr>
            <p:nvPr/>
          </p:nvSpPr>
          <p:spPr bwMode="auto">
            <a:xfrm>
              <a:off x="4242" y="2265"/>
              <a:ext cx="66" cy="89"/>
            </a:xfrm>
            <a:custGeom>
              <a:avLst/>
              <a:gdLst>
                <a:gd name="T0" fmla="*/ 87 w 87"/>
                <a:gd name="T1" fmla="*/ 51 h 120"/>
                <a:gd name="T2" fmla="*/ 36 w 87"/>
                <a:gd name="T3" fmla="*/ 0 h 120"/>
                <a:gd name="T4" fmla="*/ 0 w 87"/>
                <a:gd name="T5" fmla="*/ 66 h 120"/>
                <a:gd name="T6" fmla="*/ 54 w 87"/>
                <a:gd name="T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20">
                  <a:moveTo>
                    <a:pt x="87" y="51"/>
                  </a:moveTo>
                  <a:lnTo>
                    <a:pt x="36" y="0"/>
                  </a:lnTo>
                  <a:lnTo>
                    <a:pt x="0" y="66"/>
                  </a:lnTo>
                  <a:lnTo>
                    <a:pt x="54" y="12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999" name="Freeform 31"/>
            <p:cNvSpPr>
              <a:spLocks/>
            </p:cNvSpPr>
            <p:nvPr/>
          </p:nvSpPr>
          <p:spPr bwMode="auto">
            <a:xfrm>
              <a:off x="4281" y="2301"/>
              <a:ext cx="75" cy="53"/>
            </a:xfrm>
            <a:custGeom>
              <a:avLst/>
              <a:gdLst>
                <a:gd name="T0" fmla="*/ 36 w 99"/>
                <a:gd name="T1" fmla="*/ 0 h 72"/>
                <a:gd name="T2" fmla="*/ 99 w 99"/>
                <a:gd name="T3" fmla="*/ 0 h 72"/>
                <a:gd name="T4" fmla="*/ 66 w 99"/>
                <a:gd name="T5" fmla="*/ 72 h 72"/>
                <a:gd name="T6" fmla="*/ 0 w 99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72">
                  <a:moveTo>
                    <a:pt x="36" y="0"/>
                  </a:moveTo>
                  <a:lnTo>
                    <a:pt x="99" y="0"/>
                  </a:lnTo>
                  <a:lnTo>
                    <a:pt x="66" y="72"/>
                  </a:lnTo>
                  <a:lnTo>
                    <a:pt x="0" y="7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000" name="Freeform 32"/>
            <p:cNvSpPr>
              <a:spLocks/>
            </p:cNvSpPr>
            <p:nvPr/>
          </p:nvSpPr>
          <p:spPr bwMode="auto">
            <a:xfrm>
              <a:off x="4274" y="2265"/>
              <a:ext cx="81" cy="34"/>
            </a:xfrm>
            <a:custGeom>
              <a:avLst/>
              <a:gdLst>
                <a:gd name="T0" fmla="*/ 0 w 106"/>
                <a:gd name="T1" fmla="*/ 3 h 45"/>
                <a:gd name="T2" fmla="*/ 63 w 106"/>
                <a:gd name="T3" fmla="*/ 0 h 45"/>
                <a:gd name="T4" fmla="*/ 106 w 106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" h="45">
                  <a:moveTo>
                    <a:pt x="0" y="3"/>
                  </a:moveTo>
                  <a:lnTo>
                    <a:pt x="63" y="0"/>
                  </a:lnTo>
                  <a:lnTo>
                    <a:pt x="106" y="45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001" name="Line 33"/>
            <p:cNvSpPr>
              <a:spLocks noChangeShapeType="1"/>
            </p:cNvSpPr>
            <p:nvPr/>
          </p:nvSpPr>
          <p:spPr bwMode="auto">
            <a:xfrm flipH="1">
              <a:off x="4320" y="2046"/>
              <a:ext cx="141" cy="2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002" name="Line 34"/>
            <p:cNvSpPr>
              <a:spLocks noChangeShapeType="1"/>
            </p:cNvSpPr>
            <p:nvPr/>
          </p:nvSpPr>
          <p:spPr bwMode="auto">
            <a:xfrm flipH="1" flipV="1">
              <a:off x="4308" y="2328"/>
              <a:ext cx="174" cy="1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003" name="Line 35"/>
            <p:cNvSpPr>
              <a:spLocks noChangeShapeType="1"/>
            </p:cNvSpPr>
            <p:nvPr/>
          </p:nvSpPr>
          <p:spPr bwMode="auto">
            <a:xfrm flipH="1">
              <a:off x="4352" y="2303"/>
              <a:ext cx="253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004" name="Line 36"/>
            <p:cNvSpPr>
              <a:spLocks noChangeShapeType="1"/>
            </p:cNvSpPr>
            <p:nvPr/>
          </p:nvSpPr>
          <p:spPr bwMode="auto">
            <a:xfrm>
              <a:off x="4139" y="2193"/>
              <a:ext cx="183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84005" name="Group 37"/>
            <p:cNvGrpSpPr>
              <a:grpSpLocks/>
            </p:cNvGrpSpPr>
            <p:nvPr/>
          </p:nvGrpSpPr>
          <p:grpSpPr bwMode="auto">
            <a:xfrm>
              <a:off x="3120" y="1488"/>
              <a:ext cx="248" cy="269"/>
              <a:chOff x="1737" y="2071"/>
              <a:chExt cx="326" cy="361"/>
            </a:xfrm>
          </p:grpSpPr>
          <p:sp>
            <p:nvSpPr>
              <p:cNvPr id="84006" name="Text Box 38"/>
              <p:cNvSpPr txBox="1">
                <a:spLocks noChangeArrowheads="1"/>
              </p:cNvSpPr>
              <p:nvPr/>
            </p:nvSpPr>
            <p:spPr bwMode="auto">
              <a:xfrm>
                <a:off x="1737" y="2071"/>
                <a:ext cx="254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s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84007" name="Rectangle 39"/>
              <p:cNvSpPr>
                <a:spLocks noChangeArrowheads="1"/>
              </p:cNvSpPr>
              <p:nvPr/>
            </p:nvSpPr>
            <p:spPr bwMode="auto">
              <a:xfrm>
                <a:off x="1826" y="2148"/>
                <a:ext cx="237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Arial" charset="0"/>
                  </a:rPr>
                  <a:t>z</a:t>
                </a:r>
              </a:p>
            </p:txBody>
          </p:sp>
        </p:grpSp>
        <p:grpSp>
          <p:nvGrpSpPr>
            <p:cNvPr id="84008" name="Group 40"/>
            <p:cNvGrpSpPr>
              <a:grpSpLocks/>
            </p:cNvGrpSpPr>
            <p:nvPr/>
          </p:nvGrpSpPr>
          <p:grpSpPr bwMode="auto">
            <a:xfrm>
              <a:off x="4574" y="2249"/>
              <a:ext cx="252" cy="266"/>
              <a:chOff x="1737" y="2072"/>
              <a:chExt cx="330" cy="357"/>
            </a:xfrm>
          </p:grpSpPr>
          <p:sp>
            <p:nvSpPr>
              <p:cNvPr id="84009" name="Text Box 41"/>
              <p:cNvSpPr txBox="1">
                <a:spLocks noChangeArrowheads="1"/>
              </p:cNvSpPr>
              <p:nvPr/>
            </p:nvSpPr>
            <p:spPr bwMode="auto">
              <a:xfrm>
                <a:off x="1737" y="2072"/>
                <a:ext cx="25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s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84010" name="Rectangle 42"/>
              <p:cNvSpPr>
                <a:spLocks noChangeArrowheads="1"/>
              </p:cNvSpPr>
              <p:nvPr/>
            </p:nvSpPr>
            <p:spPr bwMode="auto">
              <a:xfrm>
                <a:off x="1827" y="2144"/>
                <a:ext cx="240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q</a:t>
                </a:r>
                <a:endParaRPr lang="en-US" altLang="en-US" sz="1600">
                  <a:latin typeface="Arial" charset="0"/>
                </a:endParaRPr>
              </a:p>
            </p:txBody>
          </p:sp>
        </p:grpSp>
        <p:grpSp>
          <p:nvGrpSpPr>
            <p:cNvPr id="84011" name="Group 43"/>
            <p:cNvGrpSpPr>
              <a:grpSpLocks/>
            </p:cNvGrpSpPr>
            <p:nvPr/>
          </p:nvGrpSpPr>
          <p:grpSpPr bwMode="auto">
            <a:xfrm>
              <a:off x="4457" y="2418"/>
              <a:ext cx="227" cy="271"/>
              <a:chOff x="1737" y="2070"/>
              <a:chExt cx="298" cy="364"/>
            </a:xfrm>
          </p:grpSpPr>
          <p:sp>
            <p:nvSpPr>
              <p:cNvPr id="84012" name="Text Box 44"/>
              <p:cNvSpPr txBox="1">
                <a:spLocks noChangeArrowheads="1"/>
              </p:cNvSpPr>
              <p:nvPr/>
            </p:nvSpPr>
            <p:spPr bwMode="auto">
              <a:xfrm>
                <a:off x="1737" y="2070"/>
                <a:ext cx="253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s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84013" name="Rectangle 45"/>
              <p:cNvSpPr>
                <a:spLocks noChangeArrowheads="1"/>
              </p:cNvSpPr>
              <p:nvPr/>
            </p:nvSpPr>
            <p:spPr bwMode="auto">
              <a:xfrm>
                <a:off x="1826" y="2149"/>
                <a:ext cx="20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Arial" charset="0"/>
                  </a:rPr>
                  <a:t>r</a:t>
                </a:r>
              </a:p>
            </p:txBody>
          </p:sp>
        </p:grpSp>
        <p:sp>
          <p:nvSpPr>
            <p:cNvPr id="84014" name="Freeform 46"/>
            <p:cNvSpPr>
              <a:spLocks/>
            </p:cNvSpPr>
            <p:nvPr/>
          </p:nvSpPr>
          <p:spPr bwMode="auto">
            <a:xfrm>
              <a:off x="3346" y="1822"/>
              <a:ext cx="48" cy="54"/>
            </a:xfrm>
            <a:custGeom>
              <a:avLst/>
              <a:gdLst>
                <a:gd name="T0" fmla="*/ 9 w 63"/>
                <a:gd name="T1" fmla="*/ 0 h 72"/>
                <a:gd name="T2" fmla="*/ 63 w 63"/>
                <a:gd name="T3" fmla="*/ 33 h 72"/>
                <a:gd name="T4" fmla="*/ 57 w 63"/>
                <a:gd name="T5" fmla="*/ 72 h 72"/>
                <a:gd name="T6" fmla="*/ 0 w 63"/>
                <a:gd name="T7" fmla="*/ 39 h 72"/>
                <a:gd name="T8" fmla="*/ 9 w 63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2">
                  <a:moveTo>
                    <a:pt x="9" y="0"/>
                  </a:moveTo>
                  <a:lnTo>
                    <a:pt x="63" y="33"/>
                  </a:lnTo>
                  <a:lnTo>
                    <a:pt x="57" y="72"/>
                  </a:lnTo>
                  <a:lnTo>
                    <a:pt x="0" y="39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015" name="Freeform 47"/>
            <p:cNvSpPr>
              <a:spLocks/>
            </p:cNvSpPr>
            <p:nvPr/>
          </p:nvSpPr>
          <p:spPr bwMode="auto">
            <a:xfrm>
              <a:off x="3318" y="1851"/>
              <a:ext cx="71" cy="45"/>
            </a:xfrm>
            <a:custGeom>
              <a:avLst/>
              <a:gdLst>
                <a:gd name="T0" fmla="*/ 93 w 93"/>
                <a:gd name="T1" fmla="*/ 33 h 60"/>
                <a:gd name="T2" fmla="*/ 63 w 93"/>
                <a:gd name="T3" fmla="*/ 60 h 60"/>
                <a:gd name="T4" fmla="*/ 0 w 93"/>
                <a:gd name="T5" fmla="*/ 24 h 60"/>
                <a:gd name="T6" fmla="*/ 36 w 93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60">
                  <a:moveTo>
                    <a:pt x="93" y="33"/>
                  </a:moveTo>
                  <a:lnTo>
                    <a:pt x="63" y="60"/>
                  </a:lnTo>
                  <a:lnTo>
                    <a:pt x="0" y="24"/>
                  </a:lnTo>
                  <a:lnTo>
                    <a:pt x="36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016" name="Freeform 48"/>
            <p:cNvSpPr>
              <a:spLocks/>
            </p:cNvSpPr>
            <p:nvPr/>
          </p:nvSpPr>
          <p:spPr bwMode="auto">
            <a:xfrm>
              <a:off x="3316" y="1824"/>
              <a:ext cx="32" cy="43"/>
            </a:xfrm>
            <a:custGeom>
              <a:avLst/>
              <a:gdLst>
                <a:gd name="T0" fmla="*/ 0 w 42"/>
                <a:gd name="T1" fmla="*/ 57 h 57"/>
                <a:gd name="T2" fmla="*/ 12 w 42"/>
                <a:gd name="T3" fmla="*/ 18 h 57"/>
                <a:gd name="T4" fmla="*/ 42 w 42"/>
                <a:gd name="T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57">
                  <a:moveTo>
                    <a:pt x="0" y="57"/>
                  </a:moveTo>
                  <a:lnTo>
                    <a:pt x="12" y="18"/>
                  </a:lnTo>
                  <a:lnTo>
                    <a:pt x="42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017" name="Line 49"/>
            <p:cNvSpPr>
              <a:spLocks noChangeShapeType="1"/>
            </p:cNvSpPr>
            <p:nvPr/>
          </p:nvSpPr>
          <p:spPr bwMode="auto">
            <a:xfrm>
              <a:off x="3206" y="1768"/>
              <a:ext cx="131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018" name="Line 50"/>
            <p:cNvSpPr>
              <a:spLocks noChangeShapeType="1"/>
            </p:cNvSpPr>
            <p:nvPr/>
          </p:nvSpPr>
          <p:spPr bwMode="auto">
            <a:xfrm flipH="1">
              <a:off x="3369" y="1713"/>
              <a:ext cx="50" cy="1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019" name="Line 51"/>
            <p:cNvSpPr>
              <a:spLocks noChangeShapeType="1"/>
            </p:cNvSpPr>
            <p:nvPr/>
          </p:nvSpPr>
          <p:spPr bwMode="auto">
            <a:xfrm flipH="1">
              <a:off x="3366" y="1789"/>
              <a:ext cx="101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84020" name="Group 52"/>
            <p:cNvGrpSpPr>
              <a:grpSpLocks/>
            </p:cNvGrpSpPr>
            <p:nvPr/>
          </p:nvGrpSpPr>
          <p:grpSpPr bwMode="auto">
            <a:xfrm>
              <a:off x="3449" y="1701"/>
              <a:ext cx="228" cy="269"/>
              <a:chOff x="1738" y="2074"/>
              <a:chExt cx="299" cy="361"/>
            </a:xfrm>
          </p:grpSpPr>
          <p:sp>
            <p:nvSpPr>
              <p:cNvPr id="84021" name="Text Box 53"/>
              <p:cNvSpPr txBox="1">
                <a:spLocks noChangeArrowheads="1"/>
              </p:cNvSpPr>
              <p:nvPr/>
            </p:nvSpPr>
            <p:spPr bwMode="auto">
              <a:xfrm>
                <a:off x="1738" y="2074"/>
                <a:ext cx="253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s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84022" name="Rectangle 54"/>
              <p:cNvSpPr>
                <a:spLocks noChangeArrowheads="1"/>
              </p:cNvSpPr>
              <p:nvPr/>
            </p:nvSpPr>
            <p:spPr bwMode="auto">
              <a:xfrm>
                <a:off x="1828" y="2151"/>
                <a:ext cx="209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Arial" charset="0"/>
                  </a:rPr>
                  <a:t>r</a:t>
                </a:r>
              </a:p>
            </p:txBody>
          </p:sp>
        </p:grpSp>
        <p:grpSp>
          <p:nvGrpSpPr>
            <p:cNvPr id="84023" name="Group 55"/>
            <p:cNvGrpSpPr>
              <a:grpSpLocks/>
            </p:cNvGrpSpPr>
            <p:nvPr/>
          </p:nvGrpSpPr>
          <p:grpSpPr bwMode="auto">
            <a:xfrm>
              <a:off x="4423" y="1924"/>
              <a:ext cx="248" cy="272"/>
              <a:chOff x="1738" y="2070"/>
              <a:chExt cx="325" cy="364"/>
            </a:xfrm>
          </p:grpSpPr>
          <p:sp>
            <p:nvSpPr>
              <p:cNvPr id="84024" name="Text Box 56"/>
              <p:cNvSpPr txBox="1">
                <a:spLocks noChangeArrowheads="1"/>
              </p:cNvSpPr>
              <p:nvPr/>
            </p:nvSpPr>
            <p:spPr bwMode="auto">
              <a:xfrm>
                <a:off x="1738" y="2070"/>
                <a:ext cx="25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s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84025" name="Rectangle 57"/>
              <p:cNvSpPr>
                <a:spLocks noChangeArrowheads="1"/>
              </p:cNvSpPr>
              <p:nvPr/>
            </p:nvSpPr>
            <p:spPr bwMode="auto">
              <a:xfrm>
                <a:off x="1827" y="2150"/>
                <a:ext cx="236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Arial" charset="0"/>
                  </a:rPr>
                  <a:t>z</a:t>
                </a:r>
              </a:p>
            </p:txBody>
          </p:sp>
        </p:grpSp>
        <p:grpSp>
          <p:nvGrpSpPr>
            <p:cNvPr id="84026" name="Group 58"/>
            <p:cNvGrpSpPr>
              <a:grpSpLocks/>
            </p:cNvGrpSpPr>
            <p:nvPr/>
          </p:nvGrpSpPr>
          <p:grpSpPr bwMode="auto">
            <a:xfrm>
              <a:off x="3365" y="1552"/>
              <a:ext cx="250" cy="269"/>
              <a:chOff x="1737" y="2070"/>
              <a:chExt cx="328" cy="361"/>
            </a:xfrm>
          </p:grpSpPr>
          <p:sp>
            <p:nvSpPr>
              <p:cNvPr id="84027" name="Text Box 59"/>
              <p:cNvSpPr txBox="1">
                <a:spLocks noChangeArrowheads="1"/>
              </p:cNvSpPr>
              <p:nvPr/>
            </p:nvSpPr>
            <p:spPr bwMode="auto">
              <a:xfrm>
                <a:off x="1737" y="2070"/>
                <a:ext cx="253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s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84028" name="Rectangle 60"/>
              <p:cNvSpPr>
                <a:spLocks noChangeArrowheads="1"/>
              </p:cNvSpPr>
              <p:nvPr/>
            </p:nvSpPr>
            <p:spPr bwMode="auto">
              <a:xfrm>
                <a:off x="1825" y="2146"/>
                <a:ext cx="240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latin typeface="Symbol" pitchFamily="18" charset="2"/>
                  </a:rPr>
                  <a:t>q</a:t>
                </a:r>
                <a:endParaRPr lang="en-US" altLang="en-US" sz="1600">
                  <a:latin typeface="Arial" charset="0"/>
                </a:endParaRPr>
              </a:p>
            </p:txBody>
          </p:sp>
        </p:grpSp>
        <p:sp>
          <p:nvSpPr>
            <p:cNvPr id="84029" name="Text Box 61"/>
            <p:cNvSpPr txBox="1">
              <a:spLocks noChangeArrowheads="1"/>
            </p:cNvSpPr>
            <p:nvPr/>
          </p:nvSpPr>
          <p:spPr bwMode="auto">
            <a:xfrm>
              <a:off x="3946" y="3347"/>
              <a:ext cx="6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latin typeface="Arial" charset="0"/>
                </a:rPr>
                <a:t>Wellbore</a:t>
              </a:r>
            </a:p>
          </p:txBody>
        </p:sp>
        <p:sp>
          <p:nvSpPr>
            <p:cNvPr id="84030" name="Text Box 62"/>
            <p:cNvSpPr txBox="1">
              <a:spLocks noChangeArrowheads="1"/>
            </p:cNvSpPr>
            <p:nvPr/>
          </p:nvSpPr>
          <p:spPr bwMode="auto">
            <a:xfrm>
              <a:off x="2784" y="1969"/>
              <a:ext cx="74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latin typeface="Arial" charset="0"/>
                </a:rPr>
                <a:t>Perforation</a:t>
              </a:r>
            </a:p>
            <a:p>
              <a:r>
                <a:rPr lang="en-US" altLang="en-US" sz="1600">
                  <a:latin typeface="Arial" charset="0"/>
                </a:rPr>
                <a:t>Tunnel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475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cs typeface="Times New Roman" pitchFamily="18" charset="0"/>
              </a:rPr>
              <a:t>Sand production - Stability </a:t>
            </a:r>
            <a:r>
              <a:rPr lang="en-US" dirty="0">
                <a:cs typeface="Times New Roman" pitchFamily="18" charset="0"/>
              </a:rPr>
              <a:t>Envelope</a:t>
            </a:r>
          </a:p>
        </p:txBody>
      </p:sp>
      <p:graphicFrame>
        <p:nvGraphicFramePr>
          <p:cNvPr id="105" name="Object 2"/>
          <p:cNvGraphicFramePr>
            <a:graphicFrameLocks noChangeAspect="1"/>
          </p:cNvGraphicFramePr>
          <p:nvPr/>
        </p:nvGraphicFramePr>
        <p:xfrm>
          <a:off x="97436" y="1630180"/>
          <a:ext cx="7778999" cy="4965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1" name="Chart" r:id="rId4" imgW="8381955" imgH="4876740" progId="MSGraph.Chart.8">
                  <p:embed followColorScheme="full"/>
                </p:oleObj>
              </mc:Choice>
              <mc:Fallback>
                <p:oleObj name="Chart" r:id="rId4" imgW="8381955" imgH="487674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36" y="1630180"/>
                        <a:ext cx="7778999" cy="4965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Rectangle 105"/>
          <p:cNvSpPr/>
          <p:nvPr/>
        </p:nvSpPr>
        <p:spPr>
          <a:xfrm>
            <a:off x="2094875" y="5326505"/>
            <a:ext cx="6934200" cy="762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203848" y="4977983"/>
            <a:ext cx="3200401" cy="101566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Reservoir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Pressure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(psi)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8" name="Right Triangle 107"/>
          <p:cNvSpPr/>
          <p:nvPr/>
        </p:nvSpPr>
        <p:spPr>
          <a:xfrm rot="16200000">
            <a:off x="3392488" y="1055687"/>
            <a:ext cx="2667000" cy="5127625"/>
          </a:xfrm>
          <a:prstGeom prst="rtTriangle">
            <a:avLst/>
          </a:prstGeom>
          <a:solidFill>
            <a:srgbClr val="00B050"/>
          </a:solidFill>
          <a:ln w="25400" cap="flat" cmpd="sng" algn="ctr">
            <a:solidFill>
              <a:srgbClr val="007A54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9" name="Freeform 108"/>
          <p:cNvSpPr/>
          <p:nvPr/>
        </p:nvSpPr>
        <p:spPr>
          <a:xfrm>
            <a:off x="2133600" y="3751263"/>
            <a:ext cx="5157788" cy="1208087"/>
          </a:xfrm>
          <a:custGeom>
            <a:avLst/>
            <a:gdLst>
              <a:gd name="connsiteX0" fmla="*/ 0 w 5158154"/>
              <a:gd name="connsiteY0" fmla="*/ 1207477 h 1207477"/>
              <a:gd name="connsiteX1" fmla="*/ 2297723 w 5158154"/>
              <a:gd name="connsiteY1" fmla="*/ 23446 h 1207477"/>
              <a:gd name="connsiteX2" fmla="*/ 2579077 w 5158154"/>
              <a:gd name="connsiteY2" fmla="*/ 0 h 1207477"/>
              <a:gd name="connsiteX3" fmla="*/ 5158154 w 5158154"/>
              <a:gd name="connsiteY3" fmla="*/ 609600 h 1207477"/>
              <a:gd name="connsiteX4" fmla="*/ 5158154 w 5158154"/>
              <a:gd name="connsiteY4" fmla="*/ 1195753 h 1207477"/>
              <a:gd name="connsiteX5" fmla="*/ 0 w 5158154"/>
              <a:gd name="connsiteY5" fmla="*/ 1207477 h 120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8154" h="1207477">
                <a:moveTo>
                  <a:pt x="0" y="1207477"/>
                </a:moveTo>
                <a:lnTo>
                  <a:pt x="2297723" y="23446"/>
                </a:lnTo>
                <a:lnTo>
                  <a:pt x="2579077" y="0"/>
                </a:lnTo>
                <a:lnTo>
                  <a:pt x="5158154" y="609600"/>
                </a:lnTo>
                <a:lnTo>
                  <a:pt x="5158154" y="1195753"/>
                </a:lnTo>
                <a:lnTo>
                  <a:pt x="0" y="1207477"/>
                </a:lnTo>
                <a:close/>
              </a:path>
            </a:pathLst>
          </a:custGeom>
          <a:solidFill>
            <a:srgbClr val="FFFF00"/>
          </a:solidFill>
          <a:ln w="25400" cap="flat" cmpd="sng" algn="ctr">
            <a:solidFill>
              <a:srgbClr val="79BBD2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0" name="Right Triangle 109"/>
          <p:cNvSpPr/>
          <p:nvPr/>
        </p:nvSpPr>
        <p:spPr>
          <a:xfrm rot="5400000">
            <a:off x="3405188" y="1079500"/>
            <a:ext cx="2667000" cy="5127625"/>
          </a:xfrm>
          <a:prstGeom prst="rtTriangle">
            <a:avLst/>
          </a:prstGeom>
          <a:solidFill>
            <a:srgbClr val="FC4128"/>
          </a:solidFill>
          <a:ln w="25400" cap="flat" cmpd="sng" algn="ctr">
            <a:solidFill>
              <a:srgbClr val="FC412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1" name="Right Triangle 110"/>
          <p:cNvSpPr/>
          <p:nvPr/>
        </p:nvSpPr>
        <p:spPr>
          <a:xfrm rot="16200000">
            <a:off x="3410744" y="1056481"/>
            <a:ext cx="2667000" cy="5126038"/>
          </a:xfrm>
          <a:prstGeom prst="rtTriangle">
            <a:avLst/>
          </a:prstGeom>
          <a:solidFill>
            <a:srgbClr val="00B050"/>
          </a:solidFill>
          <a:ln w="25400" cap="flat" cmpd="sng" algn="ctr">
            <a:solidFill>
              <a:srgbClr val="007A54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2" name="Freeform 111"/>
          <p:cNvSpPr/>
          <p:nvPr/>
        </p:nvSpPr>
        <p:spPr>
          <a:xfrm>
            <a:off x="2151063" y="3751263"/>
            <a:ext cx="5157787" cy="1208087"/>
          </a:xfrm>
          <a:custGeom>
            <a:avLst/>
            <a:gdLst>
              <a:gd name="connsiteX0" fmla="*/ 0 w 5158154"/>
              <a:gd name="connsiteY0" fmla="*/ 1207477 h 1207477"/>
              <a:gd name="connsiteX1" fmla="*/ 2297723 w 5158154"/>
              <a:gd name="connsiteY1" fmla="*/ 23446 h 1207477"/>
              <a:gd name="connsiteX2" fmla="*/ 2579077 w 5158154"/>
              <a:gd name="connsiteY2" fmla="*/ 0 h 1207477"/>
              <a:gd name="connsiteX3" fmla="*/ 5158154 w 5158154"/>
              <a:gd name="connsiteY3" fmla="*/ 609600 h 1207477"/>
              <a:gd name="connsiteX4" fmla="*/ 5158154 w 5158154"/>
              <a:gd name="connsiteY4" fmla="*/ 1195753 h 1207477"/>
              <a:gd name="connsiteX5" fmla="*/ 0 w 5158154"/>
              <a:gd name="connsiteY5" fmla="*/ 1207477 h 120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8154" h="1207477">
                <a:moveTo>
                  <a:pt x="0" y="1207477"/>
                </a:moveTo>
                <a:lnTo>
                  <a:pt x="2297723" y="23446"/>
                </a:lnTo>
                <a:lnTo>
                  <a:pt x="2579077" y="0"/>
                </a:lnTo>
                <a:lnTo>
                  <a:pt x="5158154" y="609600"/>
                </a:lnTo>
                <a:lnTo>
                  <a:pt x="5158154" y="1195753"/>
                </a:lnTo>
                <a:lnTo>
                  <a:pt x="0" y="1207477"/>
                </a:lnTo>
                <a:close/>
              </a:path>
            </a:pathLst>
          </a:custGeom>
          <a:solidFill>
            <a:srgbClr val="FFFF00"/>
          </a:solidFill>
          <a:ln w="25400" cap="flat" cmpd="sng" algn="ctr">
            <a:solidFill>
              <a:srgbClr val="79BBD2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3" name="Right Triangle 112"/>
          <p:cNvSpPr/>
          <p:nvPr/>
        </p:nvSpPr>
        <p:spPr>
          <a:xfrm rot="5400000">
            <a:off x="3387726" y="1079500"/>
            <a:ext cx="2667000" cy="5127625"/>
          </a:xfrm>
          <a:prstGeom prst="rtTriangle">
            <a:avLst/>
          </a:prstGeom>
          <a:solidFill>
            <a:srgbClr val="FC4128"/>
          </a:solidFill>
          <a:ln w="25400" cap="flat" cmpd="sng" algn="ctr">
            <a:solidFill>
              <a:srgbClr val="FC412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4" name="Text Box 4"/>
          <p:cNvSpPr txBox="1">
            <a:spLocks noChangeArrowheads="1"/>
          </p:cNvSpPr>
          <p:nvPr/>
        </p:nvSpPr>
        <p:spPr bwMode="auto">
          <a:xfrm>
            <a:off x="7452320" y="2716213"/>
            <a:ext cx="1237838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kumimoji="0" lang="en-US" sz="2000" dirty="0">
                <a:solidFill>
                  <a:srgbClr val="FAFD00"/>
                </a:solidFill>
                <a:latin typeface="Arial Narrow" pitchFamily="34" charset="0"/>
              </a:rPr>
              <a:t>Safe</a:t>
            </a:r>
          </a:p>
          <a:p>
            <a:pPr algn="ctr" eaLnBrk="1" hangingPunct="1"/>
            <a:r>
              <a:rPr kumimoji="0" lang="en-US" sz="2000" dirty="0">
                <a:solidFill>
                  <a:srgbClr val="FAFD00"/>
                </a:solidFill>
                <a:latin typeface="Arial Narrow" pitchFamily="34" charset="0"/>
              </a:rPr>
              <a:t>Drawdown </a:t>
            </a:r>
          </a:p>
        </p:txBody>
      </p:sp>
      <p:sp>
        <p:nvSpPr>
          <p:cNvPr id="115" name="Text Box 5"/>
          <p:cNvSpPr txBox="1">
            <a:spLocks noChangeArrowheads="1"/>
          </p:cNvSpPr>
          <p:nvPr/>
        </p:nvSpPr>
        <p:spPr bwMode="auto">
          <a:xfrm>
            <a:off x="4633913" y="3776663"/>
            <a:ext cx="1014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>
                <a:solidFill>
                  <a:srgbClr val="FAFD00"/>
                </a:solidFill>
                <a:latin typeface="Arial Narrow" pitchFamily="34" charset="0"/>
              </a:rPr>
              <a:t>Failure</a:t>
            </a:r>
          </a:p>
        </p:txBody>
      </p:sp>
      <p:grpSp>
        <p:nvGrpSpPr>
          <p:cNvPr id="116" name="Group 6"/>
          <p:cNvGrpSpPr>
            <a:grpSpLocks/>
          </p:cNvGrpSpPr>
          <p:nvPr/>
        </p:nvGrpSpPr>
        <p:grpSpPr bwMode="auto">
          <a:xfrm>
            <a:off x="7162800" y="2362200"/>
            <a:ext cx="152400" cy="2667000"/>
            <a:chOff x="4512" y="1680"/>
            <a:chExt cx="96" cy="1488"/>
          </a:xfrm>
          <a:solidFill>
            <a:srgbClr val="0070C0"/>
          </a:solidFill>
        </p:grpSpPr>
        <p:sp>
          <p:nvSpPr>
            <p:cNvPr id="117" name="Line 7"/>
            <p:cNvSpPr>
              <a:spLocks noChangeShapeType="1"/>
            </p:cNvSpPr>
            <p:nvPr/>
          </p:nvSpPr>
          <p:spPr bwMode="auto">
            <a:xfrm>
              <a:off x="4560" y="1680"/>
              <a:ext cx="0" cy="1056"/>
            </a:xfrm>
            <a:prstGeom prst="line">
              <a:avLst/>
            </a:prstGeom>
            <a:grpFill/>
            <a:ln w="15875" cap="flat" cmpd="sng" algn="ctr">
              <a:solidFill>
                <a:srgbClr val="000000"/>
              </a:solidFill>
              <a:prstDash val="solid"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18" name="AutoShape 8"/>
            <p:cNvSpPr>
              <a:spLocks noChangeArrowheads="1"/>
            </p:cNvSpPr>
            <p:nvPr/>
          </p:nvSpPr>
          <p:spPr bwMode="auto">
            <a:xfrm>
              <a:off x="4512" y="3072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grpFill/>
            <a:ln w="15875" cap="flat" cmpd="sng" algn="ctr">
              <a:solidFill>
                <a:srgbClr val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119" name="Group 9"/>
          <p:cNvGrpSpPr>
            <a:grpSpLocks/>
          </p:cNvGrpSpPr>
          <p:nvPr/>
        </p:nvGrpSpPr>
        <p:grpSpPr bwMode="auto">
          <a:xfrm>
            <a:off x="6859588" y="2514600"/>
            <a:ext cx="150812" cy="2514600"/>
            <a:chOff x="4224" y="1824"/>
            <a:chExt cx="96" cy="1344"/>
          </a:xfrm>
          <a:solidFill>
            <a:srgbClr val="0070C0"/>
          </a:solidFill>
        </p:grpSpPr>
        <p:sp>
          <p:nvSpPr>
            <p:cNvPr id="120" name="Line 10"/>
            <p:cNvSpPr>
              <a:spLocks noChangeShapeType="1"/>
            </p:cNvSpPr>
            <p:nvPr/>
          </p:nvSpPr>
          <p:spPr bwMode="auto">
            <a:xfrm>
              <a:off x="4272" y="1824"/>
              <a:ext cx="0" cy="864"/>
            </a:xfrm>
            <a:prstGeom prst="line">
              <a:avLst/>
            </a:prstGeom>
            <a:grpFill/>
            <a:ln w="15875" cap="flat" cmpd="sng" algn="ctr">
              <a:solidFill>
                <a:srgbClr val="000000"/>
              </a:solidFill>
              <a:prstDash val="solid"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21" name="AutoShape 11"/>
            <p:cNvSpPr>
              <a:spLocks noChangeArrowheads="1"/>
            </p:cNvSpPr>
            <p:nvPr/>
          </p:nvSpPr>
          <p:spPr bwMode="auto">
            <a:xfrm>
              <a:off x="4224" y="3072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grpFill/>
            <a:ln w="15875" cap="flat" cmpd="sng" algn="ctr">
              <a:solidFill>
                <a:srgbClr val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122" name="Group 12"/>
          <p:cNvGrpSpPr>
            <a:grpSpLocks/>
          </p:cNvGrpSpPr>
          <p:nvPr/>
        </p:nvGrpSpPr>
        <p:grpSpPr bwMode="auto">
          <a:xfrm>
            <a:off x="6478588" y="2743200"/>
            <a:ext cx="150812" cy="2286000"/>
            <a:chOff x="3936" y="1968"/>
            <a:chExt cx="96" cy="1200"/>
          </a:xfrm>
          <a:solidFill>
            <a:srgbClr val="0070C0"/>
          </a:solidFill>
        </p:grpSpPr>
        <p:sp>
          <p:nvSpPr>
            <p:cNvPr id="123" name="Line 13"/>
            <p:cNvSpPr>
              <a:spLocks noChangeShapeType="1"/>
            </p:cNvSpPr>
            <p:nvPr/>
          </p:nvSpPr>
          <p:spPr bwMode="auto">
            <a:xfrm>
              <a:off x="3984" y="1968"/>
              <a:ext cx="0" cy="672"/>
            </a:xfrm>
            <a:prstGeom prst="line">
              <a:avLst/>
            </a:prstGeom>
            <a:grpFill/>
            <a:ln w="15875" cap="flat" cmpd="sng" algn="ctr">
              <a:solidFill>
                <a:srgbClr val="000000"/>
              </a:solidFill>
              <a:prstDash val="solid"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24" name="AutoShape 14"/>
            <p:cNvSpPr>
              <a:spLocks noChangeArrowheads="1"/>
            </p:cNvSpPr>
            <p:nvPr/>
          </p:nvSpPr>
          <p:spPr bwMode="auto">
            <a:xfrm>
              <a:off x="3936" y="3072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grpFill/>
            <a:ln w="15875" cap="flat" cmpd="sng" algn="ctr">
              <a:solidFill>
                <a:srgbClr val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125" name="Text Box 18"/>
          <p:cNvSpPr txBox="1">
            <a:spLocks noChangeArrowheads="1"/>
          </p:cNvSpPr>
          <p:nvPr/>
        </p:nvSpPr>
        <p:spPr bwMode="auto">
          <a:xfrm>
            <a:off x="2438400" y="3048000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AFD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/>
              </a:rPr>
              <a:t>N 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AFD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/>
              </a:rPr>
              <a:t>F L O W</a:t>
            </a:r>
          </a:p>
        </p:txBody>
      </p:sp>
      <p:sp>
        <p:nvSpPr>
          <p:cNvPr id="126" name="Text Box 4"/>
          <p:cNvSpPr txBox="1">
            <a:spLocks noChangeArrowheads="1"/>
          </p:cNvSpPr>
          <p:nvPr/>
        </p:nvSpPr>
        <p:spPr bwMode="auto">
          <a:xfrm>
            <a:off x="3886200" y="2286000"/>
            <a:ext cx="1219200" cy="1015663"/>
          </a:xfrm>
          <a:prstGeom prst="rect">
            <a:avLst/>
          </a:prstGeom>
          <a:noFill/>
          <a:ln w="25400" cap="flat" cmpd="sng" algn="ctr">
            <a:noFill/>
            <a:prstDash val="solid"/>
            <a:headEnd/>
            <a:tailEnd/>
          </a:ln>
          <a:effectLst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Critical Reservoir Pressure</a:t>
            </a:r>
            <a:endParaRPr kumimoji="0" lang="en-US" sz="20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C4128">
                  <a:lumMod val="75000"/>
                </a:srgbClr>
              </a:solidFill>
              <a:effectLst>
                <a:outerShdw blurRad="88000" dist="50800" dir="5040000" algn="tl">
                  <a:srgbClr val="81017E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27" name="Straight Arrow Connector 126"/>
          <p:cNvCxnSpPr>
            <a:stCxn id="126" idx="2"/>
            <a:endCxn id="128" idx="0"/>
          </p:cNvCxnSpPr>
          <p:nvPr/>
        </p:nvCxnSpPr>
        <p:spPr>
          <a:xfrm rot="5400000">
            <a:off x="4318794" y="3479006"/>
            <a:ext cx="355600" cy="1588"/>
          </a:xfrm>
          <a:prstGeom prst="straightConnector1">
            <a:avLst/>
          </a:prstGeom>
          <a:noFill/>
          <a:ln w="38100" cap="flat" cmpd="sng" algn="ctr">
            <a:solidFill>
              <a:srgbClr val="81017E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8" name="Oval 127"/>
          <p:cNvSpPr/>
          <p:nvPr/>
        </p:nvSpPr>
        <p:spPr>
          <a:xfrm>
            <a:off x="4419600" y="3657600"/>
            <a:ext cx="152400" cy="152400"/>
          </a:xfrm>
          <a:prstGeom prst="ellipse">
            <a:avLst/>
          </a:prstGeom>
          <a:solidFill>
            <a:srgbClr val="FC4128"/>
          </a:solidFill>
          <a:ln w="25400" cap="flat" cmpd="sng" algn="ctr">
            <a:solidFill>
              <a:srgbClr val="FC412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 rot="10800000">
            <a:off x="2133600" y="2286000"/>
            <a:ext cx="5181600" cy="158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0" name="Text Box 18"/>
          <p:cNvSpPr txBox="1">
            <a:spLocks noChangeArrowheads="1"/>
          </p:cNvSpPr>
          <p:nvPr/>
        </p:nvSpPr>
        <p:spPr bwMode="auto">
          <a:xfrm>
            <a:off x="3962400" y="4038600"/>
            <a:ext cx="1447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dirty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Narrow"/>
              </a:rPr>
              <a:t>O I 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dirty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Narrow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dirty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Narrow"/>
              </a:rPr>
              <a:t>S A N D</a:t>
            </a:r>
          </a:p>
        </p:txBody>
      </p:sp>
      <p:sp>
        <p:nvSpPr>
          <p:cNvPr id="131" name="Text Box 18"/>
          <p:cNvSpPr txBox="1">
            <a:spLocks noChangeArrowheads="1"/>
          </p:cNvSpPr>
          <p:nvPr/>
        </p:nvSpPr>
        <p:spPr bwMode="auto">
          <a:xfrm>
            <a:off x="5943600" y="3352800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dirty="0">
                <a:ln/>
                <a:solidFill>
                  <a:srgbClr val="FE9F34"/>
                </a:solidFill>
                <a:latin typeface="Arial Narrow"/>
              </a:rPr>
              <a:t>O I L</a:t>
            </a:r>
          </a:p>
        </p:txBody>
      </p:sp>
      <p:grpSp>
        <p:nvGrpSpPr>
          <p:cNvPr id="132" name="Group 15"/>
          <p:cNvGrpSpPr>
            <a:grpSpLocks/>
          </p:cNvGrpSpPr>
          <p:nvPr/>
        </p:nvGrpSpPr>
        <p:grpSpPr bwMode="auto">
          <a:xfrm>
            <a:off x="6096000" y="2971800"/>
            <a:ext cx="150812" cy="2057400"/>
            <a:chOff x="3648" y="2064"/>
            <a:chExt cx="96" cy="1104"/>
          </a:xfrm>
          <a:solidFill>
            <a:srgbClr val="0070C0"/>
          </a:solidFill>
        </p:grpSpPr>
        <p:sp>
          <p:nvSpPr>
            <p:cNvPr id="133" name="Line 16"/>
            <p:cNvSpPr>
              <a:spLocks noChangeShapeType="1"/>
            </p:cNvSpPr>
            <p:nvPr/>
          </p:nvSpPr>
          <p:spPr bwMode="auto">
            <a:xfrm>
              <a:off x="3696" y="2064"/>
              <a:ext cx="0" cy="528"/>
            </a:xfrm>
            <a:prstGeom prst="line">
              <a:avLst/>
            </a:prstGeom>
            <a:grpFill/>
            <a:ln w="15875" cap="flat" cmpd="sng" algn="ctr">
              <a:solidFill>
                <a:srgbClr val="000000"/>
              </a:solidFill>
              <a:prstDash val="solid"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34" name="AutoShape 17"/>
            <p:cNvSpPr>
              <a:spLocks noChangeArrowheads="1"/>
            </p:cNvSpPr>
            <p:nvPr/>
          </p:nvSpPr>
          <p:spPr bwMode="auto">
            <a:xfrm>
              <a:off x="3648" y="3072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grpFill/>
            <a:ln w="15875" cap="flat" cmpd="sng" algn="ctr">
              <a:solidFill>
                <a:srgbClr val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135" name="Rectangle 134"/>
          <p:cNvSpPr/>
          <p:nvPr/>
        </p:nvSpPr>
        <p:spPr>
          <a:xfrm>
            <a:off x="381000" y="1520825"/>
            <a:ext cx="1773836" cy="3810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57200" y="2838450"/>
            <a:ext cx="1600200" cy="101566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Wellbore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Pressure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kern="0" dirty="0" smtClean="0">
                <a:solidFill>
                  <a:srgbClr val="000000"/>
                </a:solidFill>
                <a:latin typeface="Arial Narrow"/>
              </a:rPr>
              <a:t>(psi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76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190500"/>
            <a:ext cx="8666162" cy="1143000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Sand Prevention with Oriented Perforating 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814834" y="1471355"/>
            <a:ext cx="3613150" cy="3727450"/>
            <a:chOff x="2082" y="1504"/>
            <a:chExt cx="2276" cy="2348"/>
          </a:xfrm>
        </p:grpSpPr>
        <p:sp>
          <p:nvSpPr>
            <p:cNvPr id="47111" name="Rectangle 7"/>
            <p:cNvSpPr>
              <a:spLocks noChangeArrowheads="1"/>
            </p:cNvSpPr>
            <p:nvPr/>
          </p:nvSpPr>
          <p:spPr bwMode="auto">
            <a:xfrm>
              <a:off x="2123" y="3490"/>
              <a:ext cx="13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-5</a:t>
              </a:r>
            </a:p>
          </p:txBody>
        </p:sp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2432" y="3490"/>
              <a:ext cx="13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-3</a:t>
              </a:r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2740" y="3490"/>
              <a:ext cx="13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-1</a:t>
              </a:r>
            </a:p>
          </p:txBody>
        </p:sp>
        <p:sp>
          <p:nvSpPr>
            <p:cNvPr id="47114" name="Rectangle 10"/>
            <p:cNvSpPr>
              <a:spLocks noChangeArrowheads="1"/>
            </p:cNvSpPr>
            <p:nvPr/>
          </p:nvSpPr>
          <p:spPr bwMode="auto">
            <a:xfrm>
              <a:off x="3070" y="3490"/>
              <a:ext cx="11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1</a:t>
              </a:r>
            </a:p>
          </p:txBody>
        </p:sp>
        <p:sp>
          <p:nvSpPr>
            <p:cNvPr id="47115" name="Rectangle 11"/>
            <p:cNvSpPr>
              <a:spLocks noChangeArrowheads="1"/>
            </p:cNvSpPr>
            <p:nvPr/>
          </p:nvSpPr>
          <p:spPr bwMode="auto">
            <a:xfrm>
              <a:off x="3373" y="3493"/>
              <a:ext cx="11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3</a:t>
              </a:r>
            </a:p>
          </p:txBody>
        </p:sp>
        <p:sp>
          <p:nvSpPr>
            <p:cNvPr id="47116" name="Rectangle 12"/>
            <p:cNvSpPr>
              <a:spLocks noChangeArrowheads="1"/>
            </p:cNvSpPr>
            <p:nvPr/>
          </p:nvSpPr>
          <p:spPr bwMode="auto">
            <a:xfrm>
              <a:off x="3692" y="3493"/>
              <a:ext cx="11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5</a:t>
              </a:r>
            </a:p>
          </p:txBody>
        </p:sp>
        <p:sp>
          <p:nvSpPr>
            <p:cNvPr id="47117" name="Rectangle 13"/>
            <p:cNvSpPr>
              <a:spLocks noChangeArrowheads="1"/>
            </p:cNvSpPr>
            <p:nvPr/>
          </p:nvSpPr>
          <p:spPr bwMode="auto">
            <a:xfrm>
              <a:off x="2541" y="1633"/>
              <a:ext cx="95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auto">
            <a:xfrm flipH="1" flipV="1">
              <a:off x="3151" y="2749"/>
              <a:ext cx="480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Rectangle 15"/>
            <p:cNvSpPr>
              <a:spLocks noChangeArrowheads="1"/>
            </p:cNvSpPr>
            <p:nvPr/>
          </p:nvSpPr>
          <p:spPr bwMode="auto">
            <a:xfrm>
              <a:off x="2294" y="1504"/>
              <a:ext cx="12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kumimoji="0" lang="en-US" sz="2000" dirty="0">
                  <a:solidFill>
                    <a:srgbClr val="003366"/>
                  </a:solidFill>
                </a:rPr>
                <a:t>Borehole Stresses</a:t>
              </a:r>
            </a:p>
          </p:txBody>
        </p:sp>
        <p:sp>
          <p:nvSpPr>
            <p:cNvPr id="47120" name="Rectangle 16"/>
            <p:cNvSpPr>
              <a:spLocks noChangeArrowheads="1"/>
            </p:cNvSpPr>
            <p:nvPr/>
          </p:nvSpPr>
          <p:spPr bwMode="auto">
            <a:xfrm>
              <a:off x="3446" y="3616"/>
              <a:ext cx="912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5088" tIns="33338" rIns="65088" bIns="33338">
              <a:spAutoFit/>
            </a:bodyPr>
            <a:lstStyle/>
            <a:p>
              <a:pPr algn="just" defTabSz="474663"/>
              <a:r>
                <a:rPr kumimoji="0" lang="en-US" sz="1000" i="1" dirty="0">
                  <a:solidFill>
                    <a:srgbClr val="010000"/>
                  </a:solidFill>
                </a:rPr>
                <a:t>Damage  occurs at stress concentrations</a:t>
              </a:r>
            </a:p>
          </p:txBody>
        </p:sp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>
              <a:off x="2123" y="3490"/>
              <a:ext cx="13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-5</a:t>
              </a:r>
            </a:p>
          </p:txBody>
        </p:sp>
        <p:sp>
          <p:nvSpPr>
            <p:cNvPr id="47122" name="Rectangle 18"/>
            <p:cNvSpPr>
              <a:spLocks noChangeArrowheads="1"/>
            </p:cNvSpPr>
            <p:nvPr/>
          </p:nvSpPr>
          <p:spPr bwMode="auto">
            <a:xfrm>
              <a:off x="2432" y="3490"/>
              <a:ext cx="13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-3</a:t>
              </a:r>
            </a:p>
          </p:txBody>
        </p:sp>
        <p:sp>
          <p:nvSpPr>
            <p:cNvPr id="47123" name="Rectangle 19"/>
            <p:cNvSpPr>
              <a:spLocks noChangeArrowheads="1"/>
            </p:cNvSpPr>
            <p:nvPr/>
          </p:nvSpPr>
          <p:spPr bwMode="auto">
            <a:xfrm>
              <a:off x="2740" y="3490"/>
              <a:ext cx="13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-1</a:t>
              </a:r>
            </a:p>
          </p:txBody>
        </p:sp>
        <p:sp>
          <p:nvSpPr>
            <p:cNvPr id="47124" name="Rectangle 20"/>
            <p:cNvSpPr>
              <a:spLocks noChangeArrowheads="1"/>
            </p:cNvSpPr>
            <p:nvPr/>
          </p:nvSpPr>
          <p:spPr bwMode="auto">
            <a:xfrm>
              <a:off x="3070" y="3490"/>
              <a:ext cx="11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1</a:t>
              </a:r>
            </a:p>
          </p:txBody>
        </p:sp>
        <p:sp>
          <p:nvSpPr>
            <p:cNvPr id="47125" name="Rectangle 21"/>
            <p:cNvSpPr>
              <a:spLocks noChangeArrowheads="1"/>
            </p:cNvSpPr>
            <p:nvPr/>
          </p:nvSpPr>
          <p:spPr bwMode="auto">
            <a:xfrm>
              <a:off x="3373" y="3493"/>
              <a:ext cx="11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3</a:t>
              </a:r>
            </a:p>
          </p:txBody>
        </p:sp>
        <p:sp>
          <p:nvSpPr>
            <p:cNvPr id="47126" name="Rectangle 22"/>
            <p:cNvSpPr>
              <a:spLocks noChangeArrowheads="1"/>
            </p:cNvSpPr>
            <p:nvPr/>
          </p:nvSpPr>
          <p:spPr bwMode="auto">
            <a:xfrm>
              <a:off x="3692" y="3493"/>
              <a:ext cx="11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5088" tIns="33338" rIns="65088" bIns="33338">
              <a:spAutoFit/>
            </a:bodyPr>
            <a:lstStyle/>
            <a:p>
              <a:pPr defTabSz="474663"/>
              <a:r>
                <a:rPr kumimoji="0" lang="en-US" sz="900">
                  <a:solidFill>
                    <a:srgbClr val="003366"/>
                  </a:solidFill>
                </a:rPr>
                <a:t>5</a:t>
              </a:r>
            </a:p>
          </p:txBody>
        </p:sp>
        <p:sp>
          <p:nvSpPr>
            <p:cNvPr id="47127" name="Rectangle 23"/>
            <p:cNvSpPr>
              <a:spLocks noChangeArrowheads="1"/>
            </p:cNvSpPr>
            <p:nvPr/>
          </p:nvSpPr>
          <p:spPr bwMode="auto">
            <a:xfrm>
              <a:off x="2541" y="1633"/>
              <a:ext cx="95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2082" y="1768"/>
              <a:ext cx="1671" cy="1732"/>
              <a:chOff x="3410" y="1275"/>
              <a:chExt cx="1811" cy="1732"/>
            </a:xfrm>
          </p:grpSpPr>
          <p:pic>
            <p:nvPicPr>
              <p:cNvPr id="47129" name="Picture 25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22" y="1321"/>
                <a:ext cx="1685" cy="1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7130" name="Freeform 26"/>
              <p:cNvSpPr>
                <a:spLocks/>
              </p:cNvSpPr>
              <p:nvPr/>
            </p:nvSpPr>
            <p:spPr bwMode="auto">
              <a:xfrm>
                <a:off x="4314" y="1972"/>
                <a:ext cx="101" cy="2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14" y="9"/>
                  </a:cxn>
                  <a:cxn ang="0">
                    <a:pos x="18" y="4"/>
                  </a:cxn>
                  <a:cxn ang="0">
                    <a:pos x="23" y="4"/>
                  </a:cxn>
                  <a:cxn ang="0">
                    <a:pos x="33" y="0"/>
                  </a:cxn>
                  <a:cxn ang="0">
                    <a:pos x="38" y="0"/>
                  </a:cxn>
                  <a:cxn ang="0">
                    <a:pos x="43" y="0"/>
                  </a:cxn>
                  <a:cxn ang="0">
                    <a:pos x="52" y="0"/>
                  </a:cxn>
                  <a:cxn ang="0">
                    <a:pos x="56" y="0"/>
                  </a:cxn>
                  <a:cxn ang="0">
                    <a:pos x="61" y="0"/>
                  </a:cxn>
                  <a:cxn ang="0">
                    <a:pos x="66" y="0"/>
                  </a:cxn>
                  <a:cxn ang="0">
                    <a:pos x="76" y="4"/>
                  </a:cxn>
                  <a:cxn ang="0">
                    <a:pos x="81" y="4"/>
                  </a:cxn>
                  <a:cxn ang="0">
                    <a:pos x="85" y="9"/>
                  </a:cxn>
                  <a:cxn ang="0">
                    <a:pos x="90" y="14"/>
                  </a:cxn>
                  <a:cxn ang="0">
                    <a:pos x="94" y="14"/>
                  </a:cxn>
                  <a:cxn ang="0">
                    <a:pos x="100" y="18"/>
                  </a:cxn>
                  <a:cxn ang="0">
                    <a:pos x="100" y="23"/>
                  </a:cxn>
                  <a:cxn ang="0">
                    <a:pos x="90" y="23"/>
                  </a:cxn>
                  <a:cxn ang="0">
                    <a:pos x="85" y="28"/>
                  </a:cxn>
                  <a:cxn ang="0">
                    <a:pos x="76" y="28"/>
                  </a:cxn>
                  <a:cxn ang="0">
                    <a:pos x="66" y="28"/>
                  </a:cxn>
                  <a:cxn ang="0">
                    <a:pos x="56" y="28"/>
                  </a:cxn>
                  <a:cxn ang="0">
                    <a:pos x="52" y="28"/>
                  </a:cxn>
                  <a:cxn ang="0">
                    <a:pos x="43" y="28"/>
                  </a:cxn>
                  <a:cxn ang="0">
                    <a:pos x="33" y="28"/>
                  </a:cxn>
                  <a:cxn ang="0">
                    <a:pos x="23" y="28"/>
                  </a:cxn>
                  <a:cxn ang="0">
                    <a:pos x="14" y="28"/>
                  </a:cxn>
                  <a:cxn ang="0">
                    <a:pos x="9" y="23"/>
                  </a:cxn>
                  <a:cxn ang="0">
                    <a:pos x="0" y="23"/>
                  </a:cxn>
                  <a:cxn ang="0">
                    <a:pos x="0" y="18"/>
                  </a:cxn>
                </a:cxnLst>
                <a:rect l="0" t="0" r="r" b="b"/>
                <a:pathLst>
                  <a:path w="101" h="29">
                    <a:moveTo>
                      <a:pt x="0" y="18"/>
                    </a:moveTo>
                    <a:lnTo>
                      <a:pt x="5" y="14"/>
                    </a:lnTo>
                    <a:lnTo>
                      <a:pt x="9" y="14"/>
                    </a:lnTo>
                    <a:lnTo>
                      <a:pt x="14" y="9"/>
                    </a:lnTo>
                    <a:lnTo>
                      <a:pt x="18" y="4"/>
                    </a:lnTo>
                    <a:lnTo>
                      <a:pt x="23" y="4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1" y="0"/>
                    </a:lnTo>
                    <a:lnTo>
                      <a:pt x="66" y="0"/>
                    </a:lnTo>
                    <a:lnTo>
                      <a:pt x="76" y="4"/>
                    </a:lnTo>
                    <a:lnTo>
                      <a:pt x="81" y="4"/>
                    </a:lnTo>
                    <a:lnTo>
                      <a:pt x="85" y="9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100" y="18"/>
                    </a:lnTo>
                    <a:lnTo>
                      <a:pt x="100" y="23"/>
                    </a:lnTo>
                    <a:lnTo>
                      <a:pt x="90" y="23"/>
                    </a:lnTo>
                    <a:lnTo>
                      <a:pt x="85" y="28"/>
                    </a:lnTo>
                    <a:lnTo>
                      <a:pt x="76" y="28"/>
                    </a:lnTo>
                    <a:lnTo>
                      <a:pt x="66" y="28"/>
                    </a:lnTo>
                    <a:lnTo>
                      <a:pt x="56" y="28"/>
                    </a:lnTo>
                    <a:lnTo>
                      <a:pt x="52" y="28"/>
                    </a:lnTo>
                    <a:lnTo>
                      <a:pt x="43" y="28"/>
                    </a:lnTo>
                    <a:lnTo>
                      <a:pt x="33" y="28"/>
                    </a:lnTo>
                    <a:lnTo>
                      <a:pt x="23" y="28"/>
                    </a:lnTo>
                    <a:lnTo>
                      <a:pt x="14" y="28"/>
                    </a:lnTo>
                    <a:lnTo>
                      <a:pt x="9" y="23"/>
                    </a:lnTo>
                    <a:lnTo>
                      <a:pt x="0" y="23"/>
                    </a:lnTo>
                    <a:lnTo>
                      <a:pt x="0" y="18"/>
                    </a:lnTo>
                  </a:path>
                </a:pathLst>
              </a:custGeom>
              <a:noFill/>
              <a:ln w="12700" cap="rnd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1" name="Freeform 27"/>
              <p:cNvSpPr>
                <a:spLocks/>
              </p:cNvSpPr>
              <p:nvPr/>
            </p:nvSpPr>
            <p:spPr bwMode="auto">
              <a:xfrm>
                <a:off x="4314" y="2324"/>
                <a:ext cx="101" cy="3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9" y="5"/>
                  </a:cxn>
                  <a:cxn ang="0">
                    <a:pos x="14" y="0"/>
                  </a:cxn>
                  <a:cxn ang="0">
                    <a:pos x="23" y="0"/>
                  </a:cxn>
                  <a:cxn ang="0">
                    <a:pos x="33" y="0"/>
                  </a:cxn>
                  <a:cxn ang="0">
                    <a:pos x="43" y="0"/>
                  </a:cxn>
                  <a:cxn ang="0">
                    <a:pos x="52" y="0"/>
                  </a:cxn>
                  <a:cxn ang="0">
                    <a:pos x="56" y="0"/>
                  </a:cxn>
                  <a:cxn ang="0">
                    <a:pos x="66" y="0"/>
                  </a:cxn>
                  <a:cxn ang="0">
                    <a:pos x="76" y="0"/>
                  </a:cxn>
                  <a:cxn ang="0">
                    <a:pos x="85" y="0"/>
                  </a:cxn>
                  <a:cxn ang="0">
                    <a:pos x="90" y="5"/>
                  </a:cxn>
                  <a:cxn ang="0">
                    <a:pos x="100" y="5"/>
                  </a:cxn>
                  <a:cxn ang="0">
                    <a:pos x="100" y="9"/>
                  </a:cxn>
                  <a:cxn ang="0">
                    <a:pos x="94" y="14"/>
                  </a:cxn>
                  <a:cxn ang="0">
                    <a:pos x="90" y="14"/>
                  </a:cxn>
                  <a:cxn ang="0">
                    <a:pos x="85" y="19"/>
                  </a:cxn>
                  <a:cxn ang="0">
                    <a:pos x="81" y="23"/>
                  </a:cxn>
                  <a:cxn ang="0">
                    <a:pos x="76" y="23"/>
                  </a:cxn>
                  <a:cxn ang="0">
                    <a:pos x="66" y="29"/>
                  </a:cxn>
                  <a:cxn ang="0">
                    <a:pos x="61" y="29"/>
                  </a:cxn>
                  <a:cxn ang="0">
                    <a:pos x="56" y="29"/>
                  </a:cxn>
                  <a:cxn ang="0">
                    <a:pos x="52" y="29"/>
                  </a:cxn>
                  <a:cxn ang="0">
                    <a:pos x="43" y="29"/>
                  </a:cxn>
                  <a:cxn ang="0">
                    <a:pos x="38" y="29"/>
                  </a:cxn>
                  <a:cxn ang="0">
                    <a:pos x="33" y="29"/>
                  </a:cxn>
                  <a:cxn ang="0">
                    <a:pos x="23" y="23"/>
                  </a:cxn>
                  <a:cxn ang="0">
                    <a:pos x="18" y="23"/>
                  </a:cxn>
                  <a:cxn ang="0">
                    <a:pos x="14" y="19"/>
                  </a:cxn>
                  <a:cxn ang="0">
                    <a:pos x="9" y="14"/>
                  </a:cxn>
                  <a:cxn ang="0">
                    <a:pos x="5" y="14"/>
                  </a:cxn>
                  <a:cxn ang="0">
                    <a:pos x="0" y="9"/>
                  </a:cxn>
                  <a:cxn ang="0">
                    <a:pos x="0" y="5"/>
                  </a:cxn>
                </a:cxnLst>
                <a:rect l="0" t="0" r="r" b="b"/>
                <a:pathLst>
                  <a:path w="101" h="30">
                    <a:moveTo>
                      <a:pt x="0" y="5"/>
                    </a:moveTo>
                    <a:lnTo>
                      <a:pt x="9" y="5"/>
                    </a:lnTo>
                    <a:lnTo>
                      <a:pt x="14" y="0"/>
                    </a:lnTo>
                    <a:lnTo>
                      <a:pt x="23" y="0"/>
                    </a:lnTo>
                    <a:lnTo>
                      <a:pt x="33" y="0"/>
                    </a:lnTo>
                    <a:lnTo>
                      <a:pt x="43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6" y="0"/>
                    </a:lnTo>
                    <a:lnTo>
                      <a:pt x="76" y="0"/>
                    </a:lnTo>
                    <a:lnTo>
                      <a:pt x="85" y="0"/>
                    </a:lnTo>
                    <a:lnTo>
                      <a:pt x="90" y="5"/>
                    </a:lnTo>
                    <a:lnTo>
                      <a:pt x="100" y="5"/>
                    </a:lnTo>
                    <a:lnTo>
                      <a:pt x="100" y="9"/>
                    </a:lnTo>
                    <a:lnTo>
                      <a:pt x="94" y="14"/>
                    </a:lnTo>
                    <a:lnTo>
                      <a:pt x="90" y="14"/>
                    </a:lnTo>
                    <a:lnTo>
                      <a:pt x="85" y="19"/>
                    </a:lnTo>
                    <a:lnTo>
                      <a:pt x="81" y="23"/>
                    </a:lnTo>
                    <a:lnTo>
                      <a:pt x="76" y="23"/>
                    </a:lnTo>
                    <a:lnTo>
                      <a:pt x="66" y="29"/>
                    </a:lnTo>
                    <a:lnTo>
                      <a:pt x="61" y="29"/>
                    </a:lnTo>
                    <a:lnTo>
                      <a:pt x="56" y="29"/>
                    </a:lnTo>
                    <a:lnTo>
                      <a:pt x="52" y="29"/>
                    </a:lnTo>
                    <a:lnTo>
                      <a:pt x="43" y="29"/>
                    </a:lnTo>
                    <a:lnTo>
                      <a:pt x="38" y="29"/>
                    </a:lnTo>
                    <a:lnTo>
                      <a:pt x="33" y="29"/>
                    </a:lnTo>
                    <a:lnTo>
                      <a:pt x="23" y="23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0" y="9"/>
                    </a:lnTo>
                    <a:lnTo>
                      <a:pt x="0" y="5"/>
                    </a:lnTo>
                  </a:path>
                </a:pathLst>
              </a:custGeom>
              <a:noFill/>
              <a:ln w="12700" cap="rnd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2" name="Freeform 28"/>
              <p:cNvSpPr>
                <a:spLocks/>
              </p:cNvSpPr>
              <p:nvPr/>
            </p:nvSpPr>
            <p:spPr bwMode="auto">
              <a:xfrm>
                <a:off x="4281" y="1923"/>
                <a:ext cx="168" cy="97"/>
              </a:xfrm>
              <a:custGeom>
                <a:avLst/>
                <a:gdLst/>
                <a:ahLst/>
                <a:cxnLst>
                  <a:cxn ang="0">
                    <a:pos x="9" y="52"/>
                  </a:cxn>
                  <a:cxn ang="0">
                    <a:pos x="9" y="48"/>
                  </a:cxn>
                  <a:cxn ang="0">
                    <a:pos x="14" y="38"/>
                  </a:cxn>
                  <a:cxn ang="0">
                    <a:pos x="23" y="28"/>
                  </a:cxn>
                  <a:cxn ang="0">
                    <a:pos x="33" y="19"/>
                  </a:cxn>
                  <a:cxn ang="0">
                    <a:pos x="43" y="14"/>
                  </a:cxn>
                  <a:cxn ang="0">
                    <a:pos x="47" y="9"/>
                  </a:cxn>
                  <a:cxn ang="0">
                    <a:pos x="57" y="5"/>
                  </a:cxn>
                  <a:cxn ang="0">
                    <a:pos x="66" y="5"/>
                  </a:cxn>
                  <a:cxn ang="0">
                    <a:pos x="76" y="5"/>
                  </a:cxn>
                  <a:cxn ang="0">
                    <a:pos x="85" y="0"/>
                  </a:cxn>
                  <a:cxn ang="0">
                    <a:pos x="90" y="5"/>
                  </a:cxn>
                  <a:cxn ang="0">
                    <a:pos x="100" y="5"/>
                  </a:cxn>
                  <a:cxn ang="0">
                    <a:pos x="109" y="5"/>
                  </a:cxn>
                  <a:cxn ang="0">
                    <a:pos x="119" y="9"/>
                  </a:cxn>
                  <a:cxn ang="0">
                    <a:pos x="123" y="14"/>
                  </a:cxn>
                  <a:cxn ang="0">
                    <a:pos x="133" y="19"/>
                  </a:cxn>
                  <a:cxn ang="0">
                    <a:pos x="143" y="28"/>
                  </a:cxn>
                  <a:cxn ang="0">
                    <a:pos x="152" y="38"/>
                  </a:cxn>
                  <a:cxn ang="0">
                    <a:pos x="157" y="48"/>
                  </a:cxn>
                  <a:cxn ang="0">
                    <a:pos x="157" y="52"/>
                  </a:cxn>
                  <a:cxn ang="0">
                    <a:pos x="161" y="62"/>
                  </a:cxn>
                  <a:cxn ang="0">
                    <a:pos x="167" y="72"/>
                  </a:cxn>
                  <a:cxn ang="0">
                    <a:pos x="167" y="81"/>
                  </a:cxn>
                  <a:cxn ang="0">
                    <a:pos x="167" y="86"/>
                  </a:cxn>
                  <a:cxn ang="0">
                    <a:pos x="157" y="96"/>
                  </a:cxn>
                  <a:cxn ang="0">
                    <a:pos x="152" y="86"/>
                  </a:cxn>
                  <a:cxn ang="0">
                    <a:pos x="143" y="86"/>
                  </a:cxn>
                  <a:cxn ang="0">
                    <a:pos x="133" y="81"/>
                  </a:cxn>
                  <a:cxn ang="0">
                    <a:pos x="123" y="81"/>
                  </a:cxn>
                  <a:cxn ang="0">
                    <a:pos x="119" y="81"/>
                  </a:cxn>
                  <a:cxn ang="0">
                    <a:pos x="109" y="81"/>
                  </a:cxn>
                  <a:cxn ang="0">
                    <a:pos x="100" y="81"/>
                  </a:cxn>
                  <a:cxn ang="0">
                    <a:pos x="90" y="81"/>
                  </a:cxn>
                  <a:cxn ang="0">
                    <a:pos x="85" y="81"/>
                  </a:cxn>
                  <a:cxn ang="0">
                    <a:pos x="76" y="81"/>
                  </a:cxn>
                  <a:cxn ang="0">
                    <a:pos x="66" y="81"/>
                  </a:cxn>
                  <a:cxn ang="0">
                    <a:pos x="57" y="81"/>
                  </a:cxn>
                  <a:cxn ang="0">
                    <a:pos x="47" y="81"/>
                  </a:cxn>
                  <a:cxn ang="0">
                    <a:pos x="43" y="81"/>
                  </a:cxn>
                  <a:cxn ang="0">
                    <a:pos x="33" y="81"/>
                  </a:cxn>
                  <a:cxn ang="0">
                    <a:pos x="23" y="86"/>
                  </a:cxn>
                  <a:cxn ang="0">
                    <a:pos x="14" y="86"/>
                  </a:cxn>
                  <a:cxn ang="0">
                    <a:pos x="9" y="96"/>
                  </a:cxn>
                  <a:cxn ang="0">
                    <a:pos x="0" y="86"/>
                  </a:cxn>
                  <a:cxn ang="0">
                    <a:pos x="0" y="81"/>
                  </a:cxn>
                  <a:cxn ang="0">
                    <a:pos x="0" y="72"/>
                  </a:cxn>
                  <a:cxn ang="0">
                    <a:pos x="5" y="62"/>
                  </a:cxn>
                  <a:cxn ang="0">
                    <a:pos x="9" y="52"/>
                  </a:cxn>
                </a:cxnLst>
                <a:rect l="0" t="0" r="r" b="b"/>
                <a:pathLst>
                  <a:path w="168" h="97">
                    <a:moveTo>
                      <a:pt x="9" y="52"/>
                    </a:moveTo>
                    <a:lnTo>
                      <a:pt x="9" y="48"/>
                    </a:lnTo>
                    <a:lnTo>
                      <a:pt x="14" y="38"/>
                    </a:lnTo>
                    <a:lnTo>
                      <a:pt x="23" y="28"/>
                    </a:lnTo>
                    <a:lnTo>
                      <a:pt x="33" y="19"/>
                    </a:lnTo>
                    <a:lnTo>
                      <a:pt x="43" y="14"/>
                    </a:lnTo>
                    <a:lnTo>
                      <a:pt x="47" y="9"/>
                    </a:lnTo>
                    <a:lnTo>
                      <a:pt x="57" y="5"/>
                    </a:lnTo>
                    <a:lnTo>
                      <a:pt x="66" y="5"/>
                    </a:lnTo>
                    <a:lnTo>
                      <a:pt x="76" y="5"/>
                    </a:lnTo>
                    <a:lnTo>
                      <a:pt x="85" y="0"/>
                    </a:lnTo>
                    <a:lnTo>
                      <a:pt x="90" y="5"/>
                    </a:lnTo>
                    <a:lnTo>
                      <a:pt x="100" y="5"/>
                    </a:lnTo>
                    <a:lnTo>
                      <a:pt x="109" y="5"/>
                    </a:lnTo>
                    <a:lnTo>
                      <a:pt x="119" y="9"/>
                    </a:lnTo>
                    <a:lnTo>
                      <a:pt x="123" y="14"/>
                    </a:lnTo>
                    <a:lnTo>
                      <a:pt x="133" y="19"/>
                    </a:lnTo>
                    <a:lnTo>
                      <a:pt x="143" y="28"/>
                    </a:lnTo>
                    <a:lnTo>
                      <a:pt x="152" y="38"/>
                    </a:lnTo>
                    <a:lnTo>
                      <a:pt x="157" y="48"/>
                    </a:lnTo>
                    <a:lnTo>
                      <a:pt x="157" y="52"/>
                    </a:lnTo>
                    <a:lnTo>
                      <a:pt x="161" y="62"/>
                    </a:lnTo>
                    <a:lnTo>
                      <a:pt x="167" y="72"/>
                    </a:lnTo>
                    <a:lnTo>
                      <a:pt x="167" y="81"/>
                    </a:lnTo>
                    <a:lnTo>
                      <a:pt x="167" y="86"/>
                    </a:lnTo>
                    <a:lnTo>
                      <a:pt x="157" y="96"/>
                    </a:lnTo>
                    <a:lnTo>
                      <a:pt x="152" y="86"/>
                    </a:lnTo>
                    <a:lnTo>
                      <a:pt x="143" y="86"/>
                    </a:lnTo>
                    <a:lnTo>
                      <a:pt x="133" y="81"/>
                    </a:lnTo>
                    <a:lnTo>
                      <a:pt x="123" y="81"/>
                    </a:lnTo>
                    <a:lnTo>
                      <a:pt x="119" y="81"/>
                    </a:lnTo>
                    <a:lnTo>
                      <a:pt x="109" y="81"/>
                    </a:lnTo>
                    <a:lnTo>
                      <a:pt x="100" y="81"/>
                    </a:lnTo>
                    <a:lnTo>
                      <a:pt x="90" y="81"/>
                    </a:lnTo>
                    <a:lnTo>
                      <a:pt x="85" y="81"/>
                    </a:lnTo>
                    <a:lnTo>
                      <a:pt x="76" y="81"/>
                    </a:lnTo>
                    <a:lnTo>
                      <a:pt x="66" y="81"/>
                    </a:lnTo>
                    <a:lnTo>
                      <a:pt x="57" y="81"/>
                    </a:lnTo>
                    <a:lnTo>
                      <a:pt x="47" y="81"/>
                    </a:lnTo>
                    <a:lnTo>
                      <a:pt x="43" y="81"/>
                    </a:lnTo>
                    <a:lnTo>
                      <a:pt x="33" y="81"/>
                    </a:lnTo>
                    <a:lnTo>
                      <a:pt x="23" y="86"/>
                    </a:lnTo>
                    <a:lnTo>
                      <a:pt x="14" y="86"/>
                    </a:lnTo>
                    <a:lnTo>
                      <a:pt x="9" y="96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0" y="72"/>
                    </a:lnTo>
                    <a:lnTo>
                      <a:pt x="5" y="62"/>
                    </a:lnTo>
                    <a:lnTo>
                      <a:pt x="9" y="52"/>
                    </a:lnTo>
                  </a:path>
                </a:pathLst>
              </a:custGeom>
              <a:noFill/>
              <a:ln w="12700" cap="rnd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3" name="Freeform 29"/>
              <p:cNvSpPr>
                <a:spLocks/>
              </p:cNvSpPr>
              <p:nvPr/>
            </p:nvSpPr>
            <p:spPr bwMode="auto">
              <a:xfrm>
                <a:off x="4281" y="2306"/>
                <a:ext cx="168" cy="9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4" y="9"/>
                  </a:cxn>
                  <a:cxn ang="0">
                    <a:pos x="23" y="9"/>
                  </a:cxn>
                  <a:cxn ang="0">
                    <a:pos x="33" y="14"/>
                  </a:cxn>
                  <a:cxn ang="0">
                    <a:pos x="43" y="14"/>
                  </a:cxn>
                  <a:cxn ang="0">
                    <a:pos x="47" y="14"/>
                  </a:cxn>
                  <a:cxn ang="0">
                    <a:pos x="57" y="14"/>
                  </a:cxn>
                  <a:cxn ang="0">
                    <a:pos x="66" y="14"/>
                  </a:cxn>
                  <a:cxn ang="0">
                    <a:pos x="76" y="14"/>
                  </a:cxn>
                  <a:cxn ang="0">
                    <a:pos x="85" y="14"/>
                  </a:cxn>
                  <a:cxn ang="0">
                    <a:pos x="90" y="14"/>
                  </a:cxn>
                  <a:cxn ang="0">
                    <a:pos x="100" y="14"/>
                  </a:cxn>
                  <a:cxn ang="0">
                    <a:pos x="109" y="14"/>
                  </a:cxn>
                  <a:cxn ang="0">
                    <a:pos x="119" y="14"/>
                  </a:cxn>
                  <a:cxn ang="0">
                    <a:pos x="123" y="14"/>
                  </a:cxn>
                  <a:cxn ang="0">
                    <a:pos x="133" y="14"/>
                  </a:cxn>
                  <a:cxn ang="0">
                    <a:pos x="143" y="9"/>
                  </a:cxn>
                  <a:cxn ang="0">
                    <a:pos x="152" y="9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67" y="14"/>
                  </a:cxn>
                  <a:cxn ang="0">
                    <a:pos x="167" y="23"/>
                  </a:cxn>
                  <a:cxn ang="0">
                    <a:pos x="161" y="33"/>
                  </a:cxn>
                  <a:cxn ang="0">
                    <a:pos x="157" y="43"/>
                  </a:cxn>
                  <a:cxn ang="0">
                    <a:pos x="157" y="48"/>
                  </a:cxn>
                  <a:cxn ang="0">
                    <a:pos x="152" y="57"/>
                  </a:cxn>
                  <a:cxn ang="0">
                    <a:pos x="143" y="67"/>
                  </a:cxn>
                  <a:cxn ang="0">
                    <a:pos x="133" y="76"/>
                  </a:cxn>
                  <a:cxn ang="0">
                    <a:pos x="123" y="81"/>
                  </a:cxn>
                  <a:cxn ang="0">
                    <a:pos x="119" y="86"/>
                  </a:cxn>
                  <a:cxn ang="0">
                    <a:pos x="109" y="90"/>
                  </a:cxn>
                  <a:cxn ang="0">
                    <a:pos x="100" y="90"/>
                  </a:cxn>
                  <a:cxn ang="0">
                    <a:pos x="90" y="90"/>
                  </a:cxn>
                  <a:cxn ang="0">
                    <a:pos x="85" y="96"/>
                  </a:cxn>
                  <a:cxn ang="0">
                    <a:pos x="76" y="90"/>
                  </a:cxn>
                  <a:cxn ang="0">
                    <a:pos x="66" y="90"/>
                  </a:cxn>
                  <a:cxn ang="0">
                    <a:pos x="57" y="90"/>
                  </a:cxn>
                  <a:cxn ang="0">
                    <a:pos x="47" y="86"/>
                  </a:cxn>
                  <a:cxn ang="0">
                    <a:pos x="43" y="81"/>
                  </a:cxn>
                  <a:cxn ang="0">
                    <a:pos x="33" y="76"/>
                  </a:cxn>
                  <a:cxn ang="0">
                    <a:pos x="23" y="67"/>
                  </a:cxn>
                  <a:cxn ang="0">
                    <a:pos x="14" y="57"/>
                  </a:cxn>
                  <a:cxn ang="0">
                    <a:pos x="9" y="48"/>
                  </a:cxn>
                  <a:cxn ang="0">
                    <a:pos x="9" y="43"/>
                  </a:cxn>
                  <a:cxn ang="0">
                    <a:pos x="5" y="33"/>
                  </a:cxn>
                  <a:cxn ang="0">
                    <a:pos x="0" y="23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9" y="0"/>
                  </a:cxn>
                </a:cxnLst>
                <a:rect l="0" t="0" r="r" b="b"/>
                <a:pathLst>
                  <a:path w="168" h="97">
                    <a:moveTo>
                      <a:pt x="9" y="0"/>
                    </a:moveTo>
                    <a:lnTo>
                      <a:pt x="14" y="9"/>
                    </a:lnTo>
                    <a:lnTo>
                      <a:pt x="23" y="9"/>
                    </a:lnTo>
                    <a:lnTo>
                      <a:pt x="33" y="14"/>
                    </a:lnTo>
                    <a:lnTo>
                      <a:pt x="43" y="14"/>
                    </a:lnTo>
                    <a:lnTo>
                      <a:pt x="47" y="14"/>
                    </a:lnTo>
                    <a:lnTo>
                      <a:pt x="57" y="14"/>
                    </a:lnTo>
                    <a:lnTo>
                      <a:pt x="66" y="14"/>
                    </a:lnTo>
                    <a:lnTo>
                      <a:pt x="76" y="14"/>
                    </a:lnTo>
                    <a:lnTo>
                      <a:pt x="85" y="14"/>
                    </a:lnTo>
                    <a:lnTo>
                      <a:pt x="90" y="14"/>
                    </a:lnTo>
                    <a:lnTo>
                      <a:pt x="100" y="14"/>
                    </a:lnTo>
                    <a:lnTo>
                      <a:pt x="109" y="14"/>
                    </a:lnTo>
                    <a:lnTo>
                      <a:pt x="119" y="14"/>
                    </a:lnTo>
                    <a:lnTo>
                      <a:pt x="123" y="14"/>
                    </a:lnTo>
                    <a:lnTo>
                      <a:pt x="133" y="14"/>
                    </a:lnTo>
                    <a:lnTo>
                      <a:pt x="143" y="9"/>
                    </a:lnTo>
                    <a:lnTo>
                      <a:pt x="152" y="9"/>
                    </a:lnTo>
                    <a:lnTo>
                      <a:pt x="157" y="0"/>
                    </a:lnTo>
                    <a:lnTo>
                      <a:pt x="167" y="9"/>
                    </a:lnTo>
                    <a:lnTo>
                      <a:pt x="167" y="14"/>
                    </a:lnTo>
                    <a:lnTo>
                      <a:pt x="167" y="23"/>
                    </a:lnTo>
                    <a:lnTo>
                      <a:pt x="161" y="33"/>
                    </a:lnTo>
                    <a:lnTo>
                      <a:pt x="157" y="43"/>
                    </a:lnTo>
                    <a:lnTo>
                      <a:pt x="157" y="48"/>
                    </a:lnTo>
                    <a:lnTo>
                      <a:pt x="152" y="57"/>
                    </a:lnTo>
                    <a:lnTo>
                      <a:pt x="143" y="67"/>
                    </a:lnTo>
                    <a:lnTo>
                      <a:pt x="133" y="76"/>
                    </a:lnTo>
                    <a:lnTo>
                      <a:pt x="123" y="81"/>
                    </a:lnTo>
                    <a:lnTo>
                      <a:pt x="119" y="86"/>
                    </a:lnTo>
                    <a:lnTo>
                      <a:pt x="109" y="90"/>
                    </a:lnTo>
                    <a:lnTo>
                      <a:pt x="100" y="90"/>
                    </a:lnTo>
                    <a:lnTo>
                      <a:pt x="90" y="90"/>
                    </a:lnTo>
                    <a:lnTo>
                      <a:pt x="85" y="96"/>
                    </a:lnTo>
                    <a:lnTo>
                      <a:pt x="76" y="90"/>
                    </a:lnTo>
                    <a:lnTo>
                      <a:pt x="66" y="90"/>
                    </a:lnTo>
                    <a:lnTo>
                      <a:pt x="57" y="90"/>
                    </a:lnTo>
                    <a:lnTo>
                      <a:pt x="47" y="86"/>
                    </a:lnTo>
                    <a:lnTo>
                      <a:pt x="43" y="81"/>
                    </a:lnTo>
                    <a:lnTo>
                      <a:pt x="33" y="76"/>
                    </a:lnTo>
                    <a:lnTo>
                      <a:pt x="23" y="67"/>
                    </a:lnTo>
                    <a:lnTo>
                      <a:pt x="14" y="57"/>
                    </a:lnTo>
                    <a:lnTo>
                      <a:pt x="9" y="48"/>
                    </a:lnTo>
                    <a:lnTo>
                      <a:pt x="9" y="43"/>
                    </a:lnTo>
                    <a:lnTo>
                      <a:pt x="5" y="33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9" y="0"/>
                    </a:lnTo>
                  </a:path>
                </a:pathLst>
              </a:custGeom>
              <a:noFill/>
              <a:ln w="12700" cap="rnd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4" name="Freeform 30"/>
              <p:cNvSpPr>
                <a:spLocks/>
              </p:cNvSpPr>
              <p:nvPr/>
            </p:nvSpPr>
            <p:spPr bwMode="auto">
              <a:xfrm>
                <a:off x="4203" y="1828"/>
                <a:ext cx="323" cy="670"/>
              </a:xfrm>
              <a:custGeom>
                <a:avLst/>
                <a:gdLst/>
                <a:ahLst/>
                <a:cxnLst>
                  <a:cxn ang="0">
                    <a:pos x="14" y="257"/>
                  </a:cxn>
                  <a:cxn ang="0">
                    <a:pos x="23" y="239"/>
                  </a:cxn>
                  <a:cxn ang="0">
                    <a:pos x="38" y="214"/>
                  </a:cxn>
                  <a:cxn ang="0">
                    <a:pos x="58" y="200"/>
                  </a:cxn>
                  <a:cxn ang="0">
                    <a:pos x="47" y="176"/>
                  </a:cxn>
                  <a:cxn ang="0">
                    <a:pos x="43" y="143"/>
                  </a:cxn>
                  <a:cxn ang="0">
                    <a:pos x="43" y="109"/>
                  </a:cxn>
                  <a:cxn ang="0">
                    <a:pos x="52" y="76"/>
                  </a:cxn>
                  <a:cxn ang="0">
                    <a:pos x="67" y="48"/>
                  </a:cxn>
                  <a:cxn ang="0">
                    <a:pos x="86" y="28"/>
                  </a:cxn>
                  <a:cxn ang="0">
                    <a:pos x="120" y="9"/>
                  </a:cxn>
                  <a:cxn ang="0">
                    <a:pos x="153" y="0"/>
                  </a:cxn>
                  <a:cxn ang="0">
                    <a:pos x="187" y="5"/>
                  </a:cxn>
                  <a:cxn ang="0">
                    <a:pos x="221" y="14"/>
                  </a:cxn>
                  <a:cxn ang="0">
                    <a:pos x="245" y="38"/>
                  </a:cxn>
                  <a:cxn ang="0">
                    <a:pos x="263" y="57"/>
                  </a:cxn>
                  <a:cxn ang="0">
                    <a:pos x="274" y="90"/>
                  </a:cxn>
                  <a:cxn ang="0">
                    <a:pos x="278" y="124"/>
                  </a:cxn>
                  <a:cxn ang="0">
                    <a:pos x="278" y="157"/>
                  </a:cxn>
                  <a:cxn ang="0">
                    <a:pos x="269" y="186"/>
                  </a:cxn>
                  <a:cxn ang="0">
                    <a:pos x="274" y="210"/>
                  </a:cxn>
                  <a:cxn ang="0">
                    <a:pos x="288" y="224"/>
                  </a:cxn>
                  <a:cxn ang="0">
                    <a:pos x="302" y="248"/>
                  </a:cxn>
                  <a:cxn ang="0">
                    <a:pos x="312" y="277"/>
                  </a:cxn>
                  <a:cxn ang="0">
                    <a:pos x="322" y="310"/>
                  </a:cxn>
                  <a:cxn ang="0">
                    <a:pos x="322" y="344"/>
                  </a:cxn>
                  <a:cxn ang="0">
                    <a:pos x="322" y="377"/>
                  </a:cxn>
                  <a:cxn ang="0">
                    <a:pos x="307" y="411"/>
                  </a:cxn>
                  <a:cxn ang="0">
                    <a:pos x="298" y="430"/>
                  </a:cxn>
                  <a:cxn ang="0">
                    <a:pos x="283" y="454"/>
                  </a:cxn>
                  <a:cxn ang="0">
                    <a:pos x="263" y="468"/>
                  </a:cxn>
                  <a:cxn ang="0">
                    <a:pos x="274" y="492"/>
                  </a:cxn>
                  <a:cxn ang="0">
                    <a:pos x="278" y="526"/>
                  </a:cxn>
                  <a:cxn ang="0">
                    <a:pos x="278" y="559"/>
                  </a:cxn>
                  <a:cxn ang="0">
                    <a:pos x="269" y="592"/>
                  </a:cxn>
                  <a:cxn ang="0">
                    <a:pos x="254" y="621"/>
                  </a:cxn>
                  <a:cxn ang="0">
                    <a:pos x="235" y="640"/>
                  </a:cxn>
                  <a:cxn ang="0">
                    <a:pos x="201" y="659"/>
                  </a:cxn>
                  <a:cxn ang="0">
                    <a:pos x="168" y="669"/>
                  </a:cxn>
                  <a:cxn ang="0">
                    <a:pos x="134" y="663"/>
                  </a:cxn>
                  <a:cxn ang="0">
                    <a:pos x="100" y="654"/>
                  </a:cxn>
                  <a:cxn ang="0">
                    <a:pos x="76" y="630"/>
                  </a:cxn>
                  <a:cxn ang="0">
                    <a:pos x="58" y="611"/>
                  </a:cxn>
                  <a:cxn ang="0">
                    <a:pos x="47" y="578"/>
                  </a:cxn>
                  <a:cxn ang="0">
                    <a:pos x="43" y="544"/>
                  </a:cxn>
                  <a:cxn ang="0">
                    <a:pos x="43" y="511"/>
                  </a:cxn>
                  <a:cxn ang="0">
                    <a:pos x="52" y="482"/>
                  </a:cxn>
                  <a:cxn ang="0">
                    <a:pos x="47" y="458"/>
                  </a:cxn>
                  <a:cxn ang="0">
                    <a:pos x="33" y="444"/>
                  </a:cxn>
                  <a:cxn ang="0">
                    <a:pos x="19" y="420"/>
                  </a:cxn>
                  <a:cxn ang="0">
                    <a:pos x="9" y="391"/>
                  </a:cxn>
                  <a:cxn ang="0">
                    <a:pos x="0" y="358"/>
                  </a:cxn>
                  <a:cxn ang="0">
                    <a:pos x="0" y="324"/>
                  </a:cxn>
                  <a:cxn ang="0">
                    <a:pos x="0" y="291"/>
                  </a:cxn>
                </a:cxnLst>
                <a:rect l="0" t="0" r="r" b="b"/>
                <a:pathLst>
                  <a:path w="323" h="670">
                    <a:moveTo>
                      <a:pt x="0" y="281"/>
                    </a:moveTo>
                    <a:lnTo>
                      <a:pt x="9" y="277"/>
                    </a:lnTo>
                    <a:lnTo>
                      <a:pt x="9" y="267"/>
                    </a:lnTo>
                    <a:lnTo>
                      <a:pt x="14" y="257"/>
                    </a:lnTo>
                    <a:lnTo>
                      <a:pt x="14" y="248"/>
                    </a:lnTo>
                    <a:lnTo>
                      <a:pt x="19" y="248"/>
                    </a:lnTo>
                    <a:lnTo>
                      <a:pt x="23" y="243"/>
                    </a:lnTo>
                    <a:lnTo>
                      <a:pt x="23" y="239"/>
                    </a:lnTo>
                    <a:lnTo>
                      <a:pt x="33" y="234"/>
                    </a:lnTo>
                    <a:lnTo>
                      <a:pt x="33" y="224"/>
                    </a:lnTo>
                    <a:lnTo>
                      <a:pt x="33" y="219"/>
                    </a:lnTo>
                    <a:lnTo>
                      <a:pt x="38" y="214"/>
                    </a:lnTo>
                    <a:lnTo>
                      <a:pt x="43" y="210"/>
                    </a:lnTo>
                    <a:lnTo>
                      <a:pt x="47" y="210"/>
                    </a:lnTo>
                    <a:lnTo>
                      <a:pt x="52" y="200"/>
                    </a:lnTo>
                    <a:lnTo>
                      <a:pt x="58" y="200"/>
                    </a:lnTo>
                    <a:lnTo>
                      <a:pt x="52" y="191"/>
                    </a:lnTo>
                    <a:lnTo>
                      <a:pt x="52" y="186"/>
                    </a:lnTo>
                    <a:lnTo>
                      <a:pt x="52" y="181"/>
                    </a:lnTo>
                    <a:lnTo>
                      <a:pt x="47" y="176"/>
                    </a:lnTo>
                    <a:lnTo>
                      <a:pt x="47" y="167"/>
                    </a:lnTo>
                    <a:lnTo>
                      <a:pt x="43" y="157"/>
                    </a:lnTo>
                    <a:lnTo>
                      <a:pt x="43" y="148"/>
                    </a:lnTo>
                    <a:lnTo>
                      <a:pt x="43" y="143"/>
                    </a:lnTo>
                    <a:lnTo>
                      <a:pt x="43" y="133"/>
                    </a:lnTo>
                    <a:lnTo>
                      <a:pt x="43" y="124"/>
                    </a:lnTo>
                    <a:lnTo>
                      <a:pt x="43" y="114"/>
                    </a:lnTo>
                    <a:lnTo>
                      <a:pt x="43" y="109"/>
                    </a:lnTo>
                    <a:lnTo>
                      <a:pt x="43" y="100"/>
                    </a:lnTo>
                    <a:lnTo>
                      <a:pt x="47" y="90"/>
                    </a:lnTo>
                    <a:lnTo>
                      <a:pt x="47" y="81"/>
                    </a:lnTo>
                    <a:lnTo>
                      <a:pt x="52" y="76"/>
                    </a:lnTo>
                    <a:lnTo>
                      <a:pt x="58" y="66"/>
                    </a:lnTo>
                    <a:lnTo>
                      <a:pt x="58" y="57"/>
                    </a:lnTo>
                    <a:lnTo>
                      <a:pt x="62" y="57"/>
                    </a:lnTo>
                    <a:lnTo>
                      <a:pt x="67" y="48"/>
                    </a:lnTo>
                    <a:lnTo>
                      <a:pt x="71" y="43"/>
                    </a:lnTo>
                    <a:lnTo>
                      <a:pt x="76" y="38"/>
                    </a:lnTo>
                    <a:lnTo>
                      <a:pt x="81" y="33"/>
                    </a:lnTo>
                    <a:lnTo>
                      <a:pt x="86" y="28"/>
                    </a:lnTo>
                    <a:lnTo>
                      <a:pt x="91" y="23"/>
                    </a:lnTo>
                    <a:lnTo>
                      <a:pt x="100" y="14"/>
                    </a:lnTo>
                    <a:lnTo>
                      <a:pt x="110" y="9"/>
                    </a:lnTo>
                    <a:lnTo>
                      <a:pt x="120" y="9"/>
                    </a:lnTo>
                    <a:lnTo>
                      <a:pt x="124" y="5"/>
                    </a:lnTo>
                    <a:lnTo>
                      <a:pt x="134" y="5"/>
                    </a:lnTo>
                    <a:lnTo>
                      <a:pt x="144" y="0"/>
                    </a:lnTo>
                    <a:lnTo>
                      <a:pt x="153" y="0"/>
                    </a:lnTo>
                    <a:lnTo>
                      <a:pt x="163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7" y="5"/>
                    </a:lnTo>
                    <a:lnTo>
                      <a:pt x="197" y="5"/>
                    </a:lnTo>
                    <a:lnTo>
                      <a:pt x="201" y="9"/>
                    </a:lnTo>
                    <a:lnTo>
                      <a:pt x="211" y="9"/>
                    </a:lnTo>
                    <a:lnTo>
                      <a:pt x="221" y="14"/>
                    </a:lnTo>
                    <a:lnTo>
                      <a:pt x="230" y="23"/>
                    </a:lnTo>
                    <a:lnTo>
                      <a:pt x="235" y="28"/>
                    </a:lnTo>
                    <a:lnTo>
                      <a:pt x="240" y="33"/>
                    </a:lnTo>
                    <a:lnTo>
                      <a:pt x="245" y="38"/>
                    </a:lnTo>
                    <a:lnTo>
                      <a:pt x="250" y="43"/>
                    </a:lnTo>
                    <a:lnTo>
                      <a:pt x="254" y="48"/>
                    </a:lnTo>
                    <a:lnTo>
                      <a:pt x="259" y="57"/>
                    </a:lnTo>
                    <a:lnTo>
                      <a:pt x="263" y="57"/>
                    </a:lnTo>
                    <a:lnTo>
                      <a:pt x="263" y="66"/>
                    </a:lnTo>
                    <a:lnTo>
                      <a:pt x="269" y="76"/>
                    </a:lnTo>
                    <a:lnTo>
                      <a:pt x="274" y="81"/>
                    </a:lnTo>
                    <a:lnTo>
                      <a:pt x="274" y="90"/>
                    </a:lnTo>
                    <a:lnTo>
                      <a:pt x="278" y="100"/>
                    </a:lnTo>
                    <a:lnTo>
                      <a:pt x="278" y="109"/>
                    </a:lnTo>
                    <a:lnTo>
                      <a:pt x="278" y="114"/>
                    </a:lnTo>
                    <a:lnTo>
                      <a:pt x="278" y="124"/>
                    </a:lnTo>
                    <a:lnTo>
                      <a:pt x="278" y="133"/>
                    </a:lnTo>
                    <a:lnTo>
                      <a:pt x="278" y="143"/>
                    </a:lnTo>
                    <a:lnTo>
                      <a:pt x="278" y="148"/>
                    </a:lnTo>
                    <a:lnTo>
                      <a:pt x="278" y="157"/>
                    </a:lnTo>
                    <a:lnTo>
                      <a:pt x="274" y="167"/>
                    </a:lnTo>
                    <a:lnTo>
                      <a:pt x="274" y="176"/>
                    </a:lnTo>
                    <a:lnTo>
                      <a:pt x="269" y="181"/>
                    </a:lnTo>
                    <a:lnTo>
                      <a:pt x="269" y="186"/>
                    </a:lnTo>
                    <a:lnTo>
                      <a:pt x="269" y="191"/>
                    </a:lnTo>
                    <a:lnTo>
                      <a:pt x="263" y="200"/>
                    </a:lnTo>
                    <a:lnTo>
                      <a:pt x="269" y="200"/>
                    </a:lnTo>
                    <a:lnTo>
                      <a:pt x="274" y="210"/>
                    </a:lnTo>
                    <a:lnTo>
                      <a:pt x="278" y="210"/>
                    </a:lnTo>
                    <a:lnTo>
                      <a:pt x="283" y="214"/>
                    </a:lnTo>
                    <a:lnTo>
                      <a:pt x="288" y="219"/>
                    </a:lnTo>
                    <a:lnTo>
                      <a:pt x="288" y="224"/>
                    </a:lnTo>
                    <a:lnTo>
                      <a:pt x="288" y="234"/>
                    </a:lnTo>
                    <a:lnTo>
                      <a:pt x="298" y="239"/>
                    </a:lnTo>
                    <a:lnTo>
                      <a:pt x="298" y="243"/>
                    </a:lnTo>
                    <a:lnTo>
                      <a:pt x="302" y="248"/>
                    </a:lnTo>
                    <a:lnTo>
                      <a:pt x="307" y="248"/>
                    </a:lnTo>
                    <a:lnTo>
                      <a:pt x="307" y="257"/>
                    </a:lnTo>
                    <a:lnTo>
                      <a:pt x="312" y="267"/>
                    </a:lnTo>
                    <a:lnTo>
                      <a:pt x="312" y="277"/>
                    </a:lnTo>
                    <a:lnTo>
                      <a:pt x="322" y="281"/>
                    </a:lnTo>
                    <a:lnTo>
                      <a:pt x="322" y="291"/>
                    </a:lnTo>
                    <a:lnTo>
                      <a:pt x="322" y="301"/>
                    </a:lnTo>
                    <a:lnTo>
                      <a:pt x="322" y="310"/>
                    </a:lnTo>
                    <a:lnTo>
                      <a:pt x="322" y="315"/>
                    </a:lnTo>
                    <a:lnTo>
                      <a:pt x="322" y="324"/>
                    </a:lnTo>
                    <a:lnTo>
                      <a:pt x="322" y="334"/>
                    </a:lnTo>
                    <a:lnTo>
                      <a:pt x="322" y="344"/>
                    </a:lnTo>
                    <a:lnTo>
                      <a:pt x="322" y="353"/>
                    </a:lnTo>
                    <a:lnTo>
                      <a:pt x="322" y="358"/>
                    </a:lnTo>
                    <a:lnTo>
                      <a:pt x="322" y="367"/>
                    </a:lnTo>
                    <a:lnTo>
                      <a:pt x="322" y="377"/>
                    </a:lnTo>
                    <a:lnTo>
                      <a:pt x="322" y="387"/>
                    </a:lnTo>
                    <a:lnTo>
                      <a:pt x="312" y="391"/>
                    </a:lnTo>
                    <a:lnTo>
                      <a:pt x="312" y="401"/>
                    </a:lnTo>
                    <a:lnTo>
                      <a:pt x="307" y="411"/>
                    </a:lnTo>
                    <a:lnTo>
                      <a:pt x="307" y="420"/>
                    </a:lnTo>
                    <a:lnTo>
                      <a:pt x="302" y="420"/>
                    </a:lnTo>
                    <a:lnTo>
                      <a:pt x="298" y="425"/>
                    </a:lnTo>
                    <a:lnTo>
                      <a:pt x="298" y="430"/>
                    </a:lnTo>
                    <a:lnTo>
                      <a:pt x="288" y="434"/>
                    </a:lnTo>
                    <a:lnTo>
                      <a:pt x="288" y="444"/>
                    </a:lnTo>
                    <a:lnTo>
                      <a:pt x="288" y="449"/>
                    </a:lnTo>
                    <a:lnTo>
                      <a:pt x="283" y="454"/>
                    </a:lnTo>
                    <a:lnTo>
                      <a:pt x="278" y="458"/>
                    </a:lnTo>
                    <a:lnTo>
                      <a:pt x="274" y="458"/>
                    </a:lnTo>
                    <a:lnTo>
                      <a:pt x="269" y="468"/>
                    </a:lnTo>
                    <a:lnTo>
                      <a:pt x="263" y="468"/>
                    </a:lnTo>
                    <a:lnTo>
                      <a:pt x="269" y="477"/>
                    </a:lnTo>
                    <a:lnTo>
                      <a:pt x="269" y="482"/>
                    </a:lnTo>
                    <a:lnTo>
                      <a:pt x="269" y="487"/>
                    </a:lnTo>
                    <a:lnTo>
                      <a:pt x="274" y="492"/>
                    </a:lnTo>
                    <a:lnTo>
                      <a:pt x="274" y="501"/>
                    </a:lnTo>
                    <a:lnTo>
                      <a:pt x="278" y="511"/>
                    </a:lnTo>
                    <a:lnTo>
                      <a:pt x="278" y="520"/>
                    </a:lnTo>
                    <a:lnTo>
                      <a:pt x="278" y="526"/>
                    </a:lnTo>
                    <a:lnTo>
                      <a:pt x="278" y="535"/>
                    </a:lnTo>
                    <a:lnTo>
                      <a:pt x="278" y="544"/>
                    </a:lnTo>
                    <a:lnTo>
                      <a:pt x="278" y="554"/>
                    </a:lnTo>
                    <a:lnTo>
                      <a:pt x="278" y="559"/>
                    </a:lnTo>
                    <a:lnTo>
                      <a:pt x="278" y="568"/>
                    </a:lnTo>
                    <a:lnTo>
                      <a:pt x="274" y="578"/>
                    </a:lnTo>
                    <a:lnTo>
                      <a:pt x="274" y="587"/>
                    </a:lnTo>
                    <a:lnTo>
                      <a:pt x="269" y="592"/>
                    </a:lnTo>
                    <a:lnTo>
                      <a:pt x="263" y="602"/>
                    </a:lnTo>
                    <a:lnTo>
                      <a:pt x="263" y="611"/>
                    </a:lnTo>
                    <a:lnTo>
                      <a:pt x="259" y="611"/>
                    </a:lnTo>
                    <a:lnTo>
                      <a:pt x="254" y="621"/>
                    </a:lnTo>
                    <a:lnTo>
                      <a:pt x="250" y="625"/>
                    </a:lnTo>
                    <a:lnTo>
                      <a:pt x="245" y="630"/>
                    </a:lnTo>
                    <a:lnTo>
                      <a:pt x="240" y="635"/>
                    </a:lnTo>
                    <a:lnTo>
                      <a:pt x="235" y="640"/>
                    </a:lnTo>
                    <a:lnTo>
                      <a:pt x="230" y="645"/>
                    </a:lnTo>
                    <a:lnTo>
                      <a:pt x="221" y="654"/>
                    </a:lnTo>
                    <a:lnTo>
                      <a:pt x="211" y="659"/>
                    </a:lnTo>
                    <a:lnTo>
                      <a:pt x="201" y="659"/>
                    </a:lnTo>
                    <a:lnTo>
                      <a:pt x="197" y="663"/>
                    </a:lnTo>
                    <a:lnTo>
                      <a:pt x="187" y="663"/>
                    </a:lnTo>
                    <a:lnTo>
                      <a:pt x="177" y="669"/>
                    </a:lnTo>
                    <a:lnTo>
                      <a:pt x="168" y="669"/>
                    </a:lnTo>
                    <a:lnTo>
                      <a:pt x="163" y="669"/>
                    </a:lnTo>
                    <a:lnTo>
                      <a:pt x="153" y="669"/>
                    </a:lnTo>
                    <a:lnTo>
                      <a:pt x="144" y="669"/>
                    </a:lnTo>
                    <a:lnTo>
                      <a:pt x="134" y="663"/>
                    </a:lnTo>
                    <a:lnTo>
                      <a:pt x="124" y="663"/>
                    </a:lnTo>
                    <a:lnTo>
                      <a:pt x="120" y="659"/>
                    </a:lnTo>
                    <a:lnTo>
                      <a:pt x="110" y="659"/>
                    </a:lnTo>
                    <a:lnTo>
                      <a:pt x="100" y="654"/>
                    </a:lnTo>
                    <a:lnTo>
                      <a:pt x="91" y="645"/>
                    </a:lnTo>
                    <a:lnTo>
                      <a:pt x="86" y="640"/>
                    </a:lnTo>
                    <a:lnTo>
                      <a:pt x="81" y="635"/>
                    </a:lnTo>
                    <a:lnTo>
                      <a:pt x="76" y="630"/>
                    </a:lnTo>
                    <a:lnTo>
                      <a:pt x="71" y="625"/>
                    </a:lnTo>
                    <a:lnTo>
                      <a:pt x="67" y="621"/>
                    </a:lnTo>
                    <a:lnTo>
                      <a:pt x="62" y="611"/>
                    </a:lnTo>
                    <a:lnTo>
                      <a:pt x="58" y="611"/>
                    </a:lnTo>
                    <a:lnTo>
                      <a:pt x="58" y="602"/>
                    </a:lnTo>
                    <a:lnTo>
                      <a:pt x="52" y="592"/>
                    </a:lnTo>
                    <a:lnTo>
                      <a:pt x="47" y="587"/>
                    </a:lnTo>
                    <a:lnTo>
                      <a:pt x="47" y="578"/>
                    </a:lnTo>
                    <a:lnTo>
                      <a:pt x="43" y="568"/>
                    </a:lnTo>
                    <a:lnTo>
                      <a:pt x="43" y="559"/>
                    </a:lnTo>
                    <a:lnTo>
                      <a:pt x="43" y="554"/>
                    </a:lnTo>
                    <a:lnTo>
                      <a:pt x="43" y="544"/>
                    </a:lnTo>
                    <a:lnTo>
                      <a:pt x="43" y="535"/>
                    </a:lnTo>
                    <a:lnTo>
                      <a:pt x="43" y="526"/>
                    </a:lnTo>
                    <a:lnTo>
                      <a:pt x="43" y="520"/>
                    </a:lnTo>
                    <a:lnTo>
                      <a:pt x="43" y="511"/>
                    </a:lnTo>
                    <a:lnTo>
                      <a:pt x="47" y="501"/>
                    </a:lnTo>
                    <a:lnTo>
                      <a:pt x="47" y="492"/>
                    </a:lnTo>
                    <a:lnTo>
                      <a:pt x="52" y="487"/>
                    </a:lnTo>
                    <a:lnTo>
                      <a:pt x="52" y="482"/>
                    </a:lnTo>
                    <a:lnTo>
                      <a:pt x="52" y="477"/>
                    </a:lnTo>
                    <a:lnTo>
                      <a:pt x="58" y="468"/>
                    </a:lnTo>
                    <a:lnTo>
                      <a:pt x="52" y="468"/>
                    </a:lnTo>
                    <a:lnTo>
                      <a:pt x="47" y="458"/>
                    </a:lnTo>
                    <a:lnTo>
                      <a:pt x="43" y="458"/>
                    </a:lnTo>
                    <a:lnTo>
                      <a:pt x="38" y="454"/>
                    </a:lnTo>
                    <a:lnTo>
                      <a:pt x="33" y="449"/>
                    </a:lnTo>
                    <a:lnTo>
                      <a:pt x="33" y="444"/>
                    </a:lnTo>
                    <a:lnTo>
                      <a:pt x="33" y="434"/>
                    </a:lnTo>
                    <a:lnTo>
                      <a:pt x="23" y="430"/>
                    </a:lnTo>
                    <a:lnTo>
                      <a:pt x="23" y="425"/>
                    </a:lnTo>
                    <a:lnTo>
                      <a:pt x="19" y="420"/>
                    </a:lnTo>
                    <a:lnTo>
                      <a:pt x="14" y="420"/>
                    </a:lnTo>
                    <a:lnTo>
                      <a:pt x="14" y="411"/>
                    </a:lnTo>
                    <a:lnTo>
                      <a:pt x="9" y="401"/>
                    </a:lnTo>
                    <a:lnTo>
                      <a:pt x="9" y="391"/>
                    </a:lnTo>
                    <a:lnTo>
                      <a:pt x="0" y="387"/>
                    </a:lnTo>
                    <a:lnTo>
                      <a:pt x="0" y="377"/>
                    </a:lnTo>
                    <a:lnTo>
                      <a:pt x="0" y="367"/>
                    </a:lnTo>
                    <a:lnTo>
                      <a:pt x="0" y="358"/>
                    </a:lnTo>
                    <a:lnTo>
                      <a:pt x="0" y="353"/>
                    </a:lnTo>
                    <a:lnTo>
                      <a:pt x="0" y="344"/>
                    </a:lnTo>
                    <a:lnTo>
                      <a:pt x="0" y="334"/>
                    </a:lnTo>
                    <a:lnTo>
                      <a:pt x="0" y="324"/>
                    </a:lnTo>
                    <a:lnTo>
                      <a:pt x="0" y="315"/>
                    </a:lnTo>
                    <a:lnTo>
                      <a:pt x="0" y="310"/>
                    </a:lnTo>
                    <a:lnTo>
                      <a:pt x="0" y="301"/>
                    </a:lnTo>
                    <a:lnTo>
                      <a:pt x="0" y="291"/>
                    </a:lnTo>
                    <a:lnTo>
                      <a:pt x="0" y="281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5" name="Freeform 31"/>
              <p:cNvSpPr>
                <a:spLocks/>
              </p:cNvSpPr>
              <p:nvPr/>
            </p:nvSpPr>
            <p:spPr bwMode="auto">
              <a:xfrm>
                <a:off x="4357" y="2158"/>
                <a:ext cx="17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6" y="8"/>
                  </a:cxn>
                  <a:cxn ang="0">
                    <a:pos x="10" y="16"/>
                  </a:cxn>
                  <a:cxn ang="0">
                    <a:pos x="0" y="8"/>
                  </a:cxn>
                  <a:cxn ang="0">
                    <a:pos x="10" y="0"/>
                  </a:cxn>
                </a:cxnLst>
                <a:rect l="0" t="0" r="r" b="b"/>
                <a:pathLst>
                  <a:path w="17" h="17">
                    <a:moveTo>
                      <a:pt x="10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10" y="0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6" name="Freeform 32"/>
              <p:cNvSpPr>
                <a:spLocks/>
              </p:cNvSpPr>
              <p:nvPr/>
            </p:nvSpPr>
            <p:spPr bwMode="auto">
              <a:xfrm>
                <a:off x="3526" y="1325"/>
                <a:ext cx="713" cy="1675"/>
              </a:xfrm>
              <a:custGeom>
                <a:avLst/>
                <a:gdLst/>
                <a:ahLst/>
                <a:cxnLst>
                  <a:cxn ang="0">
                    <a:pos x="23" y="23"/>
                  </a:cxn>
                  <a:cxn ang="0">
                    <a:pos x="56" y="57"/>
                  </a:cxn>
                  <a:cxn ang="0">
                    <a:pos x="90" y="90"/>
                  </a:cxn>
                  <a:cxn ang="0">
                    <a:pos x="124" y="124"/>
                  </a:cxn>
                  <a:cxn ang="0">
                    <a:pos x="157" y="157"/>
                  </a:cxn>
                  <a:cxn ang="0">
                    <a:pos x="191" y="191"/>
                  </a:cxn>
                  <a:cxn ang="0">
                    <a:pos x="224" y="224"/>
                  </a:cxn>
                  <a:cxn ang="0">
                    <a:pos x="258" y="258"/>
                  </a:cxn>
                  <a:cxn ang="0">
                    <a:pos x="291" y="291"/>
                  </a:cxn>
                  <a:cxn ang="0">
                    <a:pos x="324" y="325"/>
                  </a:cxn>
                  <a:cxn ang="0">
                    <a:pos x="358" y="358"/>
                  </a:cxn>
                  <a:cxn ang="0">
                    <a:pos x="391" y="392"/>
                  </a:cxn>
                  <a:cxn ang="0">
                    <a:pos x="425" y="425"/>
                  </a:cxn>
                  <a:cxn ang="0">
                    <a:pos x="458" y="459"/>
                  </a:cxn>
                  <a:cxn ang="0">
                    <a:pos x="491" y="492"/>
                  </a:cxn>
                  <a:cxn ang="0">
                    <a:pos x="530" y="526"/>
                  </a:cxn>
                  <a:cxn ang="0">
                    <a:pos x="564" y="559"/>
                  </a:cxn>
                  <a:cxn ang="0">
                    <a:pos x="597" y="593"/>
                  </a:cxn>
                  <a:cxn ang="0">
                    <a:pos x="630" y="626"/>
                  </a:cxn>
                  <a:cxn ang="0">
                    <a:pos x="664" y="659"/>
                  </a:cxn>
                  <a:cxn ang="0">
                    <a:pos x="697" y="693"/>
                  </a:cxn>
                  <a:cxn ang="0">
                    <a:pos x="712" y="722"/>
                  </a:cxn>
                  <a:cxn ang="0">
                    <a:pos x="697" y="746"/>
                  </a:cxn>
                  <a:cxn ang="0">
                    <a:pos x="683" y="770"/>
                  </a:cxn>
                  <a:cxn ang="0">
                    <a:pos x="673" y="793"/>
                  </a:cxn>
                  <a:cxn ang="0">
                    <a:pos x="678" y="827"/>
                  </a:cxn>
                  <a:cxn ang="0">
                    <a:pos x="678" y="860"/>
                  </a:cxn>
                  <a:cxn ang="0">
                    <a:pos x="678" y="889"/>
                  </a:cxn>
                  <a:cxn ang="0">
                    <a:pos x="693" y="913"/>
                  </a:cxn>
                  <a:cxn ang="0">
                    <a:pos x="706" y="937"/>
                  </a:cxn>
                  <a:cxn ang="0">
                    <a:pos x="712" y="961"/>
                  </a:cxn>
                  <a:cxn ang="0">
                    <a:pos x="678" y="994"/>
                  </a:cxn>
                  <a:cxn ang="0">
                    <a:pos x="644" y="1028"/>
                  </a:cxn>
                  <a:cxn ang="0">
                    <a:pos x="611" y="1061"/>
                  </a:cxn>
                  <a:cxn ang="0">
                    <a:pos x="578" y="1095"/>
                  </a:cxn>
                  <a:cxn ang="0">
                    <a:pos x="544" y="1128"/>
                  </a:cxn>
                  <a:cxn ang="0">
                    <a:pos x="511" y="1162"/>
                  </a:cxn>
                  <a:cxn ang="0">
                    <a:pos x="477" y="1195"/>
                  </a:cxn>
                  <a:cxn ang="0">
                    <a:pos x="444" y="1229"/>
                  </a:cxn>
                  <a:cxn ang="0">
                    <a:pos x="411" y="1262"/>
                  </a:cxn>
                  <a:cxn ang="0">
                    <a:pos x="377" y="1296"/>
                  </a:cxn>
                  <a:cxn ang="0">
                    <a:pos x="344" y="1329"/>
                  </a:cxn>
                  <a:cxn ang="0">
                    <a:pos x="310" y="1363"/>
                  </a:cxn>
                  <a:cxn ang="0">
                    <a:pos x="277" y="1396"/>
                  </a:cxn>
                  <a:cxn ang="0">
                    <a:pos x="243" y="1430"/>
                  </a:cxn>
                  <a:cxn ang="0">
                    <a:pos x="209" y="1463"/>
                  </a:cxn>
                  <a:cxn ang="0">
                    <a:pos x="176" y="1496"/>
                  </a:cxn>
                  <a:cxn ang="0">
                    <a:pos x="143" y="1530"/>
                  </a:cxn>
                  <a:cxn ang="0">
                    <a:pos x="109" y="1563"/>
                  </a:cxn>
                  <a:cxn ang="0">
                    <a:pos x="76" y="1597"/>
                  </a:cxn>
                  <a:cxn ang="0">
                    <a:pos x="43" y="1630"/>
                  </a:cxn>
                  <a:cxn ang="0">
                    <a:pos x="9" y="1664"/>
                  </a:cxn>
                </a:cxnLst>
                <a:rect l="0" t="0" r="r" b="b"/>
                <a:pathLst>
                  <a:path w="713" h="1675">
                    <a:moveTo>
                      <a:pt x="0" y="0"/>
                    </a:moveTo>
                    <a:lnTo>
                      <a:pt x="9" y="9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3" y="33"/>
                    </a:lnTo>
                    <a:lnTo>
                      <a:pt x="43" y="43"/>
                    </a:lnTo>
                    <a:lnTo>
                      <a:pt x="47" y="47"/>
                    </a:lnTo>
                    <a:lnTo>
                      <a:pt x="56" y="57"/>
                    </a:lnTo>
                    <a:lnTo>
                      <a:pt x="67" y="66"/>
                    </a:lnTo>
                    <a:lnTo>
                      <a:pt x="76" y="76"/>
                    </a:lnTo>
                    <a:lnTo>
                      <a:pt x="81" y="81"/>
                    </a:lnTo>
                    <a:lnTo>
                      <a:pt x="90" y="90"/>
                    </a:lnTo>
                    <a:lnTo>
                      <a:pt x="100" y="100"/>
                    </a:lnTo>
                    <a:lnTo>
                      <a:pt x="109" y="110"/>
                    </a:lnTo>
                    <a:lnTo>
                      <a:pt x="114" y="114"/>
                    </a:lnTo>
                    <a:lnTo>
                      <a:pt x="124" y="124"/>
                    </a:lnTo>
                    <a:lnTo>
                      <a:pt x="133" y="133"/>
                    </a:lnTo>
                    <a:lnTo>
                      <a:pt x="143" y="143"/>
                    </a:lnTo>
                    <a:lnTo>
                      <a:pt x="147" y="148"/>
                    </a:lnTo>
                    <a:lnTo>
                      <a:pt x="157" y="157"/>
                    </a:lnTo>
                    <a:lnTo>
                      <a:pt x="167" y="167"/>
                    </a:lnTo>
                    <a:lnTo>
                      <a:pt x="176" y="177"/>
                    </a:lnTo>
                    <a:lnTo>
                      <a:pt x="186" y="182"/>
                    </a:lnTo>
                    <a:lnTo>
                      <a:pt x="191" y="191"/>
                    </a:lnTo>
                    <a:lnTo>
                      <a:pt x="200" y="200"/>
                    </a:lnTo>
                    <a:lnTo>
                      <a:pt x="209" y="210"/>
                    </a:lnTo>
                    <a:lnTo>
                      <a:pt x="220" y="215"/>
                    </a:lnTo>
                    <a:lnTo>
                      <a:pt x="224" y="224"/>
                    </a:lnTo>
                    <a:lnTo>
                      <a:pt x="234" y="234"/>
                    </a:lnTo>
                    <a:lnTo>
                      <a:pt x="243" y="243"/>
                    </a:lnTo>
                    <a:lnTo>
                      <a:pt x="253" y="249"/>
                    </a:lnTo>
                    <a:lnTo>
                      <a:pt x="258" y="258"/>
                    </a:lnTo>
                    <a:lnTo>
                      <a:pt x="267" y="267"/>
                    </a:lnTo>
                    <a:lnTo>
                      <a:pt x="277" y="277"/>
                    </a:lnTo>
                    <a:lnTo>
                      <a:pt x="286" y="282"/>
                    </a:lnTo>
                    <a:lnTo>
                      <a:pt x="291" y="291"/>
                    </a:lnTo>
                    <a:lnTo>
                      <a:pt x="300" y="301"/>
                    </a:lnTo>
                    <a:lnTo>
                      <a:pt x="310" y="310"/>
                    </a:lnTo>
                    <a:lnTo>
                      <a:pt x="320" y="315"/>
                    </a:lnTo>
                    <a:lnTo>
                      <a:pt x="324" y="325"/>
                    </a:lnTo>
                    <a:lnTo>
                      <a:pt x="334" y="334"/>
                    </a:lnTo>
                    <a:lnTo>
                      <a:pt x="344" y="344"/>
                    </a:lnTo>
                    <a:lnTo>
                      <a:pt x="353" y="349"/>
                    </a:lnTo>
                    <a:lnTo>
                      <a:pt x="358" y="358"/>
                    </a:lnTo>
                    <a:lnTo>
                      <a:pt x="367" y="368"/>
                    </a:lnTo>
                    <a:lnTo>
                      <a:pt x="377" y="377"/>
                    </a:lnTo>
                    <a:lnTo>
                      <a:pt x="387" y="382"/>
                    </a:lnTo>
                    <a:lnTo>
                      <a:pt x="391" y="392"/>
                    </a:lnTo>
                    <a:lnTo>
                      <a:pt x="401" y="401"/>
                    </a:lnTo>
                    <a:lnTo>
                      <a:pt x="411" y="411"/>
                    </a:lnTo>
                    <a:lnTo>
                      <a:pt x="420" y="415"/>
                    </a:lnTo>
                    <a:lnTo>
                      <a:pt x="425" y="425"/>
                    </a:lnTo>
                    <a:lnTo>
                      <a:pt x="434" y="435"/>
                    </a:lnTo>
                    <a:lnTo>
                      <a:pt x="444" y="444"/>
                    </a:lnTo>
                    <a:lnTo>
                      <a:pt x="453" y="449"/>
                    </a:lnTo>
                    <a:lnTo>
                      <a:pt x="458" y="459"/>
                    </a:lnTo>
                    <a:lnTo>
                      <a:pt x="468" y="468"/>
                    </a:lnTo>
                    <a:lnTo>
                      <a:pt x="477" y="478"/>
                    </a:lnTo>
                    <a:lnTo>
                      <a:pt x="487" y="482"/>
                    </a:lnTo>
                    <a:lnTo>
                      <a:pt x="491" y="492"/>
                    </a:lnTo>
                    <a:lnTo>
                      <a:pt x="502" y="502"/>
                    </a:lnTo>
                    <a:lnTo>
                      <a:pt x="511" y="511"/>
                    </a:lnTo>
                    <a:lnTo>
                      <a:pt x="520" y="516"/>
                    </a:lnTo>
                    <a:lnTo>
                      <a:pt x="530" y="526"/>
                    </a:lnTo>
                    <a:lnTo>
                      <a:pt x="535" y="535"/>
                    </a:lnTo>
                    <a:lnTo>
                      <a:pt x="544" y="545"/>
                    </a:lnTo>
                    <a:lnTo>
                      <a:pt x="554" y="549"/>
                    </a:lnTo>
                    <a:lnTo>
                      <a:pt x="564" y="559"/>
                    </a:lnTo>
                    <a:lnTo>
                      <a:pt x="568" y="569"/>
                    </a:lnTo>
                    <a:lnTo>
                      <a:pt x="578" y="578"/>
                    </a:lnTo>
                    <a:lnTo>
                      <a:pt x="587" y="583"/>
                    </a:lnTo>
                    <a:lnTo>
                      <a:pt x="597" y="593"/>
                    </a:lnTo>
                    <a:lnTo>
                      <a:pt x="602" y="602"/>
                    </a:lnTo>
                    <a:lnTo>
                      <a:pt x="611" y="612"/>
                    </a:lnTo>
                    <a:lnTo>
                      <a:pt x="621" y="616"/>
                    </a:lnTo>
                    <a:lnTo>
                      <a:pt x="630" y="626"/>
                    </a:lnTo>
                    <a:lnTo>
                      <a:pt x="635" y="636"/>
                    </a:lnTo>
                    <a:lnTo>
                      <a:pt x="644" y="645"/>
                    </a:lnTo>
                    <a:lnTo>
                      <a:pt x="655" y="650"/>
                    </a:lnTo>
                    <a:lnTo>
                      <a:pt x="664" y="659"/>
                    </a:lnTo>
                    <a:lnTo>
                      <a:pt x="668" y="669"/>
                    </a:lnTo>
                    <a:lnTo>
                      <a:pt x="678" y="679"/>
                    </a:lnTo>
                    <a:lnTo>
                      <a:pt x="688" y="683"/>
                    </a:lnTo>
                    <a:lnTo>
                      <a:pt x="697" y="693"/>
                    </a:lnTo>
                    <a:lnTo>
                      <a:pt x="702" y="703"/>
                    </a:lnTo>
                    <a:lnTo>
                      <a:pt x="712" y="712"/>
                    </a:lnTo>
                    <a:lnTo>
                      <a:pt x="712" y="717"/>
                    </a:lnTo>
                    <a:lnTo>
                      <a:pt x="712" y="722"/>
                    </a:lnTo>
                    <a:lnTo>
                      <a:pt x="706" y="726"/>
                    </a:lnTo>
                    <a:lnTo>
                      <a:pt x="706" y="736"/>
                    </a:lnTo>
                    <a:lnTo>
                      <a:pt x="702" y="741"/>
                    </a:lnTo>
                    <a:lnTo>
                      <a:pt x="697" y="746"/>
                    </a:lnTo>
                    <a:lnTo>
                      <a:pt x="693" y="750"/>
                    </a:lnTo>
                    <a:lnTo>
                      <a:pt x="693" y="760"/>
                    </a:lnTo>
                    <a:lnTo>
                      <a:pt x="688" y="765"/>
                    </a:lnTo>
                    <a:lnTo>
                      <a:pt x="683" y="770"/>
                    </a:lnTo>
                    <a:lnTo>
                      <a:pt x="683" y="779"/>
                    </a:lnTo>
                    <a:lnTo>
                      <a:pt x="678" y="784"/>
                    </a:lnTo>
                    <a:lnTo>
                      <a:pt x="673" y="784"/>
                    </a:lnTo>
                    <a:lnTo>
                      <a:pt x="673" y="793"/>
                    </a:lnTo>
                    <a:lnTo>
                      <a:pt x="673" y="803"/>
                    </a:lnTo>
                    <a:lnTo>
                      <a:pt x="678" y="813"/>
                    </a:lnTo>
                    <a:lnTo>
                      <a:pt x="678" y="817"/>
                    </a:lnTo>
                    <a:lnTo>
                      <a:pt x="678" y="827"/>
                    </a:lnTo>
                    <a:lnTo>
                      <a:pt x="678" y="837"/>
                    </a:lnTo>
                    <a:lnTo>
                      <a:pt x="678" y="846"/>
                    </a:lnTo>
                    <a:lnTo>
                      <a:pt x="678" y="856"/>
                    </a:lnTo>
                    <a:lnTo>
                      <a:pt x="678" y="860"/>
                    </a:lnTo>
                    <a:lnTo>
                      <a:pt x="673" y="870"/>
                    </a:lnTo>
                    <a:lnTo>
                      <a:pt x="673" y="880"/>
                    </a:lnTo>
                    <a:lnTo>
                      <a:pt x="673" y="889"/>
                    </a:lnTo>
                    <a:lnTo>
                      <a:pt x="678" y="889"/>
                    </a:lnTo>
                    <a:lnTo>
                      <a:pt x="683" y="894"/>
                    </a:lnTo>
                    <a:lnTo>
                      <a:pt x="683" y="903"/>
                    </a:lnTo>
                    <a:lnTo>
                      <a:pt x="688" y="908"/>
                    </a:lnTo>
                    <a:lnTo>
                      <a:pt x="693" y="913"/>
                    </a:lnTo>
                    <a:lnTo>
                      <a:pt x="693" y="923"/>
                    </a:lnTo>
                    <a:lnTo>
                      <a:pt x="697" y="927"/>
                    </a:lnTo>
                    <a:lnTo>
                      <a:pt x="702" y="932"/>
                    </a:lnTo>
                    <a:lnTo>
                      <a:pt x="706" y="937"/>
                    </a:lnTo>
                    <a:lnTo>
                      <a:pt x="706" y="947"/>
                    </a:lnTo>
                    <a:lnTo>
                      <a:pt x="712" y="951"/>
                    </a:lnTo>
                    <a:lnTo>
                      <a:pt x="712" y="956"/>
                    </a:lnTo>
                    <a:lnTo>
                      <a:pt x="712" y="961"/>
                    </a:lnTo>
                    <a:lnTo>
                      <a:pt x="702" y="970"/>
                    </a:lnTo>
                    <a:lnTo>
                      <a:pt x="697" y="980"/>
                    </a:lnTo>
                    <a:lnTo>
                      <a:pt x="688" y="990"/>
                    </a:lnTo>
                    <a:lnTo>
                      <a:pt x="678" y="994"/>
                    </a:lnTo>
                    <a:lnTo>
                      <a:pt x="668" y="1004"/>
                    </a:lnTo>
                    <a:lnTo>
                      <a:pt x="664" y="1014"/>
                    </a:lnTo>
                    <a:lnTo>
                      <a:pt x="655" y="1023"/>
                    </a:lnTo>
                    <a:lnTo>
                      <a:pt x="644" y="1028"/>
                    </a:lnTo>
                    <a:lnTo>
                      <a:pt x="635" y="1037"/>
                    </a:lnTo>
                    <a:lnTo>
                      <a:pt x="630" y="1047"/>
                    </a:lnTo>
                    <a:lnTo>
                      <a:pt x="621" y="1057"/>
                    </a:lnTo>
                    <a:lnTo>
                      <a:pt x="611" y="1061"/>
                    </a:lnTo>
                    <a:lnTo>
                      <a:pt x="602" y="1071"/>
                    </a:lnTo>
                    <a:lnTo>
                      <a:pt x="597" y="1080"/>
                    </a:lnTo>
                    <a:lnTo>
                      <a:pt x="587" y="1090"/>
                    </a:lnTo>
                    <a:lnTo>
                      <a:pt x="578" y="1095"/>
                    </a:lnTo>
                    <a:lnTo>
                      <a:pt x="568" y="1104"/>
                    </a:lnTo>
                    <a:lnTo>
                      <a:pt x="564" y="1114"/>
                    </a:lnTo>
                    <a:lnTo>
                      <a:pt x="554" y="1124"/>
                    </a:lnTo>
                    <a:lnTo>
                      <a:pt x="544" y="1128"/>
                    </a:lnTo>
                    <a:lnTo>
                      <a:pt x="535" y="1138"/>
                    </a:lnTo>
                    <a:lnTo>
                      <a:pt x="530" y="1147"/>
                    </a:lnTo>
                    <a:lnTo>
                      <a:pt x="520" y="1157"/>
                    </a:lnTo>
                    <a:lnTo>
                      <a:pt x="511" y="1162"/>
                    </a:lnTo>
                    <a:lnTo>
                      <a:pt x="502" y="1171"/>
                    </a:lnTo>
                    <a:lnTo>
                      <a:pt x="491" y="1181"/>
                    </a:lnTo>
                    <a:lnTo>
                      <a:pt x="487" y="1191"/>
                    </a:lnTo>
                    <a:lnTo>
                      <a:pt x="477" y="1195"/>
                    </a:lnTo>
                    <a:lnTo>
                      <a:pt x="468" y="1205"/>
                    </a:lnTo>
                    <a:lnTo>
                      <a:pt x="458" y="1214"/>
                    </a:lnTo>
                    <a:lnTo>
                      <a:pt x="453" y="1224"/>
                    </a:lnTo>
                    <a:lnTo>
                      <a:pt x="444" y="1229"/>
                    </a:lnTo>
                    <a:lnTo>
                      <a:pt x="434" y="1238"/>
                    </a:lnTo>
                    <a:lnTo>
                      <a:pt x="425" y="1248"/>
                    </a:lnTo>
                    <a:lnTo>
                      <a:pt x="420" y="1258"/>
                    </a:lnTo>
                    <a:lnTo>
                      <a:pt x="411" y="1262"/>
                    </a:lnTo>
                    <a:lnTo>
                      <a:pt x="401" y="1272"/>
                    </a:lnTo>
                    <a:lnTo>
                      <a:pt x="391" y="1281"/>
                    </a:lnTo>
                    <a:lnTo>
                      <a:pt x="387" y="1291"/>
                    </a:lnTo>
                    <a:lnTo>
                      <a:pt x="377" y="1296"/>
                    </a:lnTo>
                    <a:lnTo>
                      <a:pt x="367" y="1305"/>
                    </a:lnTo>
                    <a:lnTo>
                      <a:pt x="358" y="1315"/>
                    </a:lnTo>
                    <a:lnTo>
                      <a:pt x="353" y="1324"/>
                    </a:lnTo>
                    <a:lnTo>
                      <a:pt x="344" y="1329"/>
                    </a:lnTo>
                    <a:lnTo>
                      <a:pt x="334" y="1339"/>
                    </a:lnTo>
                    <a:lnTo>
                      <a:pt x="324" y="1348"/>
                    </a:lnTo>
                    <a:lnTo>
                      <a:pt x="320" y="1358"/>
                    </a:lnTo>
                    <a:lnTo>
                      <a:pt x="310" y="1363"/>
                    </a:lnTo>
                    <a:lnTo>
                      <a:pt x="300" y="1372"/>
                    </a:lnTo>
                    <a:lnTo>
                      <a:pt x="291" y="1382"/>
                    </a:lnTo>
                    <a:lnTo>
                      <a:pt x="286" y="1391"/>
                    </a:lnTo>
                    <a:lnTo>
                      <a:pt x="277" y="1396"/>
                    </a:lnTo>
                    <a:lnTo>
                      <a:pt x="267" y="1406"/>
                    </a:lnTo>
                    <a:lnTo>
                      <a:pt x="258" y="1415"/>
                    </a:lnTo>
                    <a:lnTo>
                      <a:pt x="253" y="1424"/>
                    </a:lnTo>
                    <a:lnTo>
                      <a:pt x="243" y="1430"/>
                    </a:lnTo>
                    <a:lnTo>
                      <a:pt x="234" y="1439"/>
                    </a:lnTo>
                    <a:lnTo>
                      <a:pt x="224" y="1449"/>
                    </a:lnTo>
                    <a:lnTo>
                      <a:pt x="220" y="1458"/>
                    </a:lnTo>
                    <a:lnTo>
                      <a:pt x="209" y="1463"/>
                    </a:lnTo>
                    <a:lnTo>
                      <a:pt x="200" y="1473"/>
                    </a:lnTo>
                    <a:lnTo>
                      <a:pt x="191" y="1482"/>
                    </a:lnTo>
                    <a:lnTo>
                      <a:pt x="186" y="1491"/>
                    </a:lnTo>
                    <a:lnTo>
                      <a:pt x="176" y="1496"/>
                    </a:lnTo>
                    <a:lnTo>
                      <a:pt x="167" y="1506"/>
                    </a:lnTo>
                    <a:lnTo>
                      <a:pt x="157" y="1516"/>
                    </a:lnTo>
                    <a:lnTo>
                      <a:pt x="147" y="1525"/>
                    </a:lnTo>
                    <a:lnTo>
                      <a:pt x="143" y="1530"/>
                    </a:lnTo>
                    <a:lnTo>
                      <a:pt x="133" y="1540"/>
                    </a:lnTo>
                    <a:lnTo>
                      <a:pt x="124" y="1549"/>
                    </a:lnTo>
                    <a:lnTo>
                      <a:pt x="114" y="1559"/>
                    </a:lnTo>
                    <a:lnTo>
                      <a:pt x="109" y="1563"/>
                    </a:lnTo>
                    <a:lnTo>
                      <a:pt x="100" y="1573"/>
                    </a:lnTo>
                    <a:lnTo>
                      <a:pt x="90" y="1583"/>
                    </a:lnTo>
                    <a:lnTo>
                      <a:pt x="81" y="1592"/>
                    </a:lnTo>
                    <a:lnTo>
                      <a:pt x="76" y="1597"/>
                    </a:lnTo>
                    <a:lnTo>
                      <a:pt x="67" y="1607"/>
                    </a:lnTo>
                    <a:lnTo>
                      <a:pt x="56" y="1616"/>
                    </a:lnTo>
                    <a:lnTo>
                      <a:pt x="47" y="1626"/>
                    </a:lnTo>
                    <a:lnTo>
                      <a:pt x="43" y="1630"/>
                    </a:lnTo>
                    <a:lnTo>
                      <a:pt x="33" y="1640"/>
                    </a:lnTo>
                    <a:lnTo>
                      <a:pt x="23" y="1650"/>
                    </a:lnTo>
                    <a:lnTo>
                      <a:pt x="14" y="1659"/>
                    </a:lnTo>
                    <a:lnTo>
                      <a:pt x="9" y="1664"/>
                    </a:lnTo>
                    <a:lnTo>
                      <a:pt x="0" y="1674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7" name="Freeform 33"/>
              <p:cNvSpPr>
                <a:spLocks/>
              </p:cNvSpPr>
              <p:nvPr/>
            </p:nvSpPr>
            <p:spPr bwMode="auto">
              <a:xfrm>
                <a:off x="4492" y="1325"/>
                <a:ext cx="712" cy="1675"/>
              </a:xfrm>
              <a:custGeom>
                <a:avLst/>
                <a:gdLst/>
                <a:ahLst/>
                <a:cxnLst>
                  <a:cxn ang="0">
                    <a:pos x="687" y="23"/>
                  </a:cxn>
                  <a:cxn ang="0">
                    <a:pos x="654" y="57"/>
                  </a:cxn>
                  <a:cxn ang="0">
                    <a:pos x="620" y="90"/>
                  </a:cxn>
                  <a:cxn ang="0">
                    <a:pos x="587" y="124"/>
                  </a:cxn>
                  <a:cxn ang="0">
                    <a:pos x="553" y="157"/>
                  </a:cxn>
                  <a:cxn ang="0">
                    <a:pos x="520" y="191"/>
                  </a:cxn>
                  <a:cxn ang="0">
                    <a:pos x="486" y="224"/>
                  </a:cxn>
                  <a:cxn ang="0">
                    <a:pos x="453" y="258"/>
                  </a:cxn>
                  <a:cxn ang="0">
                    <a:pos x="419" y="291"/>
                  </a:cxn>
                  <a:cxn ang="0">
                    <a:pos x="386" y="325"/>
                  </a:cxn>
                  <a:cxn ang="0">
                    <a:pos x="352" y="358"/>
                  </a:cxn>
                  <a:cxn ang="0">
                    <a:pos x="319" y="392"/>
                  </a:cxn>
                  <a:cxn ang="0">
                    <a:pos x="285" y="425"/>
                  </a:cxn>
                  <a:cxn ang="0">
                    <a:pos x="252" y="459"/>
                  </a:cxn>
                  <a:cxn ang="0">
                    <a:pos x="219" y="492"/>
                  </a:cxn>
                  <a:cxn ang="0">
                    <a:pos x="181" y="526"/>
                  </a:cxn>
                  <a:cxn ang="0">
                    <a:pos x="147" y="559"/>
                  </a:cxn>
                  <a:cxn ang="0">
                    <a:pos x="114" y="593"/>
                  </a:cxn>
                  <a:cxn ang="0">
                    <a:pos x="81" y="626"/>
                  </a:cxn>
                  <a:cxn ang="0">
                    <a:pos x="47" y="659"/>
                  </a:cxn>
                  <a:cxn ang="0">
                    <a:pos x="14" y="693"/>
                  </a:cxn>
                  <a:cxn ang="0">
                    <a:pos x="0" y="722"/>
                  </a:cxn>
                  <a:cxn ang="0">
                    <a:pos x="14" y="746"/>
                  </a:cxn>
                  <a:cxn ang="0">
                    <a:pos x="28" y="770"/>
                  </a:cxn>
                  <a:cxn ang="0">
                    <a:pos x="38" y="793"/>
                  </a:cxn>
                  <a:cxn ang="0">
                    <a:pos x="33" y="827"/>
                  </a:cxn>
                  <a:cxn ang="0">
                    <a:pos x="33" y="860"/>
                  </a:cxn>
                  <a:cxn ang="0">
                    <a:pos x="33" y="889"/>
                  </a:cxn>
                  <a:cxn ang="0">
                    <a:pos x="18" y="913"/>
                  </a:cxn>
                  <a:cxn ang="0">
                    <a:pos x="5" y="937"/>
                  </a:cxn>
                  <a:cxn ang="0">
                    <a:pos x="0" y="961"/>
                  </a:cxn>
                  <a:cxn ang="0">
                    <a:pos x="33" y="994"/>
                  </a:cxn>
                  <a:cxn ang="0">
                    <a:pos x="66" y="1028"/>
                  </a:cxn>
                  <a:cxn ang="0">
                    <a:pos x="100" y="1061"/>
                  </a:cxn>
                  <a:cxn ang="0">
                    <a:pos x="133" y="1095"/>
                  </a:cxn>
                  <a:cxn ang="0">
                    <a:pos x="167" y="1128"/>
                  </a:cxn>
                  <a:cxn ang="0">
                    <a:pos x="200" y="1162"/>
                  </a:cxn>
                  <a:cxn ang="0">
                    <a:pos x="234" y="1195"/>
                  </a:cxn>
                  <a:cxn ang="0">
                    <a:pos x="267" y="1229"/>
                  </a:cxn>
                  <a:cxn ang="0">
                    <a:pos x="300" y="1262"/>
                  </a:cxn>
                  <a:cxn ang="0">
                    <a:pos x="334" y="1296"/>
                  </a:cxn>
                  <a:cxn ang="0">
                    <a:pos x="367" y="1329"/>
                  </a:cxn>
                  <a:cxn ang="0">
                    <a:pos x="400" y="1363"/>
                  </a:cxn>
                  <a:cxn ang="0">
                    <a:pos x="434" y="1396"/>
                  </a:cxn>
                  <a:cxn ang="0">
                    <a:pos x="467" y="1430"/>
                  </a:cxn>
                  <a:cxn ang="0">
                    <a:pos x="501" y="1463"/>
                  </a:cxn>
                  <a:cxn ang="0">
                    <a:pos x="534" y="1496"/>
                  </a:cxn>
                  <a:cxn ang="0">
                    <a:pos x="567" y="1530"/>
                  </a:cxn>
                  <a:cxn ang="0">
                    <a:pos x="601" y="1563"/>
                  </a:cxn>
                  <a:cxn ang="0">
                    <a:pos x="634" y="1597"/>
                  </a:cxn>
                  <a:cxn ang="0">
                    <a:pos x="667" y="1630"/>
                  </a:cxn>
                  <a:cxn ang="0">
                    <a:pos x="701" y="1664"/>
                  </a:cxn>
                </a:cxnLst>
                <a:rect l="0" t="0" r="r" b="b"/>
                <a:pathLst>
                  <a:path w="712" h="1675">
                    <a:moveTo>
                      <a:pt x="711" y="0"/>
                    </a:moveTo>
                    <a:lnTo>
                      <a:pt x="701" y="9"/>
                    </a:lnTo>
                    <a:lnTo>
                      <a:pt x="696" y="14"/>
                    </a:lnTo>
                    <a:lnTo>
                      <a:pt x="687" y="23"/>
                    </a:lnTo>
                    <a:lnTo>
                      <a:pt x="677" y="33"/>
                    </a:lnTo>
                    <a:lnTo>
                      <a:pt x="667" y="43"/>
                    </a:lnTo>
                    <a:lnTo>
                      <a:pt x="663" y="47"/>
                    </a:lnTo>
                    <a:lnTo>
                      <a:pt x="654" y="57"/>
                    </a:lnTo>
                    <a:lnTo>
                      <a:pt x="644" y="66"/>
                    </a:lnTo>
                    <a:lnTo>
                      <a:pt x="634" y="76"/>
                    </a:lnTo>
                    <a:lnTo>
                      <a:pt x="629" y="81"/>
                    </a:lnTo>
                    <a:lnTo>
                      <a:pt x="620" y="90"/>
                    </a:lnTo>
                    <a:lnTo>
                      <a:pt x="610" y="100"/>
                    </a:lnTo>
                    <a:lnTo>
                      <a:pt x="601" y="110"/>
                    </a:lnTo>
                    <a:lnTo>
                      <a:pt x="596" y="114"/>
                    </a:lnTo>
                    <a:lnTo>
                      <a:pt x="587" y="124"/>
                    </a:lnTo>
                    <a:lnTo>
                      <a:pt x="577" y="133"/>
                    </a:lnTo>
                    <a:lnTo>
                      <a:pt x="567" y="143"/>
                    </a:lnTo>
                    <a:lnTo>
                      <a:pt x="563" y="148"/>
                    </a:lnTo>
                    <a:lnTo>
                      <a:pt x="553" y="157"/>
                    </a:lnTo>
                    <a:lnTo>
                      <a:pt x="543" y="167"/>
                    </a:lnTo>
                    <a:lnTo>
                      <a:pt x="534" y="177"/>
                    </a:lnTo>
                    <a:lnTo>
                      <a:pt x="525" y="182"/>
                    </a:lnTo>
                    <a:lnTo>
                      <a:pt x="520" y="191"/>
                    </a:lnTo>
                    <a:lnTo>
                      <a:pt x="510" y="200"/>
                    </a:lnTo>
                    <a:lnTo>
                      <a:pt x="501" y="210"/>
                    </a:lnTo>
                    <a:lnTo>
                      <a:pt x="491" y="215"/>
                    </a:lnTo>
                    <a:lnTo>
                      <a:pt x="486" y="224"/>
                    </a:lnTo>
                    <a:lnTo>
                      <a:pt x="476" y="234"/>
                    </a:lnTo>
                    <a:lnTo>
                      <a:pt x="467" y="243"/>
                    </a:lnTo>
                    <a:lnTo>
                      <a:pt x="458" y="249"/>
                    </a:lnTo>
                    <a:lnTo>
                      <a:pt x="453" y="258"/>
                    </a:lnTo>
                    <a:lnTo>
                      <a:pt x="443" y="267"/>
                    </a:lnTo>
                    <a:lnTo>
                      <a:pt x="434" y="277"/>
                    </a:lnTo>
                    <a:lnTo>
                      <a:pt x="425" y="282"/>
                    </a:lnTo>
                    <a:lnTo>
                      <a:pt x="419" y="291"/>
                    </a:lnTo>
                    <a:lnTo>
                      <a:pt x="410" y="301"/>
                    </a:lnTo>
                    <a:lnTo>
                      <a:pt x="400" y="310"/>
                    </a:lnTo>
                    <a:lnTo>
                      <a:pt x="391" y="315"/>
                    </a:lnTo>
                    <a:lnTo>
                      <a:pt x="386" y="325"/>
                    </a:lnTo>
                    <a:lnTo>
                      <a:pt x="376" y="334"/>
                    </a:lnTo>
                    <a:lnTo>
                      <a:pt x="367" y="344"/>
                    </a:lnTo>
                    <a:lnTo>
                      <a:pt x="358" y="349"/>
                    </a:lnTo>
                    <a:lnTo>
                      <a:pt x="352" y="358"/>
                    </a:lnTo>
                    <a:lnTo>
                      <a:pt x="343" y="368"/>
                    </a:lnTo>
                    <a:lnTo>
                      <a:pt x="334" y="377"/>
                    </a:lnTo>
                    <a:lnTo>
                      <a:pt x="324" y="382"/>
                    </a:lnTo>
                    <a:lnTo>
                      <a:pt x="319" y="392"/>
                    </a:lnTo>
                    <a:lnTo>
                      <a:pt x="310" y="401"/>
                    </a:lnTo>
                    <a:lnTo>
                      <a:pt x="300" y="411"/>
                    </a:lnTo>
                    <a:lnTo>
                      <a:pt x="291" y="415"/>
                    </a:lnTo>
                    <a:lnTo>
                      <a:pt x="285" y="425"/>
                    </a:lnTo>
                    <a:lnTo>
                      <a:pt x="276" y="435"/>
                    </a:lnTo>
                    <a:lnTo>
                      <a:pt x="267" y="444"/>
                    </a:lnTo>
                    <a:lnTo>
                      <a:pt x="257" y="449"/>
                    </a:lnTo>
                    <a:lnTo>
                      <a:pt x="252" y="459"/>
                    </a:lnTo>
                    <a:lnTo>
                      <a:pt x="243" y="468"/>
                    </a:lnTo>
                    <a:lnTo>
                      <a:pt x="234" y="478"/>
                    </a:lnTo>
                    <a:lnTo>
                      <a:pt x="224" y="482"/>
                    </a:lnTo>
                    <a:lnTo>
                      <a:pt x="219" y="492"/>
                    </a:lnTo>
                    <a:lnTo>
                      <a:pt x="209" y="502"/>
                    </a:lnTo>
                    <a:lnTo>
                      <a:pt x="200" y="511"/>
                    </a:lnTo>
                    <a:lnTo>
                      <a:pt x="190" y="516"/>
                    </a:lnTo>
                    <a:lnTo>
                      <a:pt x="181" y="526"/>
                    </a:lnTo>
                    <a:lnTo>
                      <a:pt x="176" y="535"/>
                    </a:lnTo>
                    <a:lnTo>
                      <a:pt x="167" y="545"/>
                    </a:lnTo>
                    <a:lnTo>
                      <a:pt x="157" y="549"/>
                    </a:lnTo>
                    <a:lnTo>
                      <a:pt x="147" y="559"/>
                    </a:lnTo>
                    <a:lnTo>
                      <a:pt x="143" y="569"/>
                    </a:lnTo>
                    <a:lnTo>
                      <a:pt x="133" y="578"/>
                    </a:lnTo>
                    <a:lnTo>
                      <a:pt x="123" y="583"/>
                    </a:lnTo>
                    <a:lnTo>
                      <a:pt x="114" y="593"/>
                    </a:lnTo>
                    <a:lnTo>
                      <a:pt x="109" y="602"/>
                    </a:lnTo>
                    <a:lnTo>
                      <a:pt x="100" y="612"/>
                    </a:lnTo>
                    <a:lnTo>
                      <a:pt x="90" y="616"/>
                    </a:lnTo>
                    <a:lnTo>
                      <a:pt x="81" y="626"/>
                    </a:lnTo>
                    <a:lnTo>
                      <a:pt x="76" y="636"/>
                    </a:lnTo>
                    <a:lnTo>
                      <a:pt x="66" y="645"/>
                    </a:lnTo>
                    <a:lnTo>
                      <a:pt x="56" y="650"/>
                    </a:lnTo>
                    <a:lnTo>
                      <a:pt x="47" y="659"/>
                    </a:lnTo>
                    <a:lnTo>
                      <a:pt x="43" y="669"/>
                    </a:lnTo>
                    <a:lnTo>
                      <a:pt x="33" y="679"/>
                    </a:lnTo>
                    <a:lnTo>
                      <a:pt x="23" y="683"/>
                    </a:lnTo>
                    <a:lnTo>
                      <a:pt x="14" y="693"/>
                    </a:lnTo>
                    <a:lnTo>
                      <a:pt x="9" y="703"/>
                    </a:lnTo>
                    <a:lnTo>
                      <a:pt x="0" y="712"/>
                    </a:lnTo>
                    <a:lnTo>
                      <a:pt x="0" y="717"/>
                    </a:lnTo>
                    <a:lnTo>
                      <a:pt x="0" y="722"/>
                    </a:lnTo>
                    <a:lnTo>
                      <a:pt x="5" y="726"/>
                    </a:lnTo>
                    <a:lnTo>
                      <a:pt x="5" y="736"/>
                    </a:lnTo>
                    <a:lnTo>
                      <a:pt x="9" y="741"/>
                    </a:lnTo>
                    <a:lnTo>
                      <a:pt x="14" y="746"/>
                    </a:lnTo>
                    <a:lnTo>
                      <a:pt x="18" y="750"/>
                    </a:lnTo>
                    <a:lnTo>
                      <a:pt x="18" y="760"/>
                    </a:lnTo>
                    <a:lnTo>
                      <a:pt x="23" y="765"/>
                    </a:lnTo>
                    <a:lnTo>
                      <a:pt x="28" y="770"/>
                    </a:lnTo>
                    <a:lnTo>
                      <a:pt x="28" y="779"/>
                    </a:lnTo>
                    <a:lnTo>
                      <a:pt x="33" y="784"/>
                    </a:lnTo>
                    <a:lnTo>
                      <a:pt x="38" y="784"/>
                    </a:lnTo>
                    <a:lnTo>
                      <a:pt x="38" y="793"/>
                    </a:lnTo>
                    <a:lnTo>
                      <a:pt x="38" y="803"/>
                    </a:lnTo>
                    <a:lnTo>
                      <a:pt x="33" y="813"/>
                    </a:lnTo>
                    <a:lnTo>
                      <a:pt x="33" y="817"/>
                    </a:lnTo>
                    <a:lnTo>
                      <a:pt x="33" y="827"/>
                    </a:lnTo>
                    <a:lnTo>
                      <a:pt x="33" y="837"/>
                    </a:lnTo>
                    <a:lnTo>
                      <a:pt x="33" y="846"/>
                    </a:lnTo>
                    <a:lnTo>
                      <a:pt x="33" y="856"/>
                    </a:lnTo>
                    <a:lnTo>
                      <a:pt x="33" y="860"/>
                    </a:lnTo>
                    <a:lnTo>
                      <a:pt x="38" y="870"/>
                    </a:lnTo>
                    <a:lnTo>
                      <a:pt x="38" y="880"/>
                    </a:lnTo>
                    <a:lnTo>
                      <a:pt x="38" y="889"/>
                    </a:lnTo>
                    <a:lnTo>
                      <a:pt x="33" y="889"/>
                    </a:lnTo>
                    <a:lnTo>
                      <a:pt x="28" y="894"/>
                    </a:lnTo>
                    <a:lnTo>
                      <a:pt x="28" y="903"/>
                    </a:lnTo>
                    <a:lnTo>
                      <a:pt x="23" y="908"/>
                    </a:lnTo>
                    <a:lnTo>
                      <a:pt x="18" y="913"/>
                    </a:lnTo>
                    <a:lnTo>
                      <a:pt x="18" y="923"/>
                    </a:lnTo>
                    <a:lnTo>
                      <a:pt x="14" y="927"/>
                    </a:lnTo>
                    <a:lnTo>
                      <a:pt x="9" y="932"/>
                    </a:lnTo>
                    <a:lnTo>
                      <a:pt x="5" y="937"/>
                    </a:lnTo>
                    <a:lnTo>
                      <a:pt x="5" y="947"/>
                    </a:lnTo>
                    <a:lnTo>
                      <a:pt x="0" y="951"/>
                    </a:lnTo>
                    <a:lnTo>
                      <a:pt x="0" y="956"/>
                    </a:lnTo>
                    <a:lnTo>
                      <a:pt x="0" y="961"/>
                    </a:lnTo>
                    <a:lnTo>
                      <a:pt x="9" y="970"/>
                    </a:lnTo>
                    <a:lnTo>
                      <a:pt x="14" y="980"/>
                    </a:lnTo>
                    <a:lnTo>
                      <a:pt x="23" y="990"/>
                    </a:lnTo>
                    <a:lnTo>
                      <a:pt x="33" y="994"/>
                    </a:lnTo>
                    <a:lnTo>
                      <a:pt x="43" y="1004"/>
                    </a:lnTo>
                    <a:lnTo>
                      <a:pt x="47" y="1014"/>
                    </a:lnTo>
                    <a:lnTo>
                      <a:pt x="56" y="1023"/>
                    </a:lnTo>
                    <a:lnTo>
                      <a:pt x="66" y="1028"/>
                    </a:lnTo>
                    <a:lnTo>
                      <a:pt x="76" y="1037"/>
                    </a:lnTo>
                    <a:lnTo>
                      <a:pt x="81" y="1047"/>
                    </a:lnTo>
                    <a:lnTo>
                      <a:pt x="90" y="1057"/>
                    </a:lnTo>
                    <a:lnTo>
                      <a:pt x="100" y="1061"/>
                    </a:lnTo>
                    <a:lnTo>
                      <a:pt x="109" y="1071"/>
                    </a:lnTo>
                    <a:lnTo>
                      <a:pt x="114" y="1080"/>
                    </a:lnTo>
                    <a:lnTo>
                      <a:pt x="123" y="1090"/>
                    </a:lnTo>
                    <a:lnTo>
                      <a:pt x="133" y="1095"/>
                    </a:lnTo>
                    <a:lnTo>
                      <a:pt x="143" y="1104"/>
                    </a:lnTo>
                    <a:lnTo>
                      <a:pt x="147" y="1114"/>
                    </a:lnTo>
                    <a:lnTo>
                      <a:pt x="157" y="1124"/>
                    </a:lnTo>
                    <a:lnTo>
                      <a:pt x="167" y="1128"/>
                    </a:lnTo>
                    <a:lnTo>
                      <a:pt x="176" y="1138"/>
                    </a:lnTo>
                    <a:lnTo>
                      <a:pt x="181" y="1147"/>
                    </a:lnTo>
                    <a:lnTo>
                      <a:pt x="190" y="1157"/>
                    </a:lnTo>
                    <a:lnTo>
                      <a:pt x="200" y="1162"/>
                    </a:lnTo>
                    <a:lnTo>
                      <a:pt x="209" y="1171"/>
                    </a:lnTo>
                    <a:lnTo>
                      <a:pt x="219" y="1181"/>
                    </a:lnTo>
                    <a:lnTo>
                      <a:pt x="224" y="1191"/>
                    </a:lnTo>
                    <a:lnTo>
                      <a:pt x="234" y="1195"/>
                    </a:lnTo>
                    <a:lnTo>
                      <a:pt x="243" y="1205"/>
                    </a:lnTo>
                    <a:lnTo>
                      <a:pt x="252" y="1214"/>
                    </a:lnTo>
                    <a:lnTo>
                      <a:pt x="257" y="1224"/>
                    </a:lnTo>
                    <a:lnTo>
                      <a:pt x="267" y="1229"/>
                    </a:lnTo>
                    <a:lnTo>
                      <a:pt x="276" y="1238"/>
                    </a:lnTo>
                    <a:lnTo>
                      <a:pt x="285" y="1248"/>
                    </a:lnTo>
                    <a:lnTo>
                      <a:pt x="291" y="1258"/>
                    </a:lnTo>
                    <a:lnTo>
                      <a:pt x="300" y="1262"/>
                    </a:lnTo>
                    <a:lnTo>
                      <a:pt x="310" y="1272"/>
                    </a:lnTo>
                    <a:lnTo>
                      <a:pt x="319" y="1281"/>
                    </a:lnTo>
                    <a:lnTo>
                      <a:pt x="324" y="1291"/>
                    </a:lnTo>
                    <a:lnTo>
                      <a:pt x="334" y="1296"/>
                    </a:lnTo>
                    <a:lnTo>
                      <a:pt x="343" y="1305"/>
                    </a:lnTo>
                    <a:lnTo>
                      <a:pt x="352" y="1315"/>
                    </a:lnTo>
                    <a:lnTo>
                      <a:pt x="358" y="1324"/>
                    </a:lnTo>
                    <a:lnTo>
                      <a:pt x="367" y="1329"/>
                    </a:lnTo>
                    <a:lnTo>
                      <a:pt x="376" y="1339"/>
                    </a:lnTo>
                    <a:lnTo>
                      <a:pt x="386" y="1348"/>
                    </a:lnTo>
                    <a:lnTo>
                      <a:pt x="391" y="1358"/>
                    </a:lnTo>
                    <a:lnTo>
                      <a:pt x="400" y="1363"/>
                    </a:lnTo>
                    <a:lnTo>
                      <a:pt x="410" y="1372"/>
                    </a:lnTo>
                    <a:lnTo>
                      <a:pt x="419" y="1382"/>
                    </a:lnTo>
                    <a:lnTo>
                      <a:pt x="425" y="1391"/>
                    </a:lnTo>
                    <a:lnTo>
                      <a:pt x="434" y="1396"/>
                    </a:lnTo>
                    <a:lnTo>
                      <a:pt x="443" y="1406"/>
                    </a:lnTo>
                    <a:lnTo>
                      <a:pt x="453" y="1415"/>
                    </a:lnTo>
                    <a:lnTo>
                      <a:pt x="458" y="1424"/>
                    </a:lnTo>
                    <a:lnTo>
                      <a:pt x="467" y="1430"/>
                    </a:lnTo>
                    <a:lnTo>
                      <a:pt x="476" y="1439"/>
                    </a:lnTo>
                    <a:lnTo>
                      <a:pt x="486" y="1449"/>
                    </a:lnTo>
                    <a:lnTo>
                      <a:pt x="491" y="1458"/>
                    </a:lnTo>
                    <a:lnTo>
                      <a:pt x="501" y="1463"/>
                    </a:lnTo>
                    <a:lnTo>
                      <a:pt x="510" y="1473"/>
                    </a:lnTo>
                    <a:lnTo>
                      <a:pt x="520" y="1482"/>
                    </a:lnTo>
                    <a:lnTo>
                      <a:pt x="525" y="1491"/>
                    </a:lnTo>
                    <a:lnTo>
                      <a:pt x="534" y="1496"/>
                    </a:lnTo>
                    <a:lnTo>
                      <a:pt x="543" y="1506"/>
                    </a:lnTo>
                    <a:lnTo>
                      <a:pt x="553" y="1516"/>
                    </a:lnTo>
                    <a:lnTo>
                      <a:pt x="563" y="1525"/>
                    </a:lnTo>
                    <a:lnTo>
                      <a:pt x="567" y="1530"/>
                    </a:lnTo>
                    <a:lnTo>
                      <a:pt x="577" y="1540"/>
                    </a:lnTo>
                    <a:lnTo>
                      <a:pt x="587" y="1549"/>
                    </a:lnTo>
                    <a:lnTo>
                      <a:pt x="596" y="1559"/>
                    </a:lnTo>
                    <a:lnTo>
                      <a:pt x="601" y="1563"/>
                    </a:lnTo>
                    <a:lnTo>
                      <a:pt x="610" y="1573"/>
                    </a:lnTo>
                    <a:lnTo>
                      <a:pt x="620" y="1583"/>
                    </a:lnTo>
                    <a:lnTo>
                      <a:pt x="629" y="1592"/>
                    </a:lnTo>
                    <a:lnTo>
                      <a:pt x="634" y="1597"/>
                    </a:lnTo>
                    <a:lnTo>
                      <a:pt x="644" y="1607"/>
                    </a:lnTo>
                    <a:lnTo>
                      <a:pt x="654" y="1616"/>
                    </a:lnTo>
                    <a:lnTo>
                      <a:pt x="663" y="1626"/>
                    </a:lnTo>
                    <a:lnTo>
                      <a:pt x="667" y="1630"/>
                    </a:lnTo>
                    <a:lnTo>
                      <a:pt x="677" y="1640"/>
                    </a:lnTo>
                    <a:lnTo>
                      <a:pt x="687" y="1650"/>
                    </a:lnTo>
                    <a:lnTo>
                      <a:pt x="696" y="1659"/>
                    </a:lnTo>
                    <a:lnTo>
                      <a:pt x="701" y="1664"/>
                    </a:lnTo>
                    <a:lnTo>
                      <a:pt x="711" y="1674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8" name="Freeform 34"/>
              <p:cNvSpPr>
                <a:spLocks/>
              </p:cNvSpPr>
              <p:nvPr/>
            </p:nvSpPr>
            <p:spPr bwMode="auto">
              <a:xfrm>
                <a:off x="4357" y="2158"/>
                <a:ext cx="17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6" y="8"/>
                  </a:cxn>
                  <a:cxn ang="0">
                    <a:pos x="10" y="16"/>
                  </a:cxn>
                  <a:cxn ang="0">
                    <a:pos x="0" y="8"/>
                  </a:cxn>
                  <a:cxn ang="0">
                    <a:pos x="10" y="0"/>
                  </a:cxn>
                </a:cxnLst>
                <a:rect l="0" t="0" r="r" b="b"/>
                <a:pathLst>
                  <a:path w="17" h="17">
                    <a:moveTo>
                      <a:pt x="10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10" y="0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9" name="Freeform 35"/>
              <p:cNvSpPr>
                <a:spLocks/>
              </p:cNvSpPr>
              <p:nvPr/>
            </p:nvSpPr>
            <p:spPr bwMode="auto">
              <a:xfrm>
                <a:off x="4027" y="2043"/>
                <a:ext cx="203" cy="240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3" y="52"/>
                  </a:cxn>
                  <a:cxn ang="0">
                    <a:pos x="29" y="43"/>
                  </a:cxn>
                  <a:cxn ang="0">
                    <a:pos x="38" y="33"/>
                  </a:cxn>
                  <a:cxn ang="0">
                    <a:pos x="47" y="28"/>
                  </a:cxn>
                  <a:cxn ang="0">
                    <a:pos x="62" y="19"/>
                  </a:cxn>
                  <a:cxn ang="0">
                    <a:pos x="77" y="9"/>
                  </a:cxn>
                  <a:cxn ang="0">
                    <a:pos x="95" y="5"/>
                  </a:cxn>
                  <a:cxn ang="0">
                    <a:pos x="110" y="5"/>
                  </a:cxn>
                  <a:cxn ang="0">
                    <a:pos x="119" y="0"/>
                  </a:cxn>
                  <a:cxn ang="0">
                    <a:pos x="134" y="0"/>
                  </a:cxn>
                  <a:cxn ang="0">
                    <a:pos x="154" y="0"/>
                  </a:cxn>
                  <a:cxn ang="0">
                    <a:pos x="163" y="5"/>
                  </a:cxn>
                  <a:cxn ang="0">
                    <a:pos x="178" y="9"/>
                  </a:cxn>
                  <a:cxn ang="0">
                    <a:pos x="196" y="14"/>
                  </a:cxn>
                  <a:cxn ang="0">
                    <a:pos x="196" y="28"/>
                  </a:cxn>
                  <a:cxn ang="0">
                    <a:pos x="187" y="43"/>
                  </a:cxn>
                  <a:cxn ang="0">
                    <a:pos x="183" y="52"/>
                  </a:cxn>
                  <a:cxn ang="0">
                    <a:pos x="178" y="62"/>
                  </a:cxn>
                  <a:cxn ang="0">
                    <a:pos x="172" y="76"/>
                  </a:cxn>
                  <a:cxn ang="0">
                    <a:pos x="172" y="95"/>
                  </a:cxn>
                  <a:cxn ang="0">
                    <a:pos x="172" y="109"/>
                  </a:cxn>
                  <a:cxn ang="0">
                    <a:pos x="172" y="129"/>
                  </a:cxn>
                  <a:cxn ang="0">
                    <a:pos x="172" y="143"/>
                  </a:cxn>
                  <a:cxn ang="0">
                    <a:pos x="172" y="162"/>
                  </a:cxn>
                  <a:cxn ang="0">
                    <a:pos x="178" y="176"/>
                  </a:cxn>
                  <a:cxn ang="0">
                    <a:pos x="183" y="186"/>
                  </a:cxn>
                  <a:cxn ang="0">
                    <a:pos x="187" y="195"/>
                  </a:cxn>
                  <a:cxn ang="0">
                    <a:pos x="196" y="210"/>
                  </a:cxn>
                  <a:cxn ang="0">
                    <a:pos x="196" y="224"/>
                  </a:cxn>
                  <a:cxn ang="0">
                    <a:pos x="178" y="229"/>
                  </a:cxn>
                  <a:cxn ang="0">
                    <a:pos x="163" y="233"/>
                  </a:cxn>
                  <a:cxn ang="0">
                    <a:pos x="154" y="239"/>
                  </a:cxn>
                  <a:cxn ang="0">
                    <a:pos x="134" y="239"/>
                  </a:cxn>
                  <a:cxn ang="0">
                    <a:pos x="119" y="239"/>
                  </a:cxn>
                  <a:cxn ang="0">
                    <a:pos x="110" y="233"/>
                  </a:cxn>
                  <a:cxn ang="0">
                    <a:pos x="95" y="233"/>
                  </a:cxn>
                  <a:cxn ang="0">
                    <a:pos x="77" y="229"/>
                  </a:cxn>
                  <a:cxn ang="0">
                    <a:pos x="62" y="219"/>
                  </a:cxn>
                  <a:cxn ang="0">
                    <a:pos x="47" y="210"/>
                  </a:cxn>
                  <a:cxn ang="0">
                    <a:pos x="38" y="205"/>
                  </a:cxn>
                  <a:cxn ang="0">
                    <a:pos x="29" y="195"/>
                  </a:cxn>
                  <a:cxn ang="0">
                    <a:pos x="23" y="186"/>
                  </a:cxn>
                  <a:cxn ang="0">
                    <a:pos x="14" y="172"/>
                  </a:cxn>
                  <a:cxn ang="0">
                    <a:pos x="5" y="152"/>
                  </a:cxn>
                  <a:cxn ang="0">
                    <a:pos x="5" y="138"/>
                  </a:cxn>
                  <a:cxn ang="0">
                    <a:pos x="0" y="119"/>
                  </a:cxn>
                  <a:cxn ang="0">
                    <a:pos x="5" y="100"/>
                  </a:cxn>
                  <a:cxn ang="0">
                    <a:pos x="5" y="86"/>
                  </a:cxn>
                </a:cxnLst>
                <a:rect l="0" t="0" r="r" b="b"/>
                <a:pathLst>
                  <a:path w="203" h="240">
                    <a:moveTo>
                      <a:pt x="9" y="76"/>
                    </a:moveTo>
                    <a:lnTo>
                      <a:pt x="14" y="66"/>
                    </a:lnTo>
                    <a:lnTo>
                      <a:pt x="18" y="62"/>
                    </a:lnTo>
                    <a:lnTo>
                      <a:pt x="23" y="52"/>
                    </a:lnTo>
                    <a:lnTo>
                      <a:pt x="29" y="48"/>
                    </a:lnTo>
                    <a:lnTo>
                      <a:pt x="29" y="43"/>
                    </a:lnTo>
                    <a:lnTo>
                      <a:pt x="33" y="38"/>
                    </a:lnTo>
                    <a:lnTo>
                      <a:pt x="38" y="33"/>
                    </a:lnTo>
                    <a:lnTo>
                      <a:pt x="43" y="33"/>
                    </a:lnTo>
                    <a:lnTo>
                      <a:pt x="47" y="28"/>
                    </a:lnTo>
                    <a:lnTo>
                      <a:pt x="53" y="23"/>
                    </a:lnTo>
                    <a:lnTo>
                      <a:pt x="62" y="19"/>
                    </a:lnTo>
                    <a:lnTo>
                      <a:pt x="67" y="14"/>
                    </a:lnTo>
                    <a:lnTo>
                      <a:pt x="77" y="9"/>
                    </a:lnTo>
                    <a:lnTo>
                      <a:pt x="86" y="9"/>
                    </a:lnTo>
                    <a:lnTo>
                      <a:pt x="95" y="5"/>
                    </a:lnTo>
                    <a:lnTo>
                      <a:pt x="101" y="5"/>
                    </a:lnTo>
                    <a:lnTo>
                      <a:pt x="110" y="5"/>
                    </a:lnTo>
                    <a:lnTo>
                      <a:pt x="115" y="0"/>
                    </a:lnTo>
                    <a:lnTo>
                      <a:pt x="119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44" y="0"/>
                    </a:lnTo>
                    <a:lnTo>
                      <a:pt x="154" y="0"/>
                    </a:lnTo>
                    <a:lnTo>
                      <a:pt x="154" y="5"/>
                    </a:lnTo>
                    <a:lnTo>
                      <a:pt x="163" y="5"/>
                    </a:lnTo>
                    <a:lnTo>
                      <a:pt x="168" y="5"/>
                    </a:lnTo>
                    <a:lnTo>
                      <a:pt x="178" y="9"/>
                    </a:lnTo>
                    <a:lnTo>
                      <a:pt x="187" y="9"/>
                    </a:lnTo>
                    <a:lnTo>
                      <a:pt x="196" y="14"/>
                    </a:lnTo>
                    <a:lnTo>
                      <a:pt x="202" y="19"/>
                    </a:lnTo>
                    <a:lnTo>
                      <a:pt x="196" y="28"/>
                    </a:lnTo>
                    <a:lnTo>
                      <a:pt x="187" y="33"/>
                    </a:lnTo>
                    <a:lnTo>
                      <a:pt x="187" y="43"/>
                    </a:lnTo>
                    <a:lnTo>
                      <a:pt x="187" y="48"/>
                    </a:lnTo>
                    <a:lnTo>
                      <a:pt x="183" y="52"/>
                    </a:lnTo>
                    <a:lnTo>
                      <a:pt x="183" y="62"/>
                    </a:lnTo>
                    <a:lnTo>
                      <a:pt x="178" y="62"/>
                    </a:lnTo>
                    <a:lnTo>
                      <a:pt x="172" y="66"/>
                    </a:lnTo>
                    <a:lnTo>
                      <a:pt x="172" y="76"/>
                    </a:lnTo>
                    <a:lnTo>
                      <a:pt x="172" y="86"/>
                    </a:lnTo>
                    <a:lnTo>
                      <a:pt x="172" y="95"/>
                    </a:lnTo>
                    <a:lnTo>
                      <a:pt x="172" y="100"/>
                    </a:lnTo>
                    <a:lnTo>
                      <a:pt x="172" y="109"/>
                    </a:lnTo>
                    <a:lnTo>
                      <a:pt x="172" y="119"/>
                    </a:lnTo>
                    <a:lnTo>
                      <a:pt x="172" y="129"/>
                    </a:lnTo>
                    <a:lnTo>
                      <a:pt x="172" y="138"/>
                    </a:lnTo>
                    <a:lnTo>
                      <a:pt x="172" y="143"/>
                    </a:lnTo>
                    <a:lnTo>
                      <a:pt x="172" y="152"/>
                    </a:lnTo>
                    <a:lnTo>
                      <a:pt x="172" y="162"/>
                    </a:lnTo>
                    <a:lnTo>
                      <a:pt x="172" y="172"/>
                    </a:lnTo>
                    <a:lnTo>
                      <a:pt x="178" y="176"/>
                    </a:lnTo>
                    <a:lnTo>
                      <a:pt x="183" y="176"/>
                    </a:lnTo>
                    <a:lnTo>
                      <a:pt x="183" y="186"/>
                    </a:lnTo>
                    <a:lnTo>
                      <a:pt x="187" y="190"/>
                    </a:lnTo>
                    <a:lnTo>
                      <a:pt x="187" y="195"/>
                    </a:lnTo>
                    <a:lnTo>
                      <a:pt x="187" y="205"/>
                    </a:lnTo>
                    <a:lnTo>
                      <a:pt x="196" y="210"/>
                    </a:lnTo>
                    <a:lnTo>
                      <a:pt x="202" y="219"/>
                    </a:lnTo>
                    <a:lnTo>
                      <a:pt x="196" y="224"/>
                    </a:lnTo>
                    <a:lnTo>
                      <a:pt x="187" y="229"/>
                    </a:lnTo>
                    <a:lnTo>
                      <a:pt x="178" y="229"/>
                    </a:lnTo>
                    <a:lnTo>
                      <a:pt x="168" y="233"/>
                    </a:lnTo>
                    <a:lnTo>
                      <a:pt x="163" y="233"/>
                    </a:lnTo>
                    <a:lnTo>
                      <a:pt x="154" y="233"/>
                    </a:lnTo>
                    <a:lnTo>
                      <a:pt x="154" y="239"/>
                    </a:lnTo>
                    <a:lnTo>
                      <a:pt x="144" y="239"/>
                    </a:lnTo>
                    <a:lnTo>
                      <a:pt x="134" y="239"/>
                    </a:lnTo>
                    <a:lnTo>
                      <a:pt x="130" y="239"/>
                    </a:lnTo>
                    <a:lnTo>
                      <a:pt x="119" y="239"/>
                    </a:lnTo>
                    <a:lnTo>
                      <a:pt x="115" y="239"/>
                    </a:lnTo>
                    <a:lnTo>
                      <a:pt x="110" y="233"/>
                    </a:lnTo>
                    <a:lnTo>
                      <a:pt x="101" y="233"/>
                    </a:lnTo>
                    <a:lnTo>
                      <a:pt x="95" y="233"/>
                    </a:lnTo>
                    <a:lnTo>
                      <a:pt x="86" y="229"/>
                    </a:lnTo>
                    <a:lnTo>
                      <a:pt x="77" y="229"/>
                    </a:lnTo>
                    <a:lnTo>
                      <a:pt x="67" y="224"/>
                    </a:lnTo>
                    <a:lnTo>
                      <a:pt x="62" y="219"/>
                    </a:lnTo>
                    <a:lnTo>
                      <a:pt x="53" y="215"/>
                    </a:lnTo>
                    <a:lnTo>
                      <a:pt x="47" y="210"/>
                    </a:lnTo>
                    <a:lnTo>
                      <a:pt x="43" y="205"/>
                    </a:lnTo>
                    <a:lnTo>
                      <a:pt x="38" y="205"/>
                    </a:lnTo>
                    <a:lnTo>
                      <a:pt x="33" y="200"/>
                    </a:lnTo>
                    <a:lnTo>
                      <a:pt x="29" y="195"/>
                    </a:lnTo>
                    <a:lnTo>
                      <a:pt x="29" y="190"/>
                    </a:lnTo>
                    <a:lnTo>
                      <a:pt x="23" y="186"/>
                    </a:lnTo>
                    <a:lnTo>
                      <a:pt x="18" y="176"/>
                    </a:lnTo>
                    <a:lnTo>
                      <a:pt x="14" y="172"/>
                    </a:lnTo>
                    <a:lnTo>
                      <a:pt x="9" y="162"/>
                    </a:lnTo>
                    <a:lnTo>
                      <a:pt x="5" y="152"/>
                    </a:lnTo>
                    <a:lnTo>
                      <a:pt x="5" y="143"/>
                    </a:lnTo>
                    <a:lnTo>
                      <a:pt x="5" y="138"/>
                    </a:lnTo>
                    <a:lnTo>
                      <a:pt x="0" y="129"/>
                    </a:lnTo>
                    <a:lnTo>
                      <a:pt x="0" y="119"/>
                    </a:lnTo>
                    <a:lnTo>
                      <a:pt x="0" y="109"/>
                    </a:lnTo>
                    <a:lnTo>
                      <a:pt x="5" y="100"/>
                    </a:lnTo>
                    <a:lnTo>
                      <a:pt x="5" y="95"/>
                    </a:lnTo>
                    <a:lnTo>
                      <a:pt x="5" y="86"/>
                    </a:lnTo>
                    <a:lnTo>
                      <a:pt x="9" y="76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0" name="Freeform 36"/>
              <p:cNvSpPr>
                <a:spLocks/>
              </p:cNvSpPr>
              <p:nvPr/>
            </p:nvSpPr>
            <p:spPr bwMode="auto">
              <a:xfrm>
                <a:off x="4501" y="2043"/>
                <a:ext cx="201" cy="240"/>
              </a:xfrm>
              <a:custGeom>
                <a:avLst/>
                <a:gdLst/>
                <a:ahLst/>
                <a:cxnLst>
                  <a:cxn ang="0">
                    <a:pos x="185" y="66"/>
                  </a:cxn>
                  <a:cxn ang="0">
                    <a:pos x="176" y="52"/>
                  </a:cxn>
                  <a:cxn ang="0">
                    <a:pos x="171" y="43"/>
                  </a:cxn>
                  <a:cxn ang="0">
                    <a:pos x="161" y="33"/>
                  </a:cxn>
                  <a:cxn ang="0">
                    <a:pos x="152" y="28"/>
                  </a:cxn>
                  <a:cxn ang="0">
                    <a:pos x="138" y="19"/>
                  </a:cxn>
                  <a:cxn ang="0">
                    <a:pos x="123" y="9"/>
                  </a:cxn>
                  <a:cxn ang="0">
                    <a:pos x="105" y="5"/>
                  </a:cxn>
                  <a:cxn ang="0">
                    <a:pos x="90" y="5"/>
                  </a:cxn>
                  <a:cxn ang="0">
                    <a:pos x="81" y="0"/>
                  </a:cxn>
                  <a:cxn ang="0">
                    <a:pos x="66" y="0"/>
                  </a:cxn>
                  <a:cxn ang="0">
                    <a:pos x="47" y="0"/>
                  </a:cxn>
                  <a:cxn ang="0">
                    <a:pos x="38" y="5"/>
                  </a:cxn>
                  <a:cxn ang="0">
                    <a:pos x="23" y="9"/>
                  </a:cxn>
                  <a:cxn ang="0">
                    <a:pos x="5" y="14"/>
                  </a:cxn>
                  <a:cxn ang="0">
                    <a:pos x="5" y="28"/>
                  </a:cxn>
                  <a:cxn ang="0">
                    <a:pos x="14" y="43"/>
                  </a:cxn>
                  <a:cxn ang="0">
                    <a:pos x="18" y="52"/>
                  </a:cxn>
                  <a:cxn ang="0">
                    <a:pos x="23" y="62"/>
                  </a:cxn>
                  <a:cxn ang="0">
                    <a:pos x="28" y="76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8" y="129"/>
                  </a:cxn>
                  <a:cxn ang="0">
                    <a:pos x="28" y="143"/>
                  </a:cxn>
                  <a:cxn ang="0">
                    <a:pos x="28" y="162"/>
                  </a:cxn>
                  <a:cxn ang="0">
                    <a:pos x="23" y="176"/>
                  </a:cxn>
                  <a:cxn ang="0">
                    <a:pos x="18" y="186"/>
                  </a:cxn>
                  <a:cxn ang="0">
                    <a:pos x="14" y="195"/>
                  </a:cxn>
                  <a:cxn ang="0">
                    <a:pos x="5" y="210"/>
                  </a:cxn>
                  <a:cxn ang="0">
                    <a:pos x="5" y="224"/>
                  </a:cxn>
                  <a:cxn ang="0">
                    <a:pos x="23" y="229"/>
                  </a:cxn>
                  <a:cxn ang="0">
                    <a:pos x="38" y="233"/>
                  </a:cxn>
                  <a:cxn ang="0">
                    <a:pos x="47" y="239"/>
                  </a:cxn>
                  <a:cxn ang="0">
                    <a:pos x="66" y="239"/>
                  </a:cxn>
                  <a:cxn ang="0">
                    <a:pos x="81" y="239"/>
                  </a:cxn>
                  <a:cxn ang="0">
                    <a:pos x="90" y="233"/>
                  </a:cxn>
                  <a:cxn ang="0">
                    <a:pos x="105" y="233"/>
                  </a:cxn>
                  <a:cxn ang="0">
                    <a:pos x="123" y="229"/>
                  </a:cxn>
                  <a:cxn ang="0">
                    <a:pos x="138" y="219"/>
                  </a:cxn>
                  <a:cxn ang="0">
                    <a:pos x="152" y="210"/>
                  </a:cxn>
                  <a:cxn ang="0">
                    <a:pos x="161" y="205"/>
                  </a:cxn>
                  <a:cxn ang="0">
                    <a:pos x="171" y="195"/>
                  </a:cxn>
                  <a:cxn ang="0">
                    <a:pos x="176" y="186"/>
                  </a:cxn>
                  <a:cxn ang="0">
                    <a:pos x="185" y="172"/>
                  </a:cxn>
                  <a:cxn ang="0">
                    <a:pos x="194" y="152"/>
                  </a:cxn>
                  <a:cxn ang="0">
                    <a:pos x="194" y="138"/>
                  </a:cxn>
                  <a:cxn ang="0">
                    <a:pos x="200" y="119"/>
                  </a:cxn>
                  <a:cxn ang="0">
                    <a:pos x="194" y="100"/>
                  </a:cxn>
                  <a:cxn ang="0">
                    <a:pos x="194" y="86"/>
                  </a:cxn>
                </a:cxnLst>
                <a:rect l="0" t="0" r="r" b="b"/>
                <a:pathLst>
                  <a:path w="201" h="240">
                    <a:moveTo>
                      <a:pt x="190" y="76"/>
                    </a:moveTo>
                    <a:lnTo>
                      <a:pt x="185" y="66"/>
                    </a:lnTo>
                    <a:lnTo>
                      <a:pt x="181" y="62"/>
                    </a:lnTo>
                    <a:lnTo>
                      <a:pt x="176" y="52"/>
                    </a:lnTo>
                    <a:lnTo>
                      <a:pt x="171" y="48"/>
                    </a:lnTo>
                    <a:lnTo>
                      <a:pt x="171" y="43"/>
                    </a:lnTo>
                    <a:lnTo>
                      <a:pt x="166" y="38"/>
                    </a:lnTo>
                    <a:lnTo>
                      <a:pt x="161" y="33"/>
                    </a:lnTo>
                    <a:lnTo>
                      <a:pt x="156" y="33"/>
                    </a:lnTo>
                    <a:lnTo>
                      <a:pt x="152" y="28"/>
                    </a:lnTo>
                    <a:lnTo>
                      <a:pt x="147" y="23"/>
                    </a:lnTo>
                    <a:lnTo>
                      <a:pt x="138" y="19"/>
                    </a:lnTo>
                    <a:lnTo>
                      <a:pt x="133" y="14"/>
                    </a:lnTo>
                    <a:lnTo>
                      <a:pt x="123" y="9"/>
                    </a:lnTo>
                    <a:lnTo>
                      <a:pt x="114" y="9"/>
                    </a:lnTo>
                    <a:lnTo>
                      <a:pt x="105" y="5"/>
                    </a:lnTo>
                    <a:lnTo>
                      <a:pt x="100" y="5"/>
                    </a:lnTo>
                    <a:lnTo>
                      <a:pt x="90" y="5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1" y="0"/>
                    </a:lnTo>
                    <a:lnTo>
                      <a:pt x="66" y="0"/>
                    </a:lnTo>
                    <a:lnTo>
                      <a:pt x="56" y="0"/>
                    </a:lnTo>
                    <a:lnTo>
                      <a:pt x="47" y="0"/>
                    </a:lnTo>
                    <a:lnTo>
                      <a:pt x="47" y="5"/>
                    </a:lnTo>
                    <a:lnTo>
                      <a:pt x="38" y="5"/>
                    </a:lnTo>
                    <a:lnTo>
                      <a:pt x="33" y="5"/>
                    </a:lnTo>
                    <a:lnTo>
                      <a:pt x="23" y="9"/>
                    </a:lnTo>
                    <a:lnTo>
                      <a:pt x="14" y="9"/>
                    </a:lnTo>
                    <a:lnTo>
                      <a:pt x="5" y="14"/>
                    </a:lnTo>
                    <a:lnTo>
                      <a:pt x="0" y="19"/>
                    </a:lnTo>
                    <a:lnTo>
                      <a:pt x="5" y="28"/>
                    </a:lnTo>
                    <a:lnTo>
                      <a:pt x="14" y="33"/>
                    </a:lnTo>
                    <a:lnTo>
                      <a:pt x="14" y="43"/>
                    </a:lnTo>
                    <a:lnTo>
                      <a:pt x="14" y="48"/>
                    </a:lnTo>
                    <a:lnTo>
                      <a:pt x="18" y="52"/>
                    </a:lnTo>
                    <a:lnTo>
                      <a:pt x="18" y="62"/>
                    </a:lnTo>
                    <a:lnTo>
                      <a:pt x="23" y="62"/>
                    </a:lnTo>
                    <a:lnTo>
                      <a:pt x="28" y="66"/>
                    </a:lnTo>
                    <a:lnTo>
                      <a:pt x="28" y="76"/>
                    </a:lnTo>
                    <a:lnTo>
                      <a:pt x="28" y="86"/>
                    </a:lnTo>
                    <a:lnTo>
                      <a:pt x="28" y="95"/>
                    </a:lnTo>
                    <a:lnTo>
                      <a:pt x="28" y="100"/>
                    </a:lnTo>
                    <a:lnTo>
                      <a:pt x="28" y="109"/>
                    </a:lnTo>
                    <a:lnTo>
                      <a:pt x="28" y="119"/>
                    </a:lnTo>
                    <a:lnTo>
                      <a:pt x="28" y="129"/>
                    </a:lnTo>
                    <a:lnTo>
                      <a:pt x="28" y="138"/>
                    </a:lnTo>
                    <a:lnTo>
                      <a:pt x="28" y="143"/>
                    </a:lnTo>
                    <a:lnTo>
                      <a:pt x="28" y="152"/>
                    </a:lnTo>
                    <a:lnTo>
                      <a:pt x="28" y="162"/>
                    </a:lnTo>
                    <a:lnTo>
                      <a:pt x="28" y="172"/>
                    </a:lnTo>
                    <a:lnTo>
                      <a:pt x="23" y="176"/>
                    </a:lnTo>
                    <a:lnTo>
                      <a:pt x="18" y="176"/>
                    </a:lnTo>
                    <a:lnTo>
                      <a:pt x="18" y="186"/>
                    </a:lnTo>
                    <a:lnTo>
                      <a:pt x="14" y="190"/>
                    </a:lnTo>
                    <a:lnTo>
                      <a:pt x="14" y="195"/>
                    </a:lnTo>
                    <a:lnTo>
                      <a:pt x="14" y="205"/>
                    </a:lnTo>
                    <a:lnTo>
                      <a:pt x="5" y="210"/>
                    </a:lnTo>
                    <a:lnTo>
                      <a:pt x="0" y="219"/>
                    </a:lnTo>
                    <a:lnTo>
                      <a:pt x="5" y="224"/>
                    </a:lnTo>
                    <a:lnTo>
                      <a:pt x="14" y="229"/>
                    </a:lnTo>
                    <a:lnTo>
                      <a:pt x="23" y="229"/>
                    </a:lnTo>
                    <a:lnTo>
                      <a:pt x="33" y="233"/>
                    </a:lnTo>
                    <a:lnTo>
                      <a:pt x="38" y="233"/>
                    </a:lnTo>
                    <a:lnTo>
                      <a:pt x="47" y="233"/>
                    </a:lnTo>
                    <a:lnTo>
                      <a:pt x="47" y="239"/>
                    </a:lnTo>
                    <a:lnTo>
                      <a:pt x="56" y="239"/>
                    </a:lnTo>
                    <a:lnTo>
                      <a:pt x="66" y="239"/>
                    </a:lnTo>
                    <a:lnTo>
                      <a:pt x="71" y="239"/>
                    </a:lnTo>
                    <a:lnTo>
                      <a:pt x="81" y="239"/>
                    </a:lnTo>
                    <a:lnTo>
                      <a:pt x="85" y="239"/>
                    </a:lnTo>
                    <a:lnTo>
                      <a:pt x="90" y="233"/>
                    </a:lnTo>
                    <a:lnTo>
                      <a:pt x="100" y="233"/>
                    </a:lnTo>
                    <a:lnTo>
                      <a:pt x="105" y="233"/>
                    </a:lnTo>
                    <a:lnTo>
                      <a:pt x="114" y="229"/>
                    </a:lnTo>
                    <a:lnTo>
                      <a:pt x="123" y="229"/>
                    </a:lnTo>
                    <a:lnTo>
                      <a:pt x="133" y="224"/>
                    </a:lnTo>
                    <a:lnTo>
                      <a:pt x="138" y="219"/>
                    </a:lnTo>
                    <a:lnTo>
                      <a:pt x="147" y="215"/>
                    </a:lnTo>
                    <a:lnTo>
                      <a:pt x="152" y="210"/>
                    </a:lnTo>
                    <a:lnTo>
                      <a:pt x="156" y="205"/>
                    </a:lnTo>
                    <a:lnTo>
                      <a:pt x="161" y="205"/>
                    </a:lnTo>
                    <a:lnTo>
                      <a:pt x="166" y="200"/>
                    </a:lnTo>
                    <a:lnTo>
                      <a:pt x="171" y="195"/>
                    </a:lnTo>
                    <a:lnTo>
                      <a:pt x="171" y="190"/>
                    </a:lnTo>
                    <a:lnTo>
                      <a:pt x="176" y="186"/>
                    </a:lnTo>
                    <a:lnTo>
                      <a:pt x="181" y="176"/>
                    </a:lnTo>
                    <a:lnTo>
                      <a:pt x="185" y="172"/>
                    </a:lnTo>
                    <a:lnTo>
                      <a:pt x="190" y="162"/>
                    </a:lnTo>
                    <a:lnTo>
                      <a:pt x="194" y="152"/>
                    </a:lnTo>
                    <a:lnTo>
                      <a:pt x="194" y="143"/>
                    </a:lnTo>
                    <a:lnTo>
                      <a:pt x="194" y="138"/>
                    </a:lnTo>
                    <a:lnTo>
                      <a:pt x="200" y="129"/>
                    </a:lnTo>
                    <a:lnTo>
                      <a:pt x="200" y="119"/>
                    </a:lnTo>
                    <a:lnTo>
                      <a:pt x="200" y="109"/>
                    </a:lnTo>
                    <a:lnTo>
                      <a:pt x="194" y="100"/>
                    </a:lnTo>
                    <a:lnTo>
                      <a:pt x="194" y="95"/>
                    </a:lnTo>
                    <a:lnTo>
                      <a:pt x="194" y="86"/>
                    </a:lnTo>
                    <a:lnTo>
                      <a:pt x="190" y="76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1" name="Freeform 37"/>
              <p:cNvSpPr>
                <a:spLocks/>
              </p:cNvSpPr>
              <p:nvPr/>
            </p:nvSpPr>
            <p:spPr bwMode="auto">
              <a:xfrm>
                <a:off x="4363" y="2158"/>
                <a:ext cx="17" cy="1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8"/>
                  </a:cxn>
                  <a:cxn ang="0">
                    <a:pos x="16" y="16"/>
                  </a:cxn>
                  <a:cxn ang="0">
                    <a:pos x="0" y="8"/>
                  </a:cxn>
                  <a:cxn ang="0">
                    <a:pos x="16" y="0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2" name="Freeform 38"/>
              <p:cNvSpPr>
                <a:spLocks/>
              </p:cNvSpPr>
              <p:nvPr/>
            </p:nvSpPr>
            <p:spPr bwMode="auto">
              <a:xfrm>
                <a:off x="4129" y="2080"/>
                <a:ext cx="86" cy="164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5" y="57"/>
                  </a:cxn>
                  <a:cxn ang="0">
                    <a:pos x="5" y="47"/>
                  </a:cxn>
                  <a:cxn ang="0">
                    <a:pos x="9" y="43"/>
                  </a:cxn>
                  <a:cxn ang="0">
                    <a:pos x="9" y="38"/>
                  </a:cxn>
                  <a:cxn ang="0">
                    <a:pos x="18" y="28"/>
                  </a:cxn>
                  <a:cxn ang="0">
                    <a:pos x="23" y="23"/>
                  </a:cxn>
                  <a:cxn ang="0">
                    <a:pos x="28" y="19"/>
                  </a:cxn>
                  <a:cxn ang="0">
                    <a:pos x="32" y="14"/>
                  </a:cxn>
                  <a:cxn ang="0">
                    <a:pos x="42" y="9"/>
                  </a:cxn>
                  <a:cxn ang="0">
                    <a:pos x="47" y="5"/>
                  </a:cxn>
                  <a:cxn ang="0">
                    <a:pos x="52" y="5"/>
                  </a:cxn>
                  <a:cxn ang="0">
                    <a:pos x="61" y="0"/>
                  </a:cxn>
                  <a:cxn ang="0">
                    <a:pos x="66" y="0"/>
                  </a:cxn>
                  <a:cxn ang="0">
                    <a:pos x="75" y="0"/>
                  </a:cxn>
                  <a:cxn ang="0">
                    <a:pos x="85" y="0"/>
                  </a:cxn>
                  <a:cxn ang="0">
                    <a:pos x="85" y="5"/>
                  </a:cxn>
                  <a:cxn ang="0">
                    <a:pos x="75" y="14"/>
                  </a:cxn>
                  <a:cxn ang="0">
                    <a:pos x="75" y="23"/>
                  </a:cxn>
                  <a:cxn ang="0">
                    <a:pos x="70" y="28"/>
                  </a:cxn>
                  <a:cxn ang="0">
                    <a:pos x="70" y="38"/>
                  </a:cxn>
                  <a:cxn ang="0">
                    <a:pos x="70" y="47"/>
                  </a:cxn>
                  <a:cxn ang="0">
                    <a:pos x="70" y="57"/>
                  </a:cxn>
                  <a:cxn ang="0">
                    <a:pos x="70" y="62"/>
                  </a:cxn>
                  <a:cxn ang="0">
                    <a:pos x="70" y="72"/>
                  </a:cxn>
                  <a:cxn ang="0">
                    <a:pos x="70" y="81"/>
                  </a:cxn>
                  <a:cxn ang="0">
                    <a:pos x="70" y="90"/>
                  </a:cxn>
                  <a:cxn ang="0">
                    <a:pos x="70" y="100"/>
                  </a:cxn>
                  <a:cxn ang="0">
                    <a:pos x="70" y="105"/>
                  </a:cxn>
                  <a:cxn ang="0">
                    <a:pos x="70" y="115"/>
                  </a:cxn>
                  <a:cxn ang="0">
                    <a:pos x="70" y="124"/>
                  </a:cxn>
                  <a:cxn ang="0">
                    <a:pos x="70" y="134"/>
                  </a:cxn>
                  <a:cxn ang="0">
                    <a:pos x="75" y="139"/>
                  </a:cxn>
                  <a:cxn ang="0">
                    <a:pos x="75" y="148"/>
                  </a:cxn>
                  <a:cxn ang="0">
                    <a:pos x="85" y="157"/>
                  </a:cxn>
                  <a:cxn ang="0">
                    <a:pos x="85" y="163"/>
                  </a:cxn>
                  <a:cxn ang="0">
                    <a:pos x="75" y="163"/>
                  </a:cxn>
                  <a:cxn ang="0">
                    <a:pos x="66" y="163"/>
                  </a:cxn>
                  <a:cxn ang="0">
                    <a:pos x="61" y="163"/>
                  </a:cxn>
                  <a:cxn ang="0">
                    <a:pos x="52" y="157"/>
                  </a:cxn>
                  <a:cxn ang="0">
                    <a:pos x="47" y="157"/>
                  </a:cxn>
                  <a:cxn ang="0">
                    <a:pos x="42" y="153"/>
                  </a:cxn>
                  <a:cxn ang="0">
                    <a:pos x="32" y="148"/>
                  </a:cxn>
                  <a:cxn ang="0">
                    <a:pos x="28" y="143"/>
                  </a:cxn>
                  <a:cxn ang="0">
                    <a:pos x="23" y="139"/>
                  </a:cxn>
                  <a:cxn ang="0">
                    <a:pos x="18" y="134"/>
                  </a:cxn>
                  <a:cxn ang="0">
                    <a:pos x="9" y="124"/>
                  </a:cxn>
                  <a:cxn ang="0">
                    <a:pos x="9" y="119"/>
                  </a:cxn>
                  <a:cxn ang="0">
                    <a:pos x="5" y="115"/>
                  </a:cxn>
                  <a:cxn ang="0">
                    <a:pos x="5" y="105"/>
                  </a:cxn>
                  <a:cxn ang="0">
                    <a:pos x="0" y="100"/>
                  </a:cxn>
                  <a:cxn ang="0">
                    <a:pos x="0" y="90"/>
                  </a:cxn>
                  <a:cxn ang="0">
                    <a:pos x="0" y="81"/>
                  </a:cxn>
                  <a:cxn ang="0">
                    <a:pos x="0" y="72"/>
                  </a:cxn>
                  <a:cxn ang="0">
                    <a:pos x="0" y="62"/>
                  </a:cxn>
                </a:cxnLst>
                <a:rect l="0" t="0" r="r" b="b"/>
                <a:pathLst>
                  <a:path w="86" h="164">
                    <a:moveTo>
                      <a:pt x="0" y="62"/>
                    </a:moveTo>
                    <a:lnTo>
                      <a:pt x="5" y="57"/>
                    </a:lnTo>
                    <a:lnTo>
                      <a:pt x="5" y="47"/>
                    </a:lnTo>
                    <a:lnTo>
                      <a:pt x="9" y="43"/>
                    </a:lnTo>
                    <a:lnTo>
                      <a:pt x="9" y="38"/>
                    </a:lnTo>
                    <a:lnTo>
                      <a:pt x="18" y="28"/>
                    </a:lnTo>
                    <a:lnTo>
                      <a:pt x="23" y="23"/>
                    </a:lnTo>
                    <a:lnTo>
                      <a:pt x="28" y="19"/>
                    </a:lnTo>
                    <a:lnTo>
                      <a:pt x="32" y="14"/>
                    </a:lnTo>
                    <a:lnTo>
                      <a:pt x="42" y="9"/>
                    </a:lnTo>
                    <a:lnTo>
                      <a:pt x="47" y="5"/>
                    </a:lnTo>
                    <a:lnTo>
                      <a:pt x="52" y="5"/>
                    </a:lnTo>
                    <a:lnTo>
                      <a:pt x="61" y="0"/>
                    </a:lnTo>
                    <a:lnTo>
                      <a:pt x="66" y="0"/>
                    </a:lnTo>
                    <a:lnTo>
                      <a:pt x="75" y="0"/>
                    </a:lnTo>
                    <a:lnTo>
                      <a:pt x="85" y="0"/>
                    </a:lnTo>
                    <a:lnTo>
                      <a:pt x="85" y="5"/>
                    </a:lnTo>
                    <a:lnTo>
                      <a:pt x="75" y="14"/>
                    </a:lnTo>
                    <a:lnTo>
                      <a:pt x="75" y="23"/>
                    </a:lnTo>
                    <a:lnTo>
                      <a:pt x="70" y="28"/>
                    </a:lnTo>
                    <a:lnTo>
                      <a:pt x="70" y="38"/>
                    </a:lnTo>
                    <a:lnTo>
                      <a:pt x="70" y="47"/>
                    </a:lnTo>
                    <a:lnTo>
                      <a:pt x="70" y="57"/>
                    </a:lnTo>
                    <a:lnTo>
                      <a:pt x="70" y="62"/>
                    </a:lnTo>
                    <a:lnTo>
                      <a:pt x="70" y="72"/>
                    </a:lnTo>
                    <a:lnTo>
                      <a:pt x="70" y="81"/>
                    </a:lnTo>
                    <a:lnTo>
                      <a:pt x="70" y="90"/>
                    </a:lnTo>
                    <a:lnTo>
                      <a:pt x="70" y="100"/>
                    </a:lnTo>
                    <a:lnTo>
                      <a:pt x="70" y="105"/>
                    </a:lnTo>
                    <a:lnTo>
                      <a:pt x="70" y="115"/>
                    </a:lnTo>
                    <a:lnTo>
                      <a:pt x="70" y="124"/>
                    </a:lnTo>
                    <a:lnTo>
                      <a:pt x="70" y="134"/>
                    </a:lnTo>
                    <a:lnTo>
                      <a:pt x="75" y="139"/>
                    </a:lnTo>
                    <a:lnTo>
                      <a:pt x="75" y="148"/>
                    </a:lnTo>
                    <a:lnTo>
                      <a:pt x="85" y="157"/>
                    </a:lnTo>
                    <a:lnTo>
                      <a:pt x="85" y="163"/>
                    </a:lnTo>
                    <a:lnTo>
                      <a:pt x="75" y="163"/>
                    </a:lnTo>
                    <a:lnTo>
                      <a:pt x="66" y="163"/>
                    </a:lnTo>
                    <a:lnTo>
                      <a:pt x="61" y="163"/>
                    </a:lnTo>
                    <a:lnTo>
                      <a:pt x="52" y="157"/>
                    </a:lnTo>
                    <a:lnTo>
                      <a:pt x="47" y="157"/>
                    </a:lnTo>
                    <a:lnTo>
                      <a:pt x="42" y="153"/>
                    </a:lnTo>
                    <a:lnTo>
                      <a:pt x="32" y="148"/>
                    </a:lnTo>
                    <a:lnTo>
                      <a:pt x="28" y="143"/>
                    </a:lnTo>
                    <a:lnTo>
                      <a:pt x="23" y="139"/>
                    </a:lnTo>
                    <a:lnTo>
                      <a:pt x="18" y="134"/>
                    </a:lnTo>
                    <a:lnTo>
                      <a:pt x="9" y="124"/>
                    </a:lnTo>
                    <a:lnTo>
                      <a:pt x="9" y="119"/>
                    </a:lnTo>
                    <a:lnTo>
                      <a:pt x="5" y="115"/>
                    </a:lnTo>
                    <a:lnTo>
                      <a:pt x="5" y="105"/>
                    </a:lnTo>
                    <a:lnTo>
                      <a:pt x="0" y="100"/>
                    </a:lnTo>
                    <a:lnTo>
                      <a:pt x="0" y="90"/>
                    </a:lnTo>
                    <a:lnTo>
                      <a:pt x="0" y="81"/>
                    </a:lnTo>
                    <a:lnTo>
                      <a:pt x="0" y="72"/>
                    </a:lnTo>
                    <a:lnTo>
                      <a:pt x="0" y="62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3" name="Freeform 39"/>
              <p:cNvSpPr>
                <a:spLocks/>
              </p:cNvSpPr>
              <p:nvPr/>
            </p:nvSpPr>
            <p:spPr bwMode="auto">
              <a:xfrm>
                <a:off x="4515" y="2080"/>
                <a:ext cx="86" cy="164"/>
              </a:xfrm>
              <a:custGeom>
                <a:avLst/>
                <a:gdLst/>
                <a:ahLst/>
                <a:cxnLst>
                  <a:cxn ang="0">
                    <a:pos x="85" y="62"/>
                  </a:cxn>
                  <a:cxn ang="0">
                    <a:pos x="80" y="57"/>
                  </a:cxn>
                  <a:cxn ang="0">
                    <a:pos x="80" y="47"/>
                  </a:cxn>
                  <a:cxn ang="0">
                    <a:pos x="75" y="43"/>
                  </a:cxn>
                  <a:cxn ang="0">
                    <a:pos x="75" y="38"/>
                  </a:cxn>
                  <a:cxn ang="0">
                    <a:pos x="66" y="28"/>
                  </a:cxn>
                  <a:cxn ang="0">
                    <a:pos x="61" y="23"/>
                  </a:cxn>
                  <a:cxn ang="0">
                    <a:pos x="56" y="19"/>
                  </a:cxn>
                  <a:cxn ang="0">
                    <a:pos x="52" y="14"/>
                  </a:cxn>
                  <a:cxn ang="0">
                    <a:pos x="42" y="9"/>
                  </a:cxn>
                  <a:cxn ang="0">
                    <a:pos x="37" y="5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9" y="14"/>
                  </a:cxn>
                  <a:cxn ang="0">
                    <a:pos x="9" y="23"/>
                  </a:cxn>
                  <a:cxn ang="0">
                    <a:pos x="14" y="28"/>
                  </a:cxn>
                  <a:cxn ang="0">
                    <a:pos x="14" y="38"/>
                  </a:cxn>
                  <a:cxn ang="0">
                    <a:pos x="14" y="47"/>
                  </a:cxn>
                  <a:cxn ang="0">
                    <a:pos x="14" y="57"/>
                  </a:cxn>
                  <a:cxn ang="0">
                    <a:pos x="14" y="62"/>
                  </a:cxn>
                  <a:cxn ang="0">
                    <a:pos x="14" y="72"/>
                  </a:cxn>
                  <a:cxn ang="0">
                    <a:pos x="14" y="81"/>
                  </a:cxn>
                  <a:cxn ang="0">
                    <a:pos x="14" y="90"/>
                  </a:cxn>
                  <a:cxn ang="0">
                    <a:pos x="14" y="100"/>
                  </a:cxn>
                  <a:cxn ang="0">
                    <a:pos x="14" y="105"/>
                  </a:cxn>
                  <a:cxn ang="0">
                    <a:pos x="14" y="115"/>
                  </a:cxn>
                  <a:cxn ang="0">
                    <a:pos x="14" y="124"/>
                  </a:cxn>
                  <a:cxn ang="0">
                    <a:pos x="14" y="134"/>
                  </a:cxn>
                  <a:cxn ang="0">
                    <a:pos x="9" y="139"/>
                  </a:cxn>
                  <a:cxn ang="0">
                    <a:pos x="9" y="148"/>
                  </a:cxn>
                  <a:cxn ang="0">
                    <a:pos x="0" y="157"/>
                  </a:cxn>
                  <a:cxn ang="0">
                    <a:pos x="0" y="163"/>
                  </a:cxn>
                  <a:cxn ang="0">
                    <a:pos x="9" y="163"/>
                  </a:cxn>
                  <a:cxn ang="0">
                    <a:pos x="18" y="163"/>
                  </a:cxn>
                  <a:cxn ang="0">
                    <a:pos x="23" y="163"/>
                  </a:cxn>
                  <a:cxn ang="0">
                    <a:pos x="32" y="157"/>
                  </a:cxn>
                  <a:cxn ang="0">
                    <a:pos x="37" y="157"/>
                  </a:cxn>
                  <a:cxn ang="0">
                    <a:pos x="42" y="153"/>
                  </a:cxn>
                  <a:cxn ang="0">
                    <a:pos x="52" y="148"/>
                  </a:cxn>
                  <a:cxn ang="0">
                    <a:pos x="56" y="143"/>
                  </a:cxn>
                  <a:cxn ang="0">
                    <a:pos x="61" y="139"/>
                  </a:cxn>
                  <a:cxn ang="0">
                    <a:pos x="66" y="134"/>
                  </a:cxn>
                  <a:cxn ang="0">
                    <a:pos x="75" y="124"/>
                  </a:cxn>
                  <a:cxn ang="0">
                    <a:pos x="75" y="119"/>
                  </a:cxn>
                  <a:cxn ang="0">
                    <a:pos x="80" y="115"/>
                  </a:cxn>
                  <a:cxn ang="0">
                    <a:pos x="80" y="105"/>
                  </a:cxn>
                  <a:cxn ang="0">
                    <a:pos x="85" y="100"/>
                  </a:cxn>
                  <a:cxn ang="0">
                    <a:pos x="85" y="90"/>
                  </a:cxn>
                  <a:cxn ang="0">
                    <a:pos x="85" y="81"/>
                  </a:cxn>
                  <a:cxn ang="0">
                    <a:pos x="85" y="72"/>
                  </a:cxn>
                  <a:cxn ang="0">
                    <a:pos x="85" y="62"/>
                  </a:cxn>
                </a:cxnLst>
                <a:rect l="0" t="0" r="r" b="b"/>
                <a:pathLst>
                  <a:path w="86" h="164">
                    <a:moveTo>
                      <a:pt x="85" y="62"/>
                    </a:moveTo>
                    <a:lnTo>
                      <a:pt x="80" y="57"/>
                    </a:lnTo>
                    <a:lnTo>
                      <a:pt x="80" y="47"/>
                    </a:lnTo>
                    <a:lnTo>
                      <a:pt x="75" y="43"/>
                    </a:lnTo>
                    <a:lnTo>
                      <a:pt x="75" y="38"/>
                    </a:lnTo>
                    <a:lnTo>
                      <a:pt x="66" y="28"/>
                    </a:lnTo>
                    <a:lnTo>
                      <a:pt x="61" y="23"/>
                    </a:lnTo>
                    <a:lnTo>
                      <a:pt x="56" y="19"/>
                    </a:lnTo>
                    <a:lnTo>
                      <a:pt x="52" y="14"/>
                    </a:lnTo>
                    <a:lnTo>
                      <a:pt x="42" y="9"/>
                    </a:lnTo>
                    <a:lnTo>
                      <a:pt x="37" y="5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9" y="14"/>
                    </a:lnTo>
                    <a:lnTo>
                      <a:pt x="9" y="23"/>
                    </a:lnTo>
                    <a:lnTo>
                      <a:pt x="14" y="28"/>
                    </a:lnTo>
                    <a:lnTo>
                      <a:pt x="14" y="38"/>
                    </a:lnTo>
                    <a:lnTo>
                      <a:pt x="14" y="47"/>
                    </a:lnTo>
                    <a:lnTo>
                      <a:pt x="14" y="57"/>
                    </a:lnTo>
                    <a:lnTo>
                      <a:pt x="14" y="62"/>
                    </a:lnTo>
                    <a:lnTo>
                      <a:pt x="14" y="72"/>
                    </a:lnTo>
                    <a:lnTo>
                      <a:pt x="14" y="81"/>
                    </a:lnTo>
                    <a:lnTo>
                      <a:pt x="14" y="90"/>
                    </a:lnTo>
                    <a:lnTo>
                      <a:pt x="14" y="100"/>
                    </a:lnTo>
                    <a:lnTo>
                      <a:pt x="14" y="105"/>
                    </a:lnTo>
                    <a:lnTo>
                      <a:pt x="14" y="115"/>
                    </a:lnTo>
                    <a:lnTo>
                      <a:pt x="14" y="124"/>
                    </a:lnTo>
                    <a:lnTo>
                      <a:pt x="14" y="134"/>
                    </a:lnTo>
                    <a:lnTo>
                      <a:pt x="9" y="139"/>
                    </a:lnTo>
                    <a:lnTo>
                      <a:pt x="9" y="148"/>
                    </a:lnTo>
                    <a:lnTo>
                      <a:pt x="0" y="157"/>
                    </a:lnTo>
                    <a:lnTo>
                      <a:pt x="0" y="163"/>
                    </a:lnTo>
                    <a:lnTo>
                      <a:pt x="9" y="163"/>
                    </a:lnTo>
                    <a:lnTo>
                      <a:pt x="18" y="163"/>
                    </a:lnTo>
                    <a:lnTo>
                      <a:pt x="23" y="163"/>
                    </a:lnTo>
                    <a:lnTo>
                      <a:pt x="32" y="157"/>
                    </a:lnTo>
                    <a:lnTo>
                      <a:pt x="37" y="157"/>
                    </a:lnTo>
                    <a:lnTo>
                      <a:pt x="42" y="153"/>
                    </a:lnTo>
                    <a:lnTo>
                      <a:pt x="52" y="148"/>
                    </a:lnTo>
                    <a:lnTo>
                      <a:pt x="56" y="143"/>
                    </a:lnTo>
                    <a:lnTo>
                      <a:pt x="61" y="139"/>
                    </a:lnTo>
                    <a:lnTo>
                      <a:pt x="66" y="134"/>
                    </a:lnTo>
                    <a:lnTo>
                      <a:pt x="75" y="124"/>
                    </a:lnTo>
                    <a:lnTo>
                      <a:pt x="75" y="119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85" y="100"/>
                    </a:lnTo>
                    <a:lnTo>
                      <a:pt x="85" y="90"/>
                    </a:lnTo>
                    <a:lnTo>
                      <a:pt x="85" y="81"/>
                    </a:lnTo>
                    <a:lnTo>
                      <a:pt x="85" y="72"/>
                    </a:lnTo>
                    <a:lnTo>
                      <a:pt x="85" y="62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4" name="Freeform 40"/>
              <p:cNvSpPr>
                <a:spLocks/>
              </p:cNvSpPr>
              <p:nvPr/>
            </p:nvSpPr>
            <p:spPr bwMode="auto">
              <a:xfrm>
                <a:off x="4363" y="2158"/>
                <a:ext cx="17" cy="1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8"/>
                  </a:cxn>
                  <a:cxn ang="0">
                    <a:pos x="16" y="16"/>
                  </a:cxn>
                  <a:cxn ang="0">
                    <a:pos x="0" y="8"/>
                  </a:cxn>
                  <a:cxn ang="0">
                    <a:pos x="16" y="0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5" name="Freeform 41"/>
              <p:cNvSpPr>
                <a:spLocks/>
              </p:cNvSpPr>
              <p:nvPr/>
            </p:nvSpPr>
            <p:spPr bwMode="auto">
              <a:xfrm>
                <a:off x="4170" y="2109"/>
                <a:ext cx="31" cy="107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33"/>
                  </a:cxn>
                  <a:cxn ang="0">
                    <a:pos x="5" y="28"/>
                  </a:cxn>
                  <a:cxn ang="0">
                    <a:pos x="9" y="19"/>
                  </a:cxn>
                  <a:cxn ang="0">
                    <a:pos x="15" y="9"/>
                  </a:cxn>
                  <a:cxn ang="0">
                    <a:pos x="20" y="9"/>
                  </a:cxn>
                  <a:cxn ang="0">
                    <a:pos x="24" y="0"/>
                  </a:cxn>
                  <a:cxn ang="0">
                    <a:pos x="24" y="9"/>
                  </a:cxn>
                  <a:cxn ang="0">
                    <a:pos x="30" y="19"/>
                  </a:cxn>
                  <a:cxn ang="0">
                    <a:pos x="30" y="28"/>
                  </a:cxn>
                  <a:cxn ang="0">
                    <a:pos x="30" y="33"/>
                  </a:cxn>
                  <a:cxn ang="0">
                    <a:pos x="30" y="43"/>
                  </a:cxn>
                  <a:cxn ang="0">
                    <a:pos x="30" y="53"/>
                  </a:cxn>
                  <a:cxn ang="0">
                    <a:pos x="30" y="62"/>
                  </a:cxn>
                  <a:cxn ang="0">
                    <a:pos x="30" y="72"/>
                  </a:cxn>
                  <a:cxn ang="0">
                    <a:pos x="30" y="77"/>
                  </a:cxn>
                  <a:cxn ang="0">
                    <a:pos x="30" y="86"/>
                  </a:cxn>
                  <a:cxn ang="0">
                    <a:pos x="24" y="96"/>
                  </a:cxn>
                  <a:cxn ang="0">
                    <a:pos x="24" y="106"/>
                  </a:cxn>
                  <a:cxn ang="0">
                    <a:pos x="20" y="96"/>
                  </a:cxn>
                  <a:cxn ang="0">
                    <a:pos x="15" y="96"/>
                  </a:cxn>
                  <a:cxn ang="0">
                    <a:pos x="9" y="86"/>
                  </a:cxn>
                  <a:cxn ang="0">
                    <a:pos x="5" y="77"/>
                  </a:cxn>
                  <a:cxn ang="0">
                    <a:pos x="0" y="72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0" y="43"/>
                  </a:cxn>
                </a:cxnLst>
                <a:rect l="0" t="0" r="r" b="b"/>
                <a:pathLst>
                  <a:path w="31" h="107">
                    <a:moveTo>
                      <a:pt x="0" y="43"/>
                    </a:moveTo>
                    <a:lnTo>
                      <a:pt x="0" y="33"/>
                    </a:lnTo>
                    <a:lnTo>
                      <a:pt x="5" y="28"/>
                    </a:lnTo>
                    <a:lnTo>
                      <a:pt x="9" y="19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4" y="0"/>
                    </a:lnTo>
                    <a:lnTo>
                      <a:pt x="24" y="9"/>
                    </a:lnTo>
                    <a:lnTo>
                      <a:pt x="30" y="19"/>
                    </a:lnTo>
                    <a:lnTo>
                      <a:pt x="30" y="28"/>
                    </a:lnTo>
                    <a:lnTo>
                      <a:pt x="30" y="33"/>
                    </a:lnTo>
                    <a:lnTo>
                      <a:pt x="30" y="43"/>
                    </a:lnTo>
                    <a:lnTo>
                      <a:pt x="30" y="53"/>
                    </a:lnTo>
                    <a:lnTo>
                      <a:pt x="30" y="62"/>
                    </a:lnTo>
                    <a:lnTo>
                      <a:pt x="30" y="72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24" y="96"/>
                    </a:lnTo>
                    <a:lnTo>
                      <a:pt x="24" y="106"/>
                    </a:lnTo>
                    <a:lnTo>
                      <a:pt x="20" y="96"/>
                    </a:lnTo>
                    <a:lnTo>
                      <a:pt x="15" y="96"/>
                    </a:lnTo>
                    <a:lnTo>
                      <a:pt x="9" y="86"/>
                    </a:lnTo>
                    <a:lnTo>
                      <a:pt x="5" y="77"/>
                    </a:lnTo>
                    <a:lnTo>
                      <a:pt x="0" y="72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0" y="43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6" name="Freeform 42"/>
              <p:cNvSpPr>
                <a:spLocks/>
              </p:cNvSpPr>
              <p:nvPr/>
            </p:nvSpPr>
            <p:spPr bwMode="auto">
              <a:xfrm>
                <a:off x="4529" y="2109"/>
                <a:ext cx="29" cy="107"/>
              </a:xfrm>
              <a:custGeom>
                <a:avLst/>
                <a:gdLst/>
                <a:ahLst/>
                <a:cxnLst>
                  <a:cxn ang="0">
                    <a:pos x="28" y="43"/>
                  </a:cxn>
                  <a:cxn ang="0">
                    <a:pos x="28" y="33"/>
                  </a:cxn>
                  <a:cxn ang="0">
                    <a:pos x="23" y="28"/>
                  </a:cxn>
                  <a:cxn ang="0">
                    <a:pos x="18" y="19"/>
                  </a:cxn>
                  <a:cxn ang="0">
                    <a:pos x="14" y="9"/>
                  </a:cxn>
                  <a:cxn ang="0">
                    <a:pos x="9" y="9"/>
                  </a:cxn>
                  <a:cxn ang="0">
                    <a:pos x="5" y="0"/>
                  </a:cxn>
                  <a:cxn ang="0">
                    <a:pos x="5" y="9"/>
                  </a:cxn>
                  <a:cxn ang="0">
                    <a:pos x="0" y="19"/>
                  </a:cxn>
                  <a:cxn ang="0">
                    <a:pos x="0" y="28"/>
                  </a:cxn>
                  <a:cxn ang="0">
                    <a:pos x="0" y="33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0" y="77"/>
                  </a:cxn>
                  <a:cxn ang="0">
                    <a:pos x="0" y="86"/>
                  </a:cxn>
                  <a:cxn ang="0">
                    <a:pos x="5" y="96"/>
                  </a:cxn>
                  <a:cxn ang="0">
                    <a:pos x="5" y="106"/>
                  </a:cxn>
                  <a:cxn ang="0">
                    <a:pos x="9" y="96"/>
                  </a:cxn>
                  <a:cxn ang="0">
                    <a:pos x="14" y="96"/>
                  </a:cxn>
                  <a:cxn ang="0">
                    <a:pos x="18" y="86"/>
                  </a:cxn>
                  <a:cxn ang="0">
                    <a:pos x="23" y="77"/>
                  </a:cxn>
                  <a:cxn ang="0">
                    <a:pos x="28" y="72"/>
                  </a:cxn>
                  <a:cxn ang="0">
                    <a:pos x="28" y="62"/>
                  </a:cxn>
                  <a:cxn ang="0">
                    <a:pos x="28" y="53"/>
                  </a:cxn>
                  <a:cxn ang="0">
                    <a:pos x="28" y="43"/>
                  </a:cxn>
                </a:cxnLst>
                <a:rect l="0" t="0" r="r" b="b"/>
                <a:pathLst>
                  <a:path w="29" h="107">
                    <a:moveTo>
                      <a:pt x="28" y="43"/>
                    </a:moveTo>
                    <a:lnTo>
                      <a:pt x="28" y="33"/>
                    </a:lnTo>
                    <a:lnTo>
                      <a:pt x="23" y="28"/>
                    </a:lnTo>
                    <a:lnTo>
                      <a:pt x="18" y="19"/>
                    </a:lnTo>
                    <a:lnTo>
                      <a:pt x="14" y="9"/>
                    </a:lnTo>
                    <a:lnTo>
                      <a:pt x="9" y="9"/>
                    </a:lnTo>
                    <a:lnTo>
                      <a:pt x="5" y="0"/>
                    </a:lnTo>
                    <a:lnTo>
                      <a:pt x="5" y="9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5" y="96"/>
                    </a:lnTo>
                    <a:lnTo>
                      <a:pt x="5" y="106"/>
                    </a:lnTo>
                    <a:lnTo>
                      <a:pt x="9" y="96"/>
                    </a:lnTo>
                    <a:lnTo>
                      <a:pt x="14" y="96"/>
                    </a:lnTo>
                    <a:lnTo>
                      <a:pt x="18" y="86"/>
                    </a:lnTo>
                    <a:lnTo>
                      <a:pt x="23" y="77"/>
                    </a:lnTo>
                    <a:lnTo>
                      <a:pt x="28" y="72"/>
                    </a:lnTo>
                    <a:lnTo>
                      <a:pt x="28" y="62"/>
                    </a:lnTo>
                    <a:lnTo>
                      <a:pt x="28" y="53"/>
                    </a:lnTo>
                    <a:lnTo>
                      <a:pt x="28" y="43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7" name="Freeform 43"/>
              <p:cNvSpPr>
                <a:spLocks/>
              </p:cNvSpPr>
              <p:nvPr/>
            </p:nvSpPr>
            <p:spPr bwMode="auto">
              <a:xfrm>
                <a:off x="4363" y="2162"/>
                <a:ext cx="17" cy="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7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8" name="Freeform 44"/>
              <p:cNvSpPr>
                <a:spLocks/>
              </p:cNvSpPr>
              <p:nvPr/>
            </p:nvSpPr>
            <p:spPr bwMode="auto">
              <a:xfrm>
                <a:off x="4194" y="1995"/>
                <a:ext cx="341" cy="336"/>
              </a:xfrm>
              <a:custGeom>
                <a:avLst/>
                <a:gdLst/>
                <a:ahLst/>
                <a:cxnLst>
                  <a:cxn ang="0">
                    <a:pos x="186" y="0"/>
                  </a:cxn>
                  <a:cxn ang="0">
                    <a:pos x="220" y="9"/>
                  </a:cxn>
                  <a:cxn ang="0">
                    <a:pos x="248" y="19"/>
                  </a:cxn>
                  <a:cxn ang="0">
                    <a:pos x="277" y="38"/>
                  </a:cxn>
                  <a:cxn ang="0">
                    <a:pos x="301" y="61"/>
                  </a:cxn>
                  <a:cxn ang="0">
                    <a:pos x="321" y="90"/>
                  </a:cxn>
                  <a:cxn ang="0">
                    <a:pos x="330" y="124"/>
                  </a:cxn>
                  <a:cxn ang="0">
                    <a:pos x="340" y="157"/>
                  </a:cxn>
                  <a:cxn ang="0">
                    <a:pos x="334" y="191"/>
                  </a:cxn>
                  <a:cxn ang="0">
                    <a:pos x="330" y="220"/>
                  </a:cxn>
                  <a:cxn ang="0">
                    <a:pos x="316" y="253"/>
                  </a:cxn>
                  <a:cxn ang="0">
                    <a:pos x="296" y="277"/>
                  </a:cxn>
                  <a:cxn ang="0">
                    <a:pos x="272" y="301"/>
                  </a:cxn>
                  <a:cxn ang="0">
                    <a:pos x="244" y="320"/>
                  </a:cxn>
                  <a:cxn ang="0">
                    <a:pos x="210" y="329"/>
                  </a:cxn>
                  <a:cxn ang="0">
                    <a:pos x="177" y="335"/>
                  </a:cxn>
                  <a:cxn ang="0">
                    <a:pos x="143" y="335"/>
                  </a:cxn>
                  <a:cxn ang="0">
                    <a:pos x="109" y="325"/>
                  </a:cxn>
                  <a:cxn ang="0">
                    <a:pos x="81" y="311"/>
                  </a:cxn>
                  <a:cxn ang="0">
                    <a:pos x="52" y="287"/>
                  </a:cxn>
                  <a:cxn ang="0">
                    <a:pos x="33" y="262"/>
                  </a:cxn>
                  <a:cxn ang="0">
                    <a:pos x="14" y="234"/>
                  </a:cxn>
                  <a:cxn ang="0">
                    <a:pos x="5" y="201"/>
                  </a:cxn>
                  <a:cxn ang="0">
                    <a:pos x="0" y="167"/>
                  </a:cxn>
                  <a:cxn ang="0">
                    <a:pos x="5" y="134"/>
                  </a:cxn>
                  <a:cxn ang="0">
                    <a:pos x="14" y="105"/>
                  </a:cxn>
                  <a:cxn ang="0">
                    <a:pos x="28" y="76"/>
                  </a:cxn>
                  <a:cxn ang="0">
                    <a:pos x="52" y="47"/>
                  </a:cxn>
                  <a:cxn ang="0">
                    <a:pos x="76" y="28"/>
                  </a:cxn>
                  <a:cxn ang="0">
                    <a:pos x="105" y="14"/>
                  </a:cxn>
                  <a:cxn ang="0">
                    <a:pos x="138" y="5"/>
                  </a:cxn>
                  <a:cxn ang="0">
                    <a:pos x="172" y="0"/>
                  </a:cxn>
                </a:cxnLst>
                <a:rect l="0" t="0" r="r" b="b"/>
                <a:pathLst>
                  <a:path w="341" h="336">
                    <a:moveTo>
                      <a:pt x="172" y="0"/>
                    </a:moveTo>
                    <a:lnTo>
                      <a:pt x="186" y="0"/>
                    </a:lnTo>
                    <a:lnTo>
                      <a:pt x="201" y="5"/>
                    </a:lnTo>
                    <a:lnTo>
                      <a:pt x="220" y="9"/>
                    </a:lnTo>
                    <a:lnTo>
                      <a:pt x="234" y="14"/>
                    </a:lnTo>
                    <a:lnTo>
                      <a:pt x="248" y="19"/>
                    </a:lnTo>
                    <a:lnTo>
                      <a:pt x="263" y="28"/>
                    </a:lnTo>
                    <a:lnTo>
                      <a:pt x="277" y="38"/>
                    </a:lnTo>
                    <a:lnTo>
                      <a:pt x="292" y="52"/>
                    </a:lnTo>
                    <a:lnTo>
                      <a:pt x="301" y="61"/>
                    </a:lnTo>
                    <a:lnTo>
                      <a:pt x="311" y="76"/>
                    </a:lnTo>
                    <a:lnTo>
                      <a:pt x="321" y="90"/>
                    </a:lnTo>
                    <a:lnTo>
                      <a:pt x="325" y="105"/>
                    </a:lnTo>
                    <a:lnTo>
                      <a:pt x="330" y="124"/>
                    </a:lnTo>
                    <a:lnTo>
                      <a:pt x="334" y="139"/>
                    </a:lnTo>
                    <a:lnTo>
                      <a:pt x="340" y="157"/>
                    </a:lnTo>
                    <a:lnTo>
                      <a:pt x="340" y="172"/>
                    </a:lnTo>
                    <a:lnTo>
                      <a:pt x="334" y="191"/>
                    </a:lnTo>
                    <a:lnTo>
                      <a:pt x="334" y="206"/>
                    </a:lnTo>
                    <a:lnTo>
                      <a:pt x="330" y="220"/>
                    </a:lnTo>
                    <a:lnTo>
                      <a:pt x="321" y="239"/>
                    </a:lnTo>
                    <a:lnTo>
                      <a:pt x="316" y="253"/>
                    </a:lnTo>
                    <a:lnTo>
                      <a:pt x="306" y="268"/>
                    </a:lnTo>
                    <a:lnTo>
                      <a:pt x="296" y="277"/>
                    </a:lnTo>
                    <a:lnTo>
                      <a:pt x="282" y="291"/>
                    </a:lnTo>
                    <a:lnTo>
                      <a:pt x="272" y="301"/>
                    </a:lnTo>
                    <a:lnTo>
                      <a:pt x="258" y="311"/>
                    </a:lnTo>
                    <a:lnTo>
                      <a:pt x="244" y="320"/>
                    </a:lnTo>
                    <a:lnTo>
                      <a:pt x="224" y="325"/>
                    </a:lnTo>
                    <a:lnTo>
                      <a:pt x="210" y="329"/>
                    </a:lnTo>
                    <a:lnTo>
                      <a:pt x="191" y="335"/>
                    </a:lnTo>
                    <a:lnTo>
                      <a:pt x="177" y="335"/>
                    </a:lnTo>
                    <a:lnTo>
                      <a:pt x="157" y="335"/>
                    </a:lnTo>
                    <a:lnTo>
                      <a:pt x="143" y="335"/>
                    </a:lnTo>
                    <a:lnTo>
                      <a:pt x="129" y="329"/>
                    </a:lnTo>
                    <a:lnTo>
                      <a:pt x="109" y="325"/>
                    </a:lnTo>
                    <a:lnTo>
                      <a:pt x="95" y="315"/>
                    </a:lnTo>
                    <a:lnTo>
                      <a:pt x="81" y="311"/>
                    </a:lnTo>
                    <a:lnTo>
                      <a:pt x="67" y="301"/>
                    </a:lnTo>
                    <a:lnTo>
                      <a:pt x="52" y="287"/>
                    </a:lnTo>
                    <a:lnTo>
                      <a:pt x="43" y="277"/>
                    </a:lnTo>
                    <a:lnTo>
                      <a:pt x="33" y="262"/>
                    </a:lnTo>
                    <a:lnTo>
                      <a:pt x="23" y="248"/>
                    </a:lnTo>
                    <a:lnTo>
                      <a:pt x="14" y="234"/>
                    </a:lnTo>
                    <a:lnTo>
                      <a:pt x="9" y="220"/>
                    </a:lnTo>
                    <a:lnTo>
                      <a:pt x="5" y="201"/>
                    </a:lnTo>
                    <a:lnTo>
                      <a:pt x="5" y="186"/>
                    </a:lnTo>
                    <a:lnTo>
                      <a:pt x="0" y="167"/>
                    </a:lnTo>
                    <a:lnTo>
                      <a:pt x="5" y="153"/>
                    </a:lnTo>
                    <a:lnTo>
                      <a:pt x="5" y="134"/>
                    </a:lnTo>
                    <a:lnTo>
                      <a:pt x="9" y="119"/>
                    </a:lnTo>
                    <a:lnTo>
                      <a:pt x="14" y="105"/>
                    </a:lnTo>
                    <a:lnTo>
                      <a:pt x="18" y="90"/>
                    </a:lnTo>
                    <a:lnTo>
                      <a:pt x="28" y="76"/>
                    </a:lnTo>
                    <a:lnTo>
                      <a:pt x="38" y="61"/>
                    </a:lnTo>
                    <a:lnTo>
                      <a:pt x="52" y="47"/>
                    </a:lnTo>
                    <a:lnTo>
                      <a:pt x="62" y="38"/>
                    </a:lnTo>
                    <a:lnTo>
                      <a:pt x="76" y="28"/>
                    </a:lnTo>
                    <a:lnTo>
                      <a:pt x="91" y="19"/>
                    </a:lnTo>
                    <a:lnTo>
                      <a:pt x="105" y="14"/>
                    </a:lnTo>
                    <a:lnTo>
                      <a:pt x="124" y="5"/>
                    </a:lnTo>
                    <a:lnTo>
                      <a:pt x="138" y="5"/>
                    </a:lnTo>
                    <a:lnTo>
                      <a:pt x="157" y="0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9" name="Line 45"/>
              <p:cNvSpPr>
                <a:spLocks noChangeShapeType="1"/>
              </p:cNvSpPr>
              <p:nvPr/>
            </p:nvSpPr>
            <p:spPr bwMode="auto">
              <a:xfrm>
                <a:off x="3521" y="3007"/>
                <a:ext cx="16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0" name="Line 46"/>
              <p:cNvSpPr>
                <a:spLocks noChangeShapeType="1"/>
              </p:cNvSpPr>
              <p:nvPr/>
            </p:nvSpPr>
            <p:spPr bwMode="auto">
              <a:xfrm>
                <a:off x="3521" y="1323"/>
                <a:ext cx="16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1" name="Line 47"/>
              <p:cNvSpPr>
                <a:spLocks noChangeShapeType="1"/>
              </p:cNvSpPr>
              <p:nvPr/>
            </p:nvSpPr>
            <p:spPr bwMode="auto">
              <a:xfrm flipV="1">
                <a:off x="5207" y="1323"/>
                <a:ext cx="0" cy="16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2" name="Line 48"/>
              <p:cNvSpPr>
                <a:spLocks noChangeShapeType="1"/>
              </p:cNvSpPr>
              <p:nvPr/>
            </p:nvSpPr>
            <p:spPr bwMode="auto">
              <a:xfrm flipV="1">
                <a:off x="3522" y="1323"/>
                <a:ext cx="0" cy="16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3" name="Line 49"/>
              <p:cNvSpPr>
                <a:spLocks noChangeShapeType="1"/>
              </p:cNvSpPr>
              <p:nvPr/>
            </p:nvSpPr>
            <p:spPr bwMode="auto">
              <a:xfrm>
                <a:off x="5210" y="3004"/>
                <a:ext cx="1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4" name="Freeform 50"/>
              <p:cNvSpPr>
                <a:spLocks/>
              </p:cNvSpPr>
              <p:nvPr/>
            </p:nvSpPr>
            <p:spPr bwMode="auto">
              <a:xfrm>
                <a:off x="3521" y="3004"/>
                <a:ext cx="1687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86" y="0"/>
                  </a:cxn>
                </a:cxnLst>
                <a:rect l="0" t="0" r="r" b="b"/>
                <a:pathLst>
                  <a:path w="1687" h="1">
                    <a:moveTo>
                      <a:pt x="0" y="0"/>
                    </a:moveTo>
                    <a:lnTo>
                      <a:pt x="168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5" name="Line 51"/>
              <p:cNvSpPr>
                <a:spLocks noChangeShapeType="1"/>
              </p:cNvSpPr>
              <p:nvPr/>
            </p:nvSpPr>
            <p:spPr bwMode="auto">
              <a:xfrm flipV="1">
                <a:off x="3522" y="1323"/>
                <a:ext cx="0" cy="16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6" name="Line 52"/>
              <p:cNvSpPr>
                <a:spLocks noChangeShapeType="1"/>
              </p:cNvSpPr>
              <p:nvPr/>
            </p:nvSpPr>
            <p:spPr bwMode="auto">
              <a:xfrm>
                <a:off x="3523" y="3004"/>
                <a:ext cx="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7" name="Line 53"/>
              <p:cNvSpPr>
                <a:spLocks noChangeShapeType="1"/>
              </p:cNvSpPr>
              <p:nvPr/>
            </p:nvSpPr>
            <p:spPr bwMode="auto">
              <a:xfrm flipV="1">
                <a:off x="3527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8" name="Line 54"/>
              <p:cNvSpPr>
                <a:spLocks noChangeShapeType="1"/>
              </p:cNvSpPr>
              <p:nvPr/>
            </p:nvSpPr>
            <p:spPr bwMode="auto">
              <a:xfrm>
                <a:off x="3529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59" name="Line 55"/>
              <p:cNvSpPr>
                <a:spLocks noChangeShapeType="1"/>
              </p:cNvSpPr>
              <p:nvPr/>
            </p:nvSpPr>
            <p:spPr bwMode="auto">
              <a:xfrm flipV="1">
                <a:off x="3862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0" name="Line 56"/>
              <p:cNvSpPr>
                <a:spLocks noChangeShapeType="1"/>
              </p:cNvSpPr>
              <p:nvPr/>
            </p:nvSpPr>
            <p:spPr bwMode="auto">
              <a:xfrm>
                <a:off x="3863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1" name="Line 57"/>
              <p:cNvSpPr>
                <a:spLocks noChangeShapeType="1"/>
              </p:cNvSpPr>
              <p:nvPr/>
            </p:nvSpPr>
            <p:spPr bwMode="auto">
              <a:xfrm flipV="1">
                <a:off x="4195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2" name="Line 58"/>
              <p:cNvSpPr>
                <a:spLocks noChangeShapeType="1"/>
              </p:cNvSpPr>
              <p:nvPr/>
            </p:nvSpPr>
            <p:spPr bwMode="auto">
              <a:xfrm>
                <a:off x="4197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3" name="Line 59"/>
              <p:cNvSpPr>
                <a:spLocks noChangeShapeType="1"/>
              </p:cNvSpPr>
              <p:nvPr/>
            </p:nvSpPr>
            <p:spPr bwMode="auto">
              <a:xfrm flipV="1">
                <a:off x="4534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4" name="Line 60"/>
              <p:cNvSpPr>
                <a:spLocks noChangeShapeType="1"/>
              </p:cNvSpPr>
              <p:nvPr/>
            </p:nvSpPr>
            <p:spPr bwMode="auto">
              <a:xfrm>
                <a:off x="4536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5" name="Line 61"/>
              <p:cNvSpPr>
                <a:spLocks noChangeShapeType="1"/>
              </p:cNvSpPr>
              <p:nvPr/>
            </p:nvSpPr>
            <p:spPr bwMode="auto">
              <a:xfrm flipV="1">
                <a:off x="4868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6" name="Line 62"/>
              <p:cNvSpPr>
                <a:spLocks noChangeShapeType="1"/>
              </p:cNvSpPr>
              <p:nvPr/>
            </p:nvSpPr>
            <p:spPr bwMode="auto">
              <a:xfrm>
                <a:off x="4870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7" name="Line 63"/>
              <p:cNvSpPr>
                <a:spLocks noChangeShapeType="1"/>
              </p:cNvSpPr>
              <p:nvPr/>
            </p:nvSpPr>
            <p:spPr bwMode="auto">
              <a:xfrm flipV="1">
                <a:off x="5203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8" name="Line 64"/>
              <p:cNvSpPr>
                <a:spLocks noChangeShapeType="1"/>
              </p:cNvSpPr>
              <p:nvPr/>
            </p:nvSpPr>
            <p:spPr bwMode="auto">
              <a:xfrm>
                <a:off x="5204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69" name="Line 65"/>
              <p:cNvSpPr>
                <a:spLocks noChangeShapeType="1"/>
              </p:cNvSpPr>
              <p:nvPr/>
            </p:nvSpPr>
            <p:spPr bwMode="auto">
              <a:xfrm>
                <a:off x="3522" y="3002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0" name="Line 66"/>
              <p:cNvSpPr>
                <a:spLocks noChangeShapeType="1"/>
              </p:cNvSpPr>
              <p:nvPr/>
            </p:nvSpPr>
            <p:spPr bwMode="auto">
              <a:xfrm flipH="1">
                <a:off x="5188" y="3002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1" name="Line 67"/>
              <p:cNvSpPr>
                <a:spLocks noChangeShapeType="1"/>
              </p:cNvSpPr>
              <p:nvPr/>
            </p:nvSpPr>
            <p:spPr bwMode="auto">
              <a:xfrm>
                <a:off x="3522" y="2667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2" name="Line 68"/>
              <p:cNvSpPr>
                <a:spLocks noChangeShapeType="1"/>
              </p:cNvSpPr>
              <p:nvPr/>
            </p:nvSpPr>
            <p:spPr bwMode="auto">
              <a:xfrm flipH="1">
                <a:off x="5188" y="2667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3" name="Line 69"/>
              <p:cNvSpPr>
                <a:spLocks noChangeShapeType="1"/>
              </p:cNvSpPr>
              <p:nvPr/>
            </p:nvSpPr>
            <p:spPr bwMode="auto">
              <a:xfrm>
                <a:off x="3522" y="2332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4" name="Line 70"/>
              <p:cNvSpPr>
                <a:spLocks noChangeShapeType="1"/>
              </p:cNvSpPr>
              <p:nvPr/>
            </p:nvSpPr>
            <p:spPr bwMode="auto">
              <a:xfrm flipH="1">
                <a:off x="5188" y="2332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5" name="Line 71"/>
              <p:cNvSpPr>
                <a:spLocks noChangeShapeType="1"/>
              </p:cNvSpPr>
              <p:nvPr/>
            </p:nvSpPr>
            <p:spPr bwMode="auto">
              <a:xfrm>
                <a:off x="3522" y="1998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6" name="Line 72"/>
              <p:cNvSpPr>
                <a:spLocks noChangeShapeType="1"/>
              </p:cNvSpPr>
              <p:nvPr/>
            </p:nvSpPr>
            <p:spPr bwMode="auto">
              <a:xfrm flipH="1">
                <a:off x="5188" y="1998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7" name="Rectangle 73"/>
              <p:cNvSpPr>
                <a:spLocks noChangeArrowheads="1"/>
              </p:cNvSpPr>
              <p:nvPr/>
            </p:nvSpPr>
            <p:spPr bwMode="auto">
              <a:xfrm>
                <a:off x="3435" y="1944"/>
                <a:ext cx="123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defTabSz="474663"/>
                <a:r>
                  <a:rPr kumimoji="0" lang="en-US" sz="900">
                    <a:solidFill>
                      <a:srgbClr val="003366"/>
                    </a:solidFill>
                  </a:rPr>
                  <a:t>1</a:t>
                </a:r>
              </a:p>
            </p:txBody>
          </p:sp>
          <p:sp>
            <p:nvSpPr>
              <p:cNvPr id="47178" name="Line 74"/>
              <p:cNvSpPr>
                <a:spLocks noChangeShapeType="1"/>
              </p:cNvSpPr>
              <p:nvPr/>
            </p:nvSpPr>
            <p:spPr bwMode="auto">
              <a:xfrm>
                <a:off x="3522" y="1663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9" name="Line 75"/>
              <p:cNvSpPr>
                <a:spLocks noChangeShapeType="1"/>
              </p:cNvSpPr>
              <p:nvPr/>
            </p:nvSpPr>
            <p:spPr bwMode="auto">
              <a:xfrm flipH="1">
                <a:off x="5188" y="1663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80" name="Rectangle 76"/>
              <p:cNvSpPr>
                <a:spLocks noChangeArrowheads="1"/>
              </p:cNvSpPr>
              <p:nvPr/>
            </p:nvSpPr>
            <p:spPr bwMode="auto">
              <a:xfrm>
                <a:off x="3435" y="1609"/>
                <a:ext cx="123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defTabSz="474663"/>
                <a:r>
                  <a:rPr kumimoji="0" lang="en-US" sz="900">
                    <a:solidFill>
                      <a:srgbClr val="003366"/>
                    </a:solidFill>
                  </a:rPr>
                  <a:t>3</a:t>
                </a:r>
              </a:p>
            </p:txBody>
          </p:sp>
          <p:sp>
            <p:nvSpPr>
              <p:cNvPr id="47181" name="Line 77"/>
              <p:cNvSpPr>
                <a:spLocks noChangeShapeType="1"/>
              </p:cNvSpPr>
              <p:nvPr/>
            </p:nvSpPr>
            <p:spPr bwMode="auto">
              <a:xfrm>
                <a:off x="3522" y="1328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82" name="Line 78"/>
              <p:cNvSpPr>
                <a:spLocks noChangeShapeType="1"/>
              </p:cNvSpPr>
              <p:nvPr/>
            </p:nvSpPr>
            <p:spPr bwMode="auto">
              <a:xfrm flipH="1">
                <a:off x="5188" y="1328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83" name="Rectangle 79"/>
              <p:cNvSpPr>
                <a:spLocks noChangeArrowheads="1"/>
              </p:cNvSpPr>
              <p:nvPr/>
            </p:nvSpPr>
            <p:spPr bwMode="auto">
              <a:xfrm>
                <a:off x="3435" y="1275"/>
                <a:ext cx="123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defTabSz="474663"/>
                <a:r>
                  <a:rPr kumimoji="0" lang="en-US" sz="900">
                    <a:solidFill>
                      <a:srgbClr val="003366"/>
                    </a:solidFill>
                  </a:rPr>
                  <a:t>5</a:t>
                </a:r>
              </a:p>
            </p:txBody>
          </p:sp>
          <p:sp>
            <p:nvSpPr>
              <p:cNvPr id="47184" name="Line 80"/>
              <p:cNvSpPr>
                <a:spLocks noChangeShapeType="1"/>
              </p:cNvSpPr>
              <p:nvPr/>
            </p:nvSpPr>
            <p:spPr bwMode="auto">
              <a:xfrm>
                <a:off x="3521" y="1323"/>
                <a:ext cx="16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85" name="Line 81"/>
              <p:cNvSpPr>
                <a:spLocks noChangeShapeType="1"/>
              </p:cNvSpPr>
              <p:nvPr/>
            </p:nvSpPr>
            <p:spPr bwMode="auto">
              <a:xfrm>
                <a:off x="3521" y="3007"/>
                <a:ext cx="16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86" name="Line 82"/>
              <p:cNvSpPr>
                <a:spLocks noChangeShapeType="1"/>
              </p:cNvSpPr>
              <p:nvPr/>
            </p:nvSpPr>
            <p:spPr bwMode="auto">
              <a:xfrm flipV="1">
                <a:off x="3522" y="1323"/>
                <a:ext cx="0" cy="16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87" name="Line 83"/>
              <p:cNvSpPr>
                <a:spLocks noChangeShapeType="1"/>
              </p:cNvSpPr>
              <p:nvPr/>
            </p:nvSpPr>
            <p:spPr bwMode="auto">
              <a:xfrm flipV="1">
                <a:off x="5207" y="1323"/>
                <a:ext cx="0" cy="16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88" name="Line 84"/>
              <p:cNvSpPr>
                <a:spLocks noChangeShapeType="1"/>
              </p:cNvSpPr>
              <p:nvPr/>
            </p:nvSpPr>
            <p:spPr bwMode="auto">
              <a:xfrm>
                <a:off x="3523" y="1321"/>
                <a:ext cx="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89" name="Line 85"/>
              <p:cNvSpPr>
                <a:spLocks noChangeShapeType="1"/>
              </p:cNvSpPr>
              <p:nvPr/>
            </p:nvSpPr>
            <p:spPr bwMode="auto">
              <a:xfrm>
                <a:off x="5210" y="1321"/>
                <a:ext cx="1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90" name="Rectangle 86"/>
              <p:cNvSpPr>
                <a:spLocks noChangeArrowheads="1"/>
              </p:cNvSpPr>
              <p:nvPr/>
            </p:nvSpPr>
            <p:spPr bwMode="auto">
              <a:xfrm>
                <a:off x="3939" y="2684"/>
                <a:ext cx="39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defTabSz="474663"/>
                <a:r>
                  <a:rPr kumimoji="0" lang="en-US" sz="1400">
                    <a:solidFill>
                      <a:srgbClr val="003366"/>
                    </a:solidFill>
                  </a:rPr>
                  <a:t>MAX </a:t>
                </a:r>
              </a:p>
              <a:p>
                <a:pPr defTabSz="474663"/>
                <a:r>
                  <a:rPr kumimoji="0" lang="en-US" sz="1400">
                    <a:solidFill>
                      <a:srgbClr val="003366"/>
                    </a:solidFill>
                  </a:rPr>
                  <a:t>Stress</a:t>
                </a:r>
              </a:p>
            </p:txBody>
          </p:sp>
          <p:sp>
            <p:nvSpPr>
              <p:cNvPr id="47191" name="Rectangle 87"/>
              <p:cNvSpPr>
                <a:spLocks noChangeArrowheads="1"/>
              </p:cNvSpPr>
              <p:nvPr/>
            </p:nvSpPr>
            <p:spPr bwMode="auto">
              <a:xfrm>
                <a:off x="3517" y="1785"/>
                <a:ext cx="39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algn="ctr" defTabSz="474663"/>
                <a:r>
                  <a:rPr kumimoji="0" lang="en-US" sz="1400">
                    <a:solidFill>
                      <a:srgbClr val="003366"/>
                    </a:solidFill>
                  </a:rPr>
                  <a:t>MIN </a:t>
                </a:r>
              </a:p>
              <a:p>
                <a:pPr algn="ctr" defTabSz="474663"/>
                <a:r>
                  <a:rPr kumimoji="0" lang="en-US" sz="1400">
                    <a:solidFill>
                      <a:srgbClr val="003366"/>
                    </a:solidFill>
                  </a:rPr>
                  <a:t>Stress</a:t>
                </a:r>
              </a:p>
            </p:txBody>
          </p:sp>
          <p:sp>
            <p:nvSpPr>
              <p:cNvPr id="47192" name="Line 88"/>
              <p:cNvSpPr>
                <a:spLocks noChangeShapeType="1"/>
              </p:cNvSpPr>
              <p:nvPr/>
            </p:nvSpPr>
            <p:spPr bwMode="auto">
              <a:xfrm flipV="1">
                <a:off x="4367" y="1332"/>
                <a:ext cx="0" cy="265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93" name="Line 89"/>
              <p:cNvSpPr>
                <a:spLocks noChangeShapeType="1"/>
              </p:cNvSpPr>
              <p:nvPr/>
            </p:nvSpPr>
            <p:spPr bwMode="auto">
              <a:xfrm>
                <a:off x="4367" y="2737"/>
                <a:ext cx="0" cy="265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94" name="Line 90"/>
              <p:cNvSpPr>
                <a:spLocks noChangeShapeType="1"/>
              </p:cNvSpPr>
              <p:nvPr/>
            </p:nvSpPr>
            <p:spPr bwMode="auto">
              <a:xfrm>
                <a:off x="4917" y="2191"/>
                <a:ext cx="2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95" name="Line 91"/>
              <p:cNvSpPr>
                <a:spLocks noChangeShapeType="1"/>
              </p:cNvSpPr>
              <p:nvPr/>
            </p:nvSpPr>
            <p:spPr bwMode="auto">
              <a:xfrm flipH="1">
                <a:off x="3542" y="2191"/>
                <a:ext cx="2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7196" name="Picture 92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22" y="1321"/>
                <a:ext cx="1685" cy="1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7197" name="Freeform 93"/>
              <p:cNvSpPr>
                <a:spLocks/>
              </p:cNvSpPr>
              <p:nvPr/>
            </p:nvSpPr>
            <p:spPr bwMode="auto">
              <a:xfrm>
                <a:off x="4314" y="1972"/>
                <a:ext cx="101" cy="29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14" y="9"/>
                  </a:cxn>
                  <a:cxn ang="0">
                    <a:pos x="18" y="4"/>
                  </a:cxn>
                  <a:cxn ang="0">
                    <a:pos x="23" y="4"/>
                  </a:cxn>
                  <a:cxn ang="0">
                    <a:pos x="33" y="0"/>
                  </a:cxn>
                  <a:cxn ang="0">
                    <a:pos x="38" y="0"/>
                  </a:cxn>
                  <a:cxn ang="0">
                    <a:pos x="43" y="0"/>
                  </a:cxn>
                  <a:cxn ang="0">
                    <a:pos x="52" y="0"/>
                  </a:cxn>
                  <a:cxn ang="0">
                    <a:pos x="56" y="0"/>
                  </a:cxn>
                  <a:cxn ang="0">
                    <a:pos x="61" y="0"/>
                  </a:cxn>
                  <a:cxn ang="0">
                    <a:pos x="66" y="0"/>
                  </a:cxn>
                  <a:cxn ang="0">
                    <a:pos x="76" y="4"/>
                  </a:cxn>
                  <a:cxn ang="0">
                    <a:pos x="81" y="4"/>
                  </a:cxn>
                  <a:cxn ang="0">
                    <a:pos x="85" y="9"/>
                  </a:cxn>
                  <a:cxn ang="0">
                    <a:pos x="90" y="14"/>
                  </a:cxn>
                  <a:cxn ang="0">
                    <a:pos x="94" y="14"/>
                  </a:cxn>
                  <a:cxn ang="0">
                    <a:pos x="100" y="18"/>
                  </a:cxn>
                  <a:cxn ang="0">
                    <a:pos x="100" y="23"/>
                  </a:cxn>
                  <a:cxn ang="0">
                    <a:pos x="90" y="23"/>
                  </a:cxn>
                  <a:cxn ang="0">
                    <a:pos x="85" y="28"/>
                  </a:cxn>
                  <a:cxn ang="0">
                    <a:pos x="76" y="28"/>
                  </a:cxn>
                  <a:cxn ang="0">
                    <a:pos x="66" y="28"/>
                  </a:cxn>
                  <a:cxn ang="0">
                    <a:pos x="56" y="28"/>
                  </a:cxn>
                  <a:cxn ang="0">
                    <a:pos x="52" y="28"/>
                  </a:cxn>
                  <a:cxn ang="0">
                    <a:pos x="43" y="28"/>
                  </a:cxn>
                  <a:cxn ang="0">
                    <a:pos x="33" y="28"/>
                  </a:cxn>
                  <a:cxn ang="0">
                    <a:pos x="23" y="28"/>
                  </a:cxn>
                  <a:cxn ang="0">
                    <a:pos x="14" y="28"/>
                  </a:cxn>
                  <a:cxn ang="0">
                    <a:pos x="9" y="23"/>
                  </a:cxn>
                  <a:cxn ang="0">
                    <a:pos x="0" y="23"/>
                  </a:cxn>
                  <a:cxn ang="0">
                    <a:pos x="0" y="18"/>
                  </a:cxn>
                </a:cxnLst>
                <a:rect l="0" t="0" r="r" b="b"/>
                <a:pathLst>
                  <a:path w="101" h="29">
                    <a:moveTo>
                      <a:pt x="0" y="18"/>
                    </a:moveTo>
                    <a:lnTo>
                      <a:pt x="5" y="14"/>
                    </a:lnTo>
                    <a:lnTo>
                      <a:pt x="9" y="14"/>
                    </a:lnTo>
                    <a:lnTo>
                      <a:pt x="14" y="9"/>
                    </a:lnTo>
                    <a:lnTo>
                      <a:pt x="18" y="4"/>
                    </a:lnTo>
                    <a:lnTo>
                      <a:pt x="23" y="4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1" y="0"/>
                    </a:lnTo>
                    <a:lnTo>
                      <a:pt x="66" y="0"/>
                    </a:lnTo>
                    <a:lnTo>
                      <a:pt x="76" y="4"/>
                    </a:lnTo>
                    <a:lnTo>
                      <a:pt x="81" y="4"/>
                    </a:lnTo>
                    <a:lnTo>
                      <a:pt x="85" y="9"/>
                    </a:lnTo>
                    <a:lnTo>
                      <a:pt x="90" y="14"/>
                    </a:lnTo>
                    <a:lnTo>
                      <a:pt x="94" y="14"/>
                    </a:lnTo>
                    <a:lnTo>
                      <a:pt x="100" y="18"/>
                    </a:lnTo>
                    <a:lnTo>
                      <a:pt x="100" y="23"/>
                    </a:lnTo>
                    <a:lnTo>
                      <a:pt x="90" y="23"/>
                    </a:lnTo>
                    <a:lnTo>
                      <a:pt x="85" y="28"/>
                    </a:lnTo>
                    <a:lnTo>
                      <a:pt x="76" y="28"/>
                    </a:lnTo>
                    <a:lnTo>
                      <a:pt x="66" y="28"/>
                    </a:lnTo>
                    <a:lnTo>
                      <a:pt x="56" y="28"/>
                    </a:lnTo>
                    <a:lnTo>
                      <a:pt x="52" y="28"/>
                    </a:lnTo>
                    <a:lnTo>
                      <a:pt x="43" y="28"/>
                    </a:lnTo>
                    <a:lnTo>
                      <a:pt x="33" y="28"/>
                    </a:lnTo>
                    <a:lnTo>
                      <a:pt x="23" y="28"/>
                    </a:lnTo>
                    <a:lnTo>
                      <a:pt x="14" y="28"/>
                    </a:lnTo>
                    <a:lnTo>
                      <a:pt x="9" y="23"/>
                    </a:lnTo>
                    <a:lnTo>
                      <a:pt x="0" y="23"/>
                    </a:lnTo>
                    <a:lnTo>
                      <a:pt x="0" y="18"/>
                    </a:lnTo>
                  </a:path>
                </a:pathLst>
              </a:custGeom>
              <a:noFill/>
              <a:ln w="12700" cap="rnd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8" name="Freeform 94"/>
              <p:cNvSpPr>
                <a:spLocks/>
              </p:cNvSpPr>
              <p:nvPr/>
            </p:nvSpPr>
            <p:spPr bwMode="auto">
              <a:xfrm>
                <a:off x="4314" y="2324"/>
                <a:ext cx="101" cy="3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9" y="5"/>
                  </a:cxn>
                  <a:cxn ang="0">
                    <a:pos x="14" y="0"/>
                  </a:cxn>
                  <a:cxn ang="0">
                    <a:pos x="23" y="0"/>
                  </a:cxn>
                  <a:cxn ang="0">
                    <a:pos x="33" y="0"/>
                  </a:cxn>
                  <a:cxn ang="0">
                    <a:pos x="43" y="0"/>
                  </a:cxn>
                  <a:cxn ang="0">
                    <a:pos x="52" y="0"/>
                  </a:cxn>
                  <a:cxn ang="0">
                    <a:pos x="56" y="0"/>
                  </a:cxn>
                  <a:cxn ang="0">
                    <a:pos x="66" y="0"/>
                  </a:cxn>
                  <a:cxn ang="0">
                    <a:pos x="76" y="0"/>
                  </a:cxn>
                  <a:cxn ang="0">
                    <a:pos x="85" y="0"/>
                  </a:cxn>
                  <a:cxn ang="0">
                    <a:pos x="90" y="5"/>
                  </a:cxn>
                  <a:cxn ang="0">
                    <a:pos x="100" y="5"/>
                  </a:cxn>
                  <a:cxn ang="0">
                    <a:pos x="100" y="9"/>
                  </a:cxn>
                  <a:cxn ang="0">
                    <a:pos x="94" y="14"/>
                  </a:cxn>
                  <a:cxn ang="0">
                    <a:pos x="90" y="14"/>
                  </a:cxn>
                  <a:cxn ang="0">
                    <a:pos x="85" y="19"/>
                  </a:cxn>
                  <a:cxn ang="0">
                    <a:pos x="81" y="23"/>
                  </a:cxn>
                  <a:cxn ang="0">
                    <a:pos x="76" y="23"/>
                  </a:cxn>
                  <a:cxn ang="0">
                    <a:pos x="66" y="29"/>
                  </a:cxn>
                  <a:cxn ang="0">
                    <a:pos x="61" y="29"/>
                  </a:cxn>
                  <a:cxn ang="0">
                    <a:pos x="56" y="29"/>
                  </a:cxn>
                  <a:cxn ang="0">
                    <a:pos x="52" y="29"/>
                  </a:cxn>
                  <a:cxn ang="0">
                    <a:pos x="43" y="29"/>
                  </a:cxn>
                  <a:cxn ang="0">
                    <a:pos x="38" y="29"/>
                  </a:cxn>
                  <a:cxn ang="0">
                    <a:pos x="33" y="29"/>
                  </a:cxn>
                  <a:cxn ang="0">
                    <a:pos x="23" y="23"/>
                  </a:cxn>
                  <a:cxn ang="0">
                    <a:pos x="18" y="23"/>
                  </a:cxn>
                  <a:cxn ang="0">
                    <a:pos x="14" y="19"/>
                  </a:cxn>
                  <a:cxn ang="0">
                    <a:pos x="9" y="14"/>
                  </a:cxn>
                  <a:cxn ang="0">
                    <a:pos x="5" y="14"/>
                  </a:cxn>
                  <a:cxn ang="0">
                    <a:pos x="0" y="9"/>
                  </a:cxn>
                  <a:cxn ang="0">
                    <a:pos x="0" y="5"/>
                  </a:cxn>
                </a:cxnLst>
                <a:rect l="0" t="0" r="r" b="b"/>
                <a:pathLst>
                  <a:path w="101" h="30">
                    <a:moveTo>
                      <a:pt x="0" y="5"/>
                    </a:moveTo>
                    <a:lnTo>
                      <a:pt x="9" y="5"/>
                    </a:lnTo>
                    <a:lnTo>
                      <a:pt x="14" y="0"/>
                    </a:lnTo>
                    <a:lnTo>
                      <a:pt x="23" y="0"/>
                    </a:lnTo>
                    <a:lnTo>
                      <a:pt x="33" y="0"/>
                    </a:lnTo>
                    <a:lnTo>
                      <a:pt x="43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6" y="0"/>
                    </a:lnTo>
                    <a:lnTo>
                      <a:pt x="76" y="0"/>
                    </a:lnTo>
                    <a:lnTo>
                      <a:pt x="85" y="0"/>
                    </a:lnTo>
                    <a:lnTo>
                      <a:pt x="90" y="5"/>
                    </a:lnTo>
                    <a:lnTo>
                      <a:pt x="100" y="5"/>
                    </a:lnTo>
                    <a:lnTo>
                      <a:pt x="100" y="9"/>
                    </a:lnTo>
                    <a:lnTo>
                      <a:pt x="94" y="14"/>
                    </a:lnTo>
                    <a:lnTo>
                      <a:pt x="90" y="14"/>
                    </a:lnTo>
                    <a:lnTo>
                      <a:pt x="85" y="19"/>
                    </a:lnTo>
                    <a:lnTo>
                      <a:pt x="81" y="23"/>
                    </a:lnTo>
                    <a:lnTo>
                      <a:pt x="76" y="23"/>
                    </a:lnTo>
                    <a:lnTo>
                      <a:pt x="66" y="29"/>
                    </a:lnTo>
                    <a:lnTo>
                      <a:pt x="61" y="29"/>
                    </a:lnTo>
                    <a:lnTo>
                      <a:pt x="56" y="29"/>
                    </a:lnTo>
                    <a:lnTo>
                      <a:pt x="52" y="29"/>
                    </a:lnTo>
                    <a:lnTo>
                      <a:pt x="43" y="29"/>
                    </a:lnTo>
                    <a:lnTo>
                      <a:pt x="38" y="29"/>
                    </a:lnTo>
                    <a:lnTo>
                      <a:pt x="33" y="29"/>
                    </a:lnTo>
                    <a:lnTo>
                      <a:pt x="23" y="23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0" y="9"/>
                    </a:lnTo>
                    <a:lnTo>
                      <a:pt x="0" y="5"/>
                    </a:lnTo>
                  </a:path>
                </a:pathLst>
              </a:custGeom>
              <a:noFill/>
              <a:ln w="12700" cap="rnd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9" name="Freeform 95"/>
              <p:cNvSpPr>
                <a:spLocks/>
              </p:cNvSpPr>
              <p:nvPr/>
            </p:nvSpPr>
            <p:spPr bwMode="auto">
              <a:xfrm>
                <a:off x="4281" y="1923"/>
                <a:ext cx="168" cy="97"/>
              </a:xfrm>
              <a:custGeom>
                <a:avLst/>
                <a:gdLst/>
                <a:ahLst/>
                <a:cxnLst>
                  <a:cxn ang="0">
                    <a:pos x="9" y="52"/>
                  </a:cxn>
                  <a:cxn ang="0">
                    <a:pos x="9" y="48"/>
                  </a:cxn>
                  <a:cxn ang="0">
                    <a:pos x="14" y="38"/>
                  </a:cxn>
                  <a:cxn ang="0">
                    <a:pos x="23" y="28"/>
                  </a:cxn>
                  <a:cxn ang="0">
                    <a:pos x="33" y="19"/>
                  </a:cxn>
                  <a:cxn ang="0">
                    <a:pos x="43" y="14"/>
                  </a:cxn>
                  <a:cxn ang="0">
                    <a:pos x="47" y="9"/>
                  </a:cxn>
                  <a:cxn ang="0">
                    <a:pos x="57" y="5"/>
                  </a:cxn>
                  <a:cxn ang="0">
                    <a:pos x="66" y="5"/>
                  </a:cxn>
                  <a:cxn ang="0">
                    <a:pos x="76" y="5"/>
                  </a:cxn>
                  <a:cxn ang="0">
                    <a:pos x="85" y="0"/>
                  </a:cxn>
                  <a:cxn ang="0">
                    <a:pos x="90" y="5"/>
                  </a:cxn>
                  <a:cxn ang="0">
                    <a:pos x="100" y="5"/>
                  </a:cxn>
                  <a:cxn ang="0">
                    <a:pos x="109" y="5"/>
                  </a:cxn>
                  <a:cxn ang="0">
                    <a:pos x="119" y="9"/>
                  </a:cxn>
                  <a:cxn ang="0">
                    <a:pos x="123" y="14"/>
                  </a:cxn>
                  <a:cxn ang="0">
                    <a:pos x="133" y="19"/>
                  </a:cxn>
                  <a:cxn ang="0">
                    <a:pos x="143" y="28"/>
                  </a:cxn>
                  <a:cxn ang="0">
                    <a:pos x="152" y="38"/>
                  </a:cxn>
                  <a:cxn ang="0">
                    <a:pos x="157" y="48"/>
                  </a:cxn>
                  <a:cxn ang="0">
                    <a:pos x="157" y="52"/>
                  </a:cxn>
                  <a:cxn ang="0">
                    <a:pos x="161" y="62"/>
                  </a:cxn>
                  <a:cxn ang="0">
                    <a:pos x="167" y="72"/>
                  </a:cxn>
                  <a:cxn ang="0">
                    <a:pos x="167" y="81"/>
                  </a:cxn>
                  <a:cxn ang="0">
                    <a:pos x="167" y="86"/>
                  </a:cxn>
                  <a:cxn ang="0">
                    <a:pos x="157" y="96"/>
                  </a:cxn>
                  <a:cxn ang="0">
                    <a:pos x="152" y="86"/>
                  </a:cxn>
                  <a:cxn ang="0">
                    <a:pos x="143" y="86"/>
                  </a:cxn>
                  <a:cxn ang="0">
                    <a:pos x="133" y="81"/>
                  </a:cxn>
                  <a:cxn ang="0">
                    <a:pos x="123" y="81"/>
                  </a:cxn>
                  <a:cxn ang="0">
                    <a:pos x="119" y="81"/>
                  </a:cxn>
                  <a:cxn ang="0">
                    <a:pos x="109" y="81"/>
                  </a:cxn>
                  <a:cxn ang="0">
                    <a:pos x="100" y="81"/>
                  </a:cxn>
                  <a:cxn ang="0">
                    <a:pos x="90" y="81"/>
                  </a:cxn>
                  <a:cxn ang="0">
                    <a:pos x="85" y="81"/>
                  </a:cxn>
                  <a:cxn ang="0">
                    <a:pos x="76" y="81"/>
                  </a:cxn>
                  <a:cxn ang="0">
                    <a:pos x="66" y="81"/>
                  </a:cxn>
                  <a:cxn ang="0">
                    <a:pos x="57" y="81"/>
                  </a:cxn>
                  <a:cxn ang="0">
                    <a:pos x="47" y="81"/>
                  </a:cxn>
                  <a:cxn ang="0">
                    <a:pos x="43" y="81"/>
                  </a:cxn>
                  <a:cxn ang="0">
                    <a:pos x="33" y="81"/>
                  </a:cxn>
                  <a:cxn ang="0">
                    <a:pos x="23" y="86"/>
                  </a:cxn>
                  <a:cxn ang="0">
                    <a:pos x="14" y="86"/>
                  </a:cxn>
                  <a:cxn ang="0">
                    <a:pos x="9" y="96"/>
                  </a:cxn>
                  <a:cxn ang="0">
                    <a:pos x="0" y="86"/>
                  </a:cxn>
                  <a:cxn ang="0">
                    <a:pos x="0" y="81"/>
                  </a:cxn>
                  <a:cxn ang="0">
                    <a:pos x="0" y="72"/>
                  </a:cxn>
                  <a:cxn ang="0">
                    <a:pos x="5" y="62"/>
                  </a:cxn>
                  <a:cxn ang="0">
                    <a:pos x="9" y="52"/>
                  </a:cxn>
                </a:cxnLst>
                <a:rect l="0" t="0" r="r" b="b"/>
                <a:pathLst>
                  <a:path w="168" h="97">
                    <a:moveTo>
                      <a:pt x="9" y="52"/>
                    </a:moveTo>
                    <a:lnTo>
                      <a:pt x="9" y="48"/>
                    </a:lnTo>
                    <a:lnTo>
                      <a:pt x="14" y="38"/>
                    </a:lnTo>
                    <a:lnTo>
                      <a:pt x="23" y="28"/>
                    </a:lnTo>
                    <a:lnTo>
                      <a:pt x="33" y="19"/>
                    </a:lnTo>
                    <a:lnTo>
                      <a:pt x="43" y="14"/>
                    </a:lnTo>
                    <a:lnTo>
                      <a:pt x="47" y="9"/>
                    </a:lnTo>
                    <a:lnTo>
                      <a:pt x="57" y="5"/>
                    </a:lnTo>
                    <a:lnTo>
                      <a:pt x="66" y="5"/>
                    </a:lnTo>
                    <a:lnTo>
                      <a:pt x="76" y="5"/>
                    </a:lnTo>
                    <a:lnTo>
                      <a:pt x="85" y="0"/>
                    </a:lnTo>
                    <a:lnTo>
                      <a:pt x="90" y="5"/>
                    </a:lnTo>
                    <a:lnTo>
                      <a:pt x="100" y="5"/>
                    </a:lnTo>
                    <a:lnTo>
                      <a:pt x="109" y="5"/>
                    </a:lnTo>
                    <a:lnTo>
                      <a:pt x="119" y="9"/>
                    </a:lnTo>
                    <a:lnTo>
                      <a:pt x="123" y="14"/>
                    </a:lnTo>
                    <a:lnTo>
                      <a:pt x="133" y="19"/>
                    </a:lnTo>
                    <a:lnTo>
                      <a:pt x="143" y="28"/>
                    </a:lnTo>
                    <a:lnTo>
                      <a:pt x="152" y="38"/>
                    </a:lnTo>
                    <a:lnTo>
                      <a:pt x="157" y="48"/>
                    </a:lnTo>
                    <a:lnTo>
                      <a:pt x="157" y="52"/>
                    </a:lnTo>
                    <a:lnTo>
                      <a:pt x="161" y="62"/>
                    </a:lnTo>
                    <a:lnTo>
                      <a:pt x="167" y="72"/>
                    </a:lnTo>
                    <a:lnTo>
                      <a:pt x="167" y="81"/>
                    </a:lnTo>
                    <a:lnTo>
                      <a:pt x="167" y="86"/>
                    </a:lnTo>
                    <a:lnTo>
                      <a:pt x="157" y="96"/>
                    </a:lnTo>
                    <a:lnTo>
                      <a:pt x="152" y="86"/>
                    </a:lnTo>
                    <a:lnTo>
                      <a:pt x="143" y="86"/>
                    </a:lnTo>
                    <a:lnTo>
                      <a:pt x="133" y="81"/>
                    </a:lnTo>
                    <a:lnTo>
                      <a:pt x="123" y="81"/>
                    </a:lnTo>
                    <a:lnTo>
                      <a:pt x="119" y="81"/>
                    </a:lnTo>
                    <a:lnTo>
                      <a:pt x="109" y="81"/>
                    </a:lnTo>
                    <a:lnTo>
                      <a:pt x="100" y="81"/>
                    </a:lnTo>
                    <a:lnTo>
                      <a:pt x="90" y="81"/>
                    </a:lnTo>
                    <a:lnTo>
                      <a:pt x="85" y="81"/>
                    </a:lnTo>
                    <a:lnTo>
                      <a:pt x="76" y="81"/>
                    </a:lnTo>
                    <a:lnTo>
                      <a:pt x="66" y="81"/>
                    </a:lnTo>
                    <a:lnTo>
                      <a:pt x="57" y="81"/>
                    </a:lnTo>
                    <a:lnTo>
                      <a:pt x="47" y="81"/>
                    </a:lnTo>
                    <a:lnTo>
                      <a:pt x="43" y="81"/>
                    </a:lnTo>
                    <a:lnTo>
                      <a:pt x="33" y="81"/>
                    </a:lnTo>
                    <a:lnTo>
                      <a:pt x="23" y="86"/>
                    </a:lnTo>
                    <a:lnTo>
                      <a:pt x="14" y="86"/>
                    </a:lnTo>
                    <a:lnTo>
                      <a:pt x="9" y="96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0" y="72"/>
                    </a:lnTo>
                    <a:lnTo>
                      <a:pt x="5" y="62"/>
                    </a:lnTo>
                    <a:lnTo>
                      <a:pt x="9" y="52"/>
                    </a:lnTo>
                  </a:path>
                </a:pathLst>
              </a:custGeom>
              <a:noFill/>
              <a:ln w="12700" cap="rnd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0" name="Freeform 96"/>
              <p:cNvSpPr>
                <a:spLocks/>
              </p:cNvSpPr>
              <p:nvPr/>
            </p:nvSpPr>
            <p:spPr bwMode="auto">
              <a:xfrm>
                <a:off x="4281" y="2306"/>
                <a:ext cx="168" cy="9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4" y="9"/>
                  </a:cxn>
                  <a:cxn ang="0">
                    <a:pos x="23" y="9"/>
                  </a:cxn>
                  <a:cxn ang="0">
                    <a:pos x="33" y="14"/>
                  </a:cxn>
                  <a:cxn ang="0">
                    <a:pos x="43" y="14"/>
                  </a:cxn>
                  <a:cxn ang="0">
                    <a:pos x="47" y="14"/>
                  </a:cxn>
                  <a:cxn ang="0">
                    <a:pos x="57" y="14"/>
                  </a:cxn>
                  <a:cxn ang="0">
                    <a:pos x="66" y="14"/>
                  </a:cxn>
                  <a:cxn ang="0">
                    <a:pos x="76" y="14"/>
                  </a:cxn>
                  <a:cxn ang="0">
                    <a:pos x="85" y="14"/>
                  </a:cxn>
                  <a:cxn ang="0">
                    <a:pos x="90" y="14"/>
                  </a:cxn>
                  <a:cxn ang="0">
                    <a:pos x="100" y="14"/>
                  </a:cxn>
                  <a:cxn ang="0">
                    <a:pos x="109" y="14"/>
                  </a:cxn>
                  <a:cxn ang="0">
                    <a:pos x="119" y="14"/>
                  </a:cxn>
                  <a:cxn ang="0">
                    <a:pos x="123" y="14"/>
                  </a:cxn>
                  <a:cxn ang="0">
                    <a:pos x="133" y="14"/>
                  </a:cxn>
                  <a:cxn ang="0">
                    <a:pos x="143" y="9"/>
                  </a:cxn>
                  <a:cxn ang="0">
                    <a:pos x="152" y="9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67" y="14"/>
                  </a:cxn>
                  <a:cxn ang="0">
                    <a:pos x="167" y="23"/>
                  </a:cxn>
                  <a:cxn ang="0">
                    <a:pos x="161" y="33"/>
                  </a:cxn>
                  <a:cxn ang="0">
                    <a:pos x="157" y="43"/>
                  </a:cxn>
                  <a:cxn ang="0">
                    <a:pos x="157" y="48"/>
                  </a:cxn>
                  <a:cxn ang="0">
                    <a:pos x="152" y="57"/>
                  </a:cxn>
                  <a:cxn ang="0">
                    <a:pos x="143" y="67"/>
                  </a:cxn>
                  <a:cxn ang="0">
                    <a:pos x="133" y="76"/>
                  </a:cxn>
                  <a:cxn ang="0">
                    <a:pos x="123" y="81"/>
                  </a:cxn>
                  <a:cxn ang="0">
                    <a:pos x="119" y="86"/>
                  </a:cxn>
                  <a:cxn ang="0">
                    <a:pos x="109" y="90"/>
                  </a:cxn>
                  <a:cxn ang="0">
                    <a:pos x="100" y="90"/>
                  </a:cxn>
                  <a:cxn ang="0">
                    <a:pos x="90" y="90"/>
                  </a:cxn>
                  <a:cxn ang="0">
                    <a:pos x="85" y="96"/>
                  </a:cxn>
                  <a:cxn ang="0">
                    <a:pos x="76" y="90"/>
                  </a:cxn>
                  <a:cxn ang="0">
                    <a:pos x="66" y="90"/>
                  </a:cxn>
                  <a:cxn ang="0">
                    <a:pos x="57" y="90"/>
                  </a:cxn>
                  <a:cxn ang="0">
                    <a:pos x="47" y="86"/>
                  </a:cxn>
                  <a:cxn ang="0">
                    <a:pos x="43" y="81"/>
                  </a:cxn>
                  <a:cxn ang="0">
                    <a:pos x="33" y="76"/>
                  </a:cxn>
                  <a:cxn ang="0">
                    <a:pos x="23" y="67"/>
                  </a:cxn>
                  <a:cxn ang="0">
                    <a:pos x="14" y="57"/>
                  </a:cxn>
                  <a:cxn ang="0">
                    <a:pos x="9" y="48"/>
                  </a:cxn>
                  <a:cxn ang="0">
                    <a:pos x="9" y="43"/>
                  </a:cxn>
                  <a:cxn ang="0">
                    <a:pos x="5" y="33"/>
                  </a:cxn>
                  <a:cxn ang="0">
                    <a:pos x="0" y="23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9" y="0"/>
                  </a:cxn>
                </a:cxnLst>
                <a:rect l="0" t="0" r="r" b="b"/>
                <a:pathLst>
                  <a:path w="168" h="97">
                    <a:moveTo>
                      <a:pt x="9" y="0"/>
                    </a:moveTo>
                    <a:lnTo>
                      <a:pt x="14" y="9"/>
                    </a:lnTo>
                    <a:lnTo>
                      <a:pt x="23" y="9"/>
                    </a:lnTo>
                    <a:lnTo>
                      <a:pt x="33" y="14"/>
                    </a:lnTo>
                    <a:lnTo>
                      <a:pt x="43" y="14"/>
                    </a:lnTo>
                    <a:lnTo>
                      <a:pt x="47" y="14"/>
                    </a:lnTo>
                    <a:lnTo>
                      <a:pt x="57" y="14"/>
                    </a:lnTo>
                    <a:lnTo>
                      <a:pt x="66" y="14"/>
                    </a:lnTo>
                    <a:lnTo>
                      <a:pt x="76" y="14"/>
                    </a:lnTo>
                    <a:lnTo>
                      <a:pt x="85" y="14"/>
                    </a:lnTo>
                    <a:lnTo>
                      <a:pt x="90" y="14"/>
                    </a:lnTo>
                    <a:lnTo>
                      <a:pt x="100" y="14"/>
                    </a:lnTo>
                    <a:lnTo>
                      <a:pt x="109" y="14"/>
                    </a:lnTo>
                    <a:lnTo>
                      <a:pt x="119" y="14"/>
                    </a:lnTo>
                    <a:lnTo>
                      <a:pt x="123" y="14"/>
                    </a:lnTo>
                    <a:lnTo>
                      <a:pt x="133" y="14"/>
                    </a:lnTo>
                    <a:lnTo>
                      <a:pt x="143" y="9"/>
                    </a:lnTo>
                    <a:lnTo>
                      <a:pt x="152" y="9"/>
                    </a:lnTo>
                    <a:lnTo>
                      <a:pt x="157" y="0"/>
                    </a:lnTo>
                    <a:lnTo>
                      <a:pt x="167" y="9"/>
                    </a:lnTo>
                    <a:lnTo>
                      <a:pt x="167" y="14"/>
                    </a:lnTo>
                    <a:lnTo>
                      <a:pt x="167" y="23"/>
                    </a:lnTo>
                    <a:lnTo>
                      <a:pt x="161" y="33"/>
                    </a:lnTo>
                    <a:lnTo>
                      <a:pt x="157" y="43"/>
                    </a:lnTo>
                    <a:lnTo>
                      <a:pt x="157" y="48"/>
                    </a:lnTo>
                    <a:lnTo>
                      <a:pt x="152" y="57"/>
                    </a:lnTo>
                    <a:lnTo>
                      <a:pt x="143" y="67"/>
                    </a:lnTo>
                    <a:lnTo>
                      <a:pt x="133" y="76"/>
                    </a:lnTo>
                    <a:lnTo>
                      <a:pt x="123" y="81"/>
                    </a:lnTo>
                    <a:lnTo>
                      <a:pt x="119" y="86"/>
                    </a:lnTo>
                    <a:lnTo>
                      <a:pt x="109" y="90"/>
                    </a:lnTo>
                    <a:lnTo>
                      <a:pt x="100" y="90"/>
                    </a:lnTo>
                    <a:lnTo>
                      <a:pt x="90" y="90"/>
                    </a:lnTo>
                    <a:lnTo>
                      <a:pt x="85" y="96"/>
                    </a:lnTo>
                    <a:lnTo>
                      <a:pt x="76" y="90"/>
                    </a:lnTo>
                    <a:lnTo>
                      <a:pt x="66" y="90"/>
                    </a:lnTo>
                    <a:lnTo>
                      <a:pt x="57" y="90"/>
                    </a:lnTo>
                    <a:lnTo>
                      <a:pt x="47" y="86"/>
                    </a:lnTo>
                    <a:lnTo>
                      <a:pt x="43" y="81"/>
                    </a:lnTo>
                    <a:lnTo>
                      <a:pt x="33" y="76"/>
                    </a:lnTo>
                    <a:lnTo>
                      <a:pt x="23" y="67"/>
                    </a:lnTo>
                    <a:lnTo>
                      <a:pt x="14" y="57"/>
                    </a:lnTo>
                    <a:lnTo>
                      <a:pt x="9" y="48"/>
                    </a:lnTo>
                    <a:lnTo>
                      <a:pt x="9" y="43"/>
                    </a:lnTo>
                    <a:lnTo>
                      <a:pt x="5" y="33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9" y="0"/>
                    </a:lnTo>
                  </a:path>
                </a:pathLst>
              </a:custGeom>
              <a:noFill/>
              <a:ln w="12700" cap="rnd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1" name="Freeform 97"/>
              <p:cNvSpPr>
                <a:spLocks/>
              </p:cNvSpPr>
              <p:nvPr/>
            </p:nvSpPr>
            <p:spPr bwMode="auto">
              <a:xfrm>
                <a:off x="4203" y="1828"/>
                <a:ext cx="323" cy="670"/>
              </a:xfrm>
              <a:custGeom>
                <a:avLst/>
                <a:gdLst/>
                <a:ahLst/>
                <a:cxnLst>
                  <a:cxn ang="0">
                    <a:pos x="14" y="257"/>
                  </a:cxn>
                  <a:cxn ang="0">
                    <a:pos x="23" y="239"/>
                  </a:cxn>
                  <a:cxn ang="0">
                    <a:pos x="38" y="214"/>
                  </a:cxn>
                  <a:cxn ang="0">
                    <a:pos x="58" y="200"/>
                  </a:cxn>
                  <a:cxn ang="0">
                    <a:pos x="47" y="176"/>
                  </a:cxn>
                  <a:cxn ang="0">
                    <a:pos x="43" y="143"/>
                  </a:cxn>
                  <a:cxn ang="0">
                    <a:pos x="43" y="109"/>
                  </a:cxn>
                  <a:cxn ang="0">
                    <a:pos x="52" y="76"/>
                  </a:cxn>
                  <a:cxn ang="0">
                    <a:pos x="67" y="48"/>
                  </a:cxn>
                  <a:cxn ang="0">
                    <a:pos x="86" y="28"/>
                  </a:cxn>
                  <a:cxn ang="0">
                    <a:pos x="120" y="9"/>
                  </a:cxn>
                  <a:cxn ang="0">
                    <a:pos x="153" y="0"/>
                  </a:cxn>
                  <a:cxn ang="0">
                    <a:pos x="187" y="5"/>
                  </a:cxn>
                  <a:cxn ang="0">
                    <a:pos x="221" y="14"/>
                  </a:cxn>
                  <a:cxn ang="0">
                    <a:pos x="245" y="38"/>
                  </a:cxn>
                  <a:cxn ang="0">
                    <a:pos x="263" y="57"/>
                  </a:cxn>
                  <a:cxn ang="0">
                    <a:pos x="274" y="90"/>
                  </a:cxn>
                  <a:cxn ang="0">
                    <a:pos x="278" y="124"/>
                  </a:cxn>
                  <a:cxn ang="0">
                    <a:pos x="278" y="157"/>
                  </a:cxn>
                  <a:cxn ang="0">
                    <a:pos x="269" y="186"/>
                  </a:cxn>
                  <a:cxn ang="0">
                    <a:pos x="274" y="210"/>
                  </a:cxn>
                  <a:cxn ang="0">
                    <a:pos x="288" y="224"/>
                  </a:cxn>
                  <a:cxn ang="0">
                    <a:pos x="302" y="248"/>
                  </a:cxn>
                  <a:cxn ang="0">
                    <a:pos x="312" y="277"/>
                  </a:cxn>
                  <a:cxn ang="0">
                    <a:pos x="322" y="310"/>
                  </a:cxn>
                  <a:cxn ang="0">
                    <a:pos x="322" y="344"/>
                  </a:cxn>
                  <a:cxn ang="0">
                    <a:pos x="322" y="377"/>
                  </a:cxn>
                  <a:cxn ang="0">
                    <a:pos x="307" y="411"/>
                  </a:cxn>
                  <a:cxn ang="0">
                    <a:pos x="298" y="430"/>
                  </a:cxn>
                  <a:cxn ang="0">
                    <a:pos x="283" y="454"/>
                  </a:cxn>
                  <a:cxn ang="0">
                    <a:pos x="263" y="468"/>
                  </a:cxn>
                  <a:cxn ang="0">
                    <a:pos x="274" y="492"/>
                  </a:cxn>
                  <a:cxn ang="0">
                    <a:pos x="278" y="526"/>
                  </a:cxn>
                  <a:cxn ang="0">
                    <a:pos x="278" y="559"/>
                  </a:cxn>
                  <a:cxn ang="0">
                    <a:pos x="269" y="592"/>
                  </a:cxn>
                  <a:cxn ang="0">
                    <a:pos x="254" y="621"/>
                  </a:cxn>
                  <a:cxn ang="0">
                    <a:pos x="235" y="640"/>
                  </a:cxn>
                  <a:cxn ang="0">
                    <a:pos x="201" y="659"/>
                  </a:cxn>
                  <a:cxn ang="0">
                    <a:pos x="168" y="669"/>
                  </a:cxn>
                  <a:cxn ang="0">
                    <a:pos x="134" y="663"/>
                  </a:cxn>
                  <a:cxn ang="0">
                    <a:pos x="100" y="654"/>
                  </a:cxn>
                  <a:cxn ang="0">
                    <a:pos x="76" y="630"/>
                  </a:cxn>
                  <a:cxn ang="0">
                    <a:pos x="58" y="611"/>
                  </a:cxn>
                  <a:cxn ang="0">
                    <a:pos x="47" y="578"/>
                  </a:cxn>
                  <a:cxn ang="0">
                    <a:pos x="43" y="544"/>
                  </a:cxn>
                  <a:cxn ang="0">
                    <a:pos x="43" y="511"/>
                  </a:cxn>
                  <a:cxn ang="0">
                    <a:pos x="52" y="482"/>
                  </a:cxn>
                  <a:cxn ang="0">
                    <a:pos x="47" y="458"/>
                  </a:cxn>
                  <a:cxn ang="0">
                    <a:pos x="33" y="444"/>
                  </a:cxn>
                  <a:cxn ang="0">
                    <a:pos x="19" y="420"/>
                  </a:cxn>
                  <a:cxn ang="0">
                    <a:pos x="9" y="391"/>
                  </a:cxn>
                  <a:cxn ang="0">
                    <a:pos x="0" y="358"/>
                  </a:cxn>
                  <a:cxn ang="0">
                    <a:pos x="0" y="324"/>
                  </a:cxn>
                  <a:cxn ang="0">
                    <a:pos x="0" y="291"/>
                  </a:cxn>
                </a:cxnLst>
                <a:rect l="0" t="0" r="r" b="b"/>
                <a:pathLst>
                  <a:path w="323" h="670">
                    <a:moveTo>
                      <a:pt x="0" y="281"/>
                    </a:moveTo>
                    <a:lnTo>
                      <a:pt x="9" y="277"/>
                    </a:lnTo>
                    <a:lnTo>
                      <a:pt x="9" y="267"/>
                    </a:lnTo>
                    <a:lnTo>
                      <a:pt x="14" y="257"/>
                    </a:lnTo>
                    <a:lnTo>
                      <a:pt x="14" y="248"/>
                    </a:lnTo>
                    <a:lnTo>
                      <a:pt x="19" y="248"/>
                    </a:lnTo>
                    <a:lnTo>
                      <a:pt x="23" y="243"/>
                    </a:lnTo>
                    <a:lnTo>
                      <a:pt x="23" y="239"/>
                    </a:lnTo>
                    <a:lnTo>
                      <a:pt x="33" y="234"/>
                    </a:lnTo>
                    <a:lnTo>
                      <a:pt x="33" y="224"/>
                    </a:lnTo>
                    <a:lnTo>
                      <a:pt x="33" y="219"/>
                    </a:lnTo>
                    <a:lnTo>
                      <a:pt x="38" y="214"/>
                    </a:lnTo>
                    <a:lnTo>
                      <a:pt x="43" y="210"/>
                    </a:lnTo>
                    <a:lnTo>
                      <a:pt x="47" y="210"/>
                    </a:lnTo>
                    <a:lnTo>
                      <a:pt x="52" y="200"/>
                    </a:lnTo>
                    <a:lnTo>
                      <a:pt x="58" y="200"/>
                    </a:lnTo>
                    <a:lnTo>
                      <a:pt x="52" y="191"/>
                    </a:lnTo>
                    <a:lnTo>
                      <a:pt x="52" y="186"/>
                    </a:lnTo>
                    <a:lnTo>
                      <a:pt x="52" y="181"/>
                    </a:lnTo>
                    <a:lnTo>
                      <a:pt x="47" y="176"/>
                    </a:lnTo>
                    <a:lnTo>
                      <a:pt x="47" y="167"/>
                    </a:lnTo>
                    <a:lnTo>
                      <a:pt x="43" y="157"/>
                    </a:lnTo>
                    <a:lnTo>
                      <a:pt x="43" y="148"/>
                    </a:lnTo>
                    <a:lnTo>
                      <a:pt x="43" y="143"/>
                    </a:lnTo>
                    <a:lnTo>
                      <a:pt x="43" y="133"/>
                    </a:lnTo>
                    <a:lnTo>
                      <a:pt x="43" y="124"/>
                    </a:lnTo>
                    <a:lnTo>
                      <a:pt x="43" y="114"/>
                    </a:lnTo>
                    <a:lnTo>
                      <a:pt x="43" y="109"/>
                    </a:lnTo>
                    <a:lnTo>
                      <a:pt x="43" y="100"/>
                    </a:lnTo>
                    <a:lnTo>
                      <a:pt x="47" y="90"/>
                    </a:lnTo>
                    <a:lnTo>
                      <a:pt x="47" y="81"/>
                    </a:lnTo>
                    <a:lnTo>
                      <a:pt x="52" y="76"/>
                    </a:lnTo>
                    <a:lnTo>
                      <a:pt x="58" y="66"/>
                    </a:lnTo>
                    <a:lnTo>
                      <a:pt x="58" y="57"/>
                    </a:lnTo>
                    <a:lnTo>
                      <a:pt x="62" y="57"/>
                    </a:lnTo>
                    <a:lnTo>
                      <a:pt x="67" y="48"/>
                    </a:lnTo>
                    <a:lnTo>
                      <a:pt x="71" y="43"/>
                    </a:lnTo>
                    <a:lnTo>
                      <a:pt x="76" y="38"/>
                    </a:lnTo>
                    <a:lnTo>
                      <a:pt x="81" y="33"/>
                    </a:lnTo>
                    <a:lnTo>
                      <a:pt x="86" y="28"/>
                    </a:lnTo>
                    <a:lnTo>
                      <a:pt x="91" y="23"/>
                    </a:lnTo>
                    <a:lnTo>
                      <a:pt x="100" y="14"/>
                    </a:lnTo>
                    <a:lnTo>
                      <a:pt x="110" y="9"/>
                    </a:lnTo>
                    <a:lnTo>
                      <a:pt x="120" y="9"/>
                    </a:lnTo>
                    <a:lnTo>
                      <a:pt x="124" y="5"/>
                    </a:lnTo>
                    <a:lnTo>
                      <a:pt x="134" y="5"/>
                    </a:lnTo>
                    <a:lnTo>
                      <a:pt x="144" y="0"/>
                    </a:lnTo>
                    <a:lnTo>
                      <a:pt x="153" y="0"/>
                    </a:lnTo>
                    <a:lnTo>
                      <a:pt x="163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7" y="5"/>
                    </a:lnTo>
                    <a:lnTo>
                      <a:pt x="197" y="5"/>
                    </a:lnTo>
                    <a:lnTo>
                      <a:pt x="201" y="9"/>
                    </a:lnTo>
                    <a:lnTo>
                      <a:pt x="211" y="9"/>
                    </a:lnTo>
                    <a:lnTo>
                      <a:pt x="221" y="14"/>
                    </a:lnTo>
                    <a:lnTo>
                      <a:pt x="230" y="23"/>
                    </a:lnTo>
                    <a:lnTo>
                      <a:pt x="235" y="28"/>
                    </a:lnTo>
                    <a:lnTo>
                      <a:pt x="240" y="33"/>
                    </a:lnTo>
                    <a:lnTo>
                      <a:pt x="245" y="38"/>
                    </a:lnTo>
                    <a:lnTo>
                      <a:pt x="250" y="43"/>
                    </a:lnTo>
                    <a:lnTo>
                      <a:pt x="254" y="48"/>
                    </a:lnTo>
                    <a:lnTo>
                      <a:pt x="259" y="57"/>
                    </a:lnTo>
                    <a:lnTo>
                      <a:pt x="263" y="57"/>
                    </a:lnTo>
                    <a:lnTo>
                      <a:pt x="263" y="66"/>
                    </a:lnTo>
                    <a:lnTo>
                      <a:pt x="269" y="76"/>
                    </a:lnTo>
                    <a:lnTo>
                      <a:pt x="274" y="81"/>
                    </a:lnTo>
                    <a:lnTo>
                      <a:pt x="274" y="90"/>
                    </a:lnTo>
                    <a:lnTo>
                      <a:pt x="278" y="100"/>
                    </a:lnTo>
                    <a:lnTo>
                      <a:pt x="278" y="109"/>
                    </a:lnTo>
                    <a:lnTo>
                      <a:pt x="278" y="114"/>
                    </a:lnTo>
                    <a:lnTo>
                      <a:pt x="278" y="124"/>
                    </a:lnTo>
                    <a:lnTo>
                      <a:pt x="278" y="133"/>
                    </a:lnTo>
                    <a:lnTo>
                      <a:pt x="278" y="143"/>
                    </a:lnTo>
                    <a:lnTo>
                      <a:pt x="278" y="148"/>
                    </a:lnTo>
                    <a:lnTo>
                      <a:pt x="278" y="157"/>
                    </a:lnTo>
                    <a:lnTo>
                      <a:pt x="274" y="167"/>
                    </a:lnTo>
                    <a:lnTo>
                      <a:pt x="274" y="176"/>
                    </a:lnTo>
                    <a:lnTo>
                      <a:pt x="269" y="181"/>
                    </a:lnTo>
                    <a:lnTo>
                      <a:pt x="269" y="186"/>
                    </a:lnTo>
                    <a:lnTo>
                      <a:pt x="269" y="191"/>
                    </a:lnTo>
                    <a:lnTo>
                      <a:pt x="263" y="200"/>
                    </a:lnTo>
                    <a:lnTo>
                      <a:pt x="269" y="200"/>
                    </a:lnTo>
                    <a:lnTo>
                      <a:pt x="274" y="210"/>
                    </a:lnTo>
                    <a:lnTo>
                      <a:pt x="278" y="210"/>
                    </a:lnTo>
                    <a:lnTo>
                      <a:pt x="283" y="214"/>
                    </a:lnTo>
                    <a:lnTo>
                      <a:pt x="288" y="219"/>
                    </a:lnTo>
                    <a:lnTo>
                      <a:pt x="288" y="224"/>
                    </a:lnTo>
                    <a:lnTo>
                      <a:pt x="288" y="234"/>
                    </a:lnTo>
                    <a:lnTo>
                      <a:pt x="298" y="239"/>
                    </a:lnTo>
                    <a:lnTo>
                      <a:pt x="298" y="243"/>
                    </a:lnTo>
                    <a:lnTo>
                      <a:pt x="302" y="248"/>
                    </a:lnTo>
                    <a:lnTo>
                      <a:pt x="307" y="248"/>
                    </a:lnTo>
                    <a:lnTo>
                      <a:pt x="307" y="257"/>
                    </a:lnTo>
                    <a:lnTo>
                      <a:pt x="312" y="267"/>
                    </a:lnTo>
                    <a:lnTo>
                      <a:pt x="312" y="277"/>
                    </a:lnTo>
                    <a:lnTo>
                      <a:pt x="322" y="281"/>
                    </a:lnTo>
                    <a:lnTo>
                      <a:pt x="322" y="291"/>
                    </a:lnTo>
                    <a:lnTo>
                      <a:pt x="322" y="301"/>
                    </a:lnTo>
                    <a:lnTo>
                      <a:pt x="322" y="310"/>
                    </a:lnTo>
                    <a:lnTo>
                      <a:pt x="322" y="315"/>
                    </a:lnTo>
                    <a:lnTo>
                      <a:pt x="322" y="324"/>
                    </a:lnTo>
                    <a:lnTo>
                      <a:pt x="322" y="334"/>
                    </a:lnTo>
                    <a:lnTo>
                      <a:pt x="322" y="344"/>
                    </a:lnTo>
                    <a:lnTo>
                      <a:pt x="322" y="353"/>
                    </a:lnTo>
                    <a:lnTo>
                      <a:pt x="322" y="358"/>
                    </a:lnTo>
                    <a:lnTo>
                      <a:pt x="322" y="367"/>
                    </a:lnTo>
                    <a:lnTo>
                      <a:pt x="322" y="377"/>
                    </a:lnTo>
                    <a:lnTo>
                      <a:pt x="322" y="387"/>
                    </a:lnTo>
                    <a:lnTo>
                      <a:pt x="312" y="391"/>
                    </a:lnTo>
                    <a:lnTo>
                      <a:pt x="312" y="401"/>
                    </a:lnTo>
                    <a:lnTo>
                      <a:pt x="307" y="411"/>
                    </a:lnTo>
                    <a:lnTo>
                      <a:pt x="307" y="420"/>
                    </a:lnTo>
                    <a:lnTo>
                      <a:pt x="302" y="420"/>
                    </a:lnTo>
                    <a:lnTo>
                      <a:pt x="298" y="425"/>
                    </a:lnTo>
                    <a:lnTo>
                      <a:pt x="298" y="430"/>
                    </a:lnTo>
                    <a:lnTo>
                      <a:pt x="288" y="434"/>
                    </a:lnTo>
                    <a:lnTo>
                      <a:pt x="288" y="444"/>
                    </a:lnTo>
                    <a:lnTo>
                      <a:pt x="288" y="449"/>
                    </a:lnTo>
                    <a:lnTo>
                      <a:pt x="283" y="454"/>
                    </a:lnTo>
                    <a:lnTo>
                      <a:pt x="278" y="458"/>
                    </a:lnTo>
                    <a:lnTo>
                      <a:pt x="274" y="458"/>
                    </a:lnTo>
                    <a:lnTo>
                      <a:pt x="269" y="468"/>
                    </a:lnTo>
                    <a:lnTo>
                      <a:pt x="263" y="468"/>
                    </a:lnTo>
                    <a:lnTo>
                      <a:pt x="269" y="477"/>
                    </a:lnTo>
                    <a:lnTo>
                      <a:pt x="269" y="482"/>
                    </a:lnTo>
                    <a:lnTo>
                      <a:pt x="269" y="487"/>
                    </a:lnTo>
                    <a:lnTo>
                      <a:pt x="274" y="492"/>
                    </a:lnTo>
                    <a:lnTo>
                      <a:pt x="274" y="501"/>
                    </a:lnTo>
                    <a:lnTo>
                      <a:pt x="278" y="511"/>
                    </a:lnTo>
                    <a:lnTo>
                      <a:pt x="278" y="520"/>
                    </a:lnTo>
                    <a:lnTo>
                      <a:pt x="278" y="526"/>
                    </a:lnTo>
                    <a:lnTo>
                      <a:pt x="278" y="535"/>
                    </a:lnTo>
                    <a:lnTo>
                      <a:pt x="278" y="544"/>
                    </a:lnTo>
                    <a:lnTo>
                      <a:pt x="278" y="554"/>
                    </a:lnTo>
                    <a:lnTo>
                      <a:pt x="278" y="559"/>
                    </a:lnTo>
                    <a:lnTo>
                      <a:pt x="278" y="568"/>
                    </a:lnTo>
                    <a:lnTo>
                      <a:pt x="274" y="578"/>
                    </a:lnTo>
                    <a:lnTo>
                      <a:pt x="274" y="587"/>
                    </a:lnTo>
                    <a:lnTo>
                      <a:pt x="269" y="592"/>
                    </a:lnTo>
                    <a:lnTo>
                      <a:pt x="263" y="602"/>
                    </a:lnTo>
                    <a:lnTo>
                      <a:pt x="263" y="611"/>
                    </a:lnTo>
                    <a:lnTo>
                      <a:pt x="259" y="611"/>
                    </a:lnTo>
                    <a:lnTo>
                      <a:pt x="254" y="621"/>
                    </a:lnTo>
                    <a:lnTo>
                      <a:pt x="250" y="625"/>
                    </a:lnTo>
                    <a:lnTo>
                      <a:pt x="245" y="630"/>
                    </a:lnTo>
                    <a:lnTo>
                      <a:pt x="240" y="635"/>
                    </a:lnTo>
                    <a:lnTo>
                      <a:pt x="235" y="640"/>
                    </a:lnTo>
                    <a:lnTo>
                      <a:pt x="230" y="645"/>
                    </a:lnTo>
                    <a:lnTo>
                      <a:pt x="221" y="654"/>
                    </a:lnTo>
                    <a:lnTo>
                      <a:pt x="211" y="659"/>
                    </a:lnTo>
                    <a:lnTo>
                      <a:pt x="201" y="659"/>
                    </a:lnTo>
                    <a:lnTo>
                      <a:pt x="197" y="663"/>
                    </a:lnTo>
                    <a:lnTo>
                      <a:pt x="187" y="663"/>
                    </a:lnTo>
                    <a:lnTo>
                      <a:pt x="177" y="669"/>
                    </a:lnTo>
                    <a:lnTo>
                      <a:pt x="168" y="669"/>
                    </a:lnTo>
                    <a:lnTo>
                      <a:pt x="163" y="669"/>
                    </a:lnTo>
                    <a:lnTo>
                      <a:pt x="153" y="669"/>
                    </a:lnTo>
                    <a:lnTo>
                      <a:pt x="144" y="669"/>
                    </a:lnTo>
                    <a:lnTo>
                      <a:pt x="134" y="663"/>
                    </a:lnTo>
                    <a:lnTo>
                      <a:pt x="124" y="663"/>
                    </a:lnTo>
                    <a:lnTo>
                      <a:pt x="120" y="659"/>
                    </a:lnTo>
                    <a:lnTo>
                      <a:pt x="110" y="659"/>
                    </a:lnTo>
                    <a:lnTo>
                      <a:pt x="100" y="654"/>
                    </a:lnTo>
                    <a:lnTo>
                      <a:pt x="91" y="645"/>
                    </a:lnTo>
                    <a:lnTo>
                      <a:pt x="86" y="640"/>
                    </a:lnTo>
                    <a:lnTo>
                      <a:pt x="81" y="635"/>
                    </a:lnTo>
                    <a:lnTo>
                      <a:pt x="76" y="630"/>
                    </a:lnTo>
                    <a:lnTo>
                      <a:pt x="71" y="625"/>
                    </a:lnTo>
                    <a:lnTo>
                      <a:pt x="67" y="621"/>
                    </a:lnTo>
                    <a:lnTo>
                      <a:pt x="62" y="611"/>
                    </a:lnTo>
                    <a:lnTo>
                      <a:pt x="58" y="611"/>
                    </a:lnTo>
                    <a:lnTo>
                      <a:pt x="58" y="602"/>
                    </a:lnTo>
                    <a:lnTo>
                      <a:pt x="52" y="592"/>
                    </a:lnTo>
                    <a:lnTo>
                      <a:pt x="47" y="587"/>
                    </a:lnTo>
                    <a:lnTo>
                      <a:pt x="47" y="578"/>
                    </a:lnTo>
                    <a:lnTo>
                      <a:pt x="43" y="568"/>
                    </a:lnTo>
                    <a:lnTo>
                      <a:pt x="43" y="559"/>
                    </a:lnTo>
                    <a:lnTo>
                      <a:pt x="43" y="554"/>
                    </a:lnTo>
                    <a:lnTo>
                      <a:pt x="43" y="544"/>
                    </a:lnTo>
                    <a:lnTo>
                      <a:pt x="43" y="535"/>
                    </a:lnTo>
                    <a:lnTo>
                      <a:pt x="43" y="526"/>
                    </a:lnTo>
                    <a:lnTo>
                      <a:pt x="43" y="520"/>
                    </a:lnTo>
                    <a:lnTo>
                      <a:pt x="43" y="511"/>
                    </a:lnTo>
                    <a:lnTo>
                      <a:pt x="47" y="501"/>
                    </a:lnTo>
                    <a:lnTo>
                      <a:pt x="47" y="492"/>
                    </a:lnTo>
                    <a:lnTo>
                      <a:pt x="52" y="487"/>
                    </a:lnTo>
                    <a:lnTo>
                      <a:pt x="52" y="482"/>
                    </a:lnTo>
                    <a:lnTo>
                      <a:pt x="52" y="477"/>
                    </a:lnTo>
                    <a:lnTo>
                      <a:pt x="58" y="468"/>
                    </a:lnTo>
                    <a:lnTo>
                      <a:pt x="52" y="468"/>
                    </a:lnTo>
                    <a:lnTo>
                      <a:pt x="47" y="458"/>
                    </a:lnTo>
                    <a:lnTo>
                      <a:pt x="43" y="458"/>
                    </a:lnTo>
                    <a:lnTo>
                      <a:pt x="38" y="454"/>
                    </a:lnTo>
                    <a:lnTo>
                      <a:pt x="33" y="449"/>
                    </a:lnTo>
                    <a:lnTo>
                      <a:pt x="33" y="444"/>
                    </a:lnTo>
                    <a:lnTo>
                      <a:pt x="33" y="434"/>
                    </a:lnTo>
                    <a:lnTo>
                      <a:pt x="23" y="430"/>
                    </a:lnTo>
                    <a:lnTo>
                      <a:pt x="23" y="425"/>
                    </a:lnTo>
                    <a:lnTo>
                      <a:pt x="19" y="420"/>
                    </a:lnTo>
                    <a:lnTo>
                      <a:pt x="14" y="420"/>
                    </a:lnTo>
                    <a:lnTo>
                      <a:pt x="14" y="411"/>
                    </a:lnTo>
                    <a:lnTo>
                      <a:pt x="9" y="401"/>
                    </a:lnTo>
                    <a:lnTo>
                      <a:pt x="9" y="391"/>
                    </a:lnTo>
                    <a:lnTo>
                      <a:pt x="0" y="387"/>
                    </a:lnTo>
                    <a:lnTo>
                      <a:pt x="0" y="377"/>
                    </a:lnTo>
                    <a:lnTo>
                      <a:pt x="0" y="367"/>
                    </a:lnTo>
                    <a:lnTo>
                      <a:pt x="0" y="358"/>
                    </a:lnTo>
                    <a:lnTo>
                      <a:pt x="0" y="353"/>
                    </a:lnTo>
                    <a:lnTo>
                      <a:pt x="0" y="344"/>
                    </a:lnTo>
                    <a:lnTo>
                      <a:pt x="0" y="334"/>
                    </a:lnTo>
                    <a:lnTo>
                      <a:pt x="0" y="324"/>
                    </a:lnTo>
                    <a:lnTo>
                      <a:pt x="0" y="315"/>
                    </a:lnTo>
                    <a:lnTo>
                      <a:pt x="0" y="310"/>
                    </a:lnTo>
                    <a:lnTo>
                      <a:pt x="0" y="301"/>
                    </a:lnTo>
                    <a:lnTo>
                      <a:pt x="0" y="291"/>
                    </a:lnTo>
                    <a:lnTo>
                      <a:pt x="0" y="281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2" name="Freeform 98"/>
              <p:cNvSpPr>
                <a:spLocks/>
              </p:cNvSpPr>
              <p:nvPr/>
            </p:nvSpPr>
            <p:spPr bwMode="auto">
              <a:xfrm>
                <a:off x="4357" y="2158"/>
                <a:ext cx="17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6" y="8"/>
                  </a:cxn>
                  <a:cxn ang="0">
                    <a:pos x="10" y="16"/>
                  </a:cxn>
                  <a:cxn ang="0">
                    <a:pos x="0" y="8"/>
                  </a:cxn>
                  <a:cxn ang="0">
                    <a:pos x="10" y="0"/>
                  </a:cxn>
                </a:cxnLst>
                <a:rect l="0" t="0" r="r" b="b"/>
                <a:pathLst>
                  <a:path w="17" h="17">
                    <a:moveTo>
                      <a:pt x="10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10" y="0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3" name="Freeform 99"/>
              <p:cNvSpPr>
                <a:spLocks/>
              </p:cNvSpPr>
              <p:nvPr/>
            </p:nvSpPr>
            <p:spPr bwMode="auto">
              <a:xfrm>
                <a:off x="3526" y="1325"/>
                <a:ext cx="713" cy="1675"/>
              </a:xfrm>
              <a:custGeom>
                <a:avLst/>
                <a:gdLst/>
                <a:ahLst/>
                <a:cxnLst>
                  <a:cxn ang="0">
                    <a:pos x="23" y="23"/>
                  </a:cxn>
                  <a:cxn ang="0">
                    <a:pos x="56" y="57"/>
                  </a:cxn>
                  <a:cxn ang="0">
                    <a:pos x="90" y="90"/>
                  </a:cxn>
                  <a:cxn ang="0">
                    <a:pos x="124" y="124"/>
                  </a:cxn>
                  <a:cxn ang="0">
                    <a:pos x="157" y="157"/>
                  </a:cxn>
                  <a:cxn ang="0">
                    <a:pos x="191" y="191"/>
                  </a:cxn>
                  <a:cxn ang="0">
                    <a:pos x="224" y="224"/>
                  </a:cxn>
                  <a:cxn ang="0">
                    <a:pos x="258" y="258"/>
                  </a:cxn>
                  <a:cxn ang="0">
                    <a:pos x="291" y="291"/>
                  </a:cxn>
                  <a:cxn ang="0">
                    <a:pos x="324" y="325"/>
                  </a:cxn>
                  <a:cxn ang="0">
                    <a:pos x="358" y="358"/>
                  </a:cxn>
                  <a:cxn ang="0">
                    <a:pos x="391" y="392"/>
                  </a:cxn>
                  <a:cxn ang="0">
                    <a:pos x="425" y="425"/>
                  </a:cxn>
                  <a:cxn ang="0">
                    <a:pos x="458" y="459"/>
                  </a:cxn>
                  <a:cxn ang="0">
                    <a:pos x="491" y="492"/>
                  </a:cxn>
                  <a:cxn ang="0">
                    <a:pos x="530" y="526"/>
                  </a:cxn>
                  <a:cxn ang="0">
                    <a:pos x="564" y="559"/>
                  </a:cxn>
                  <a:cxn ang="0">
                    <a:pos x="597" y="593"/>
                  </a:cxn>
                  <a:cxn ang="0">
                    <a:pos x="630" y="626"/>
                  </a:cxn>
                  <a:cxn ang="0">
                    <a:pos x="664" y="659"/>
                  </a:cxn>
                  <a:cxn ang="0">
                    <a:pos x="697" y="693"/>
                  </a:cxn>
                  <a:cxn ang="0">
                    <a:pos x="712" y="722"/>
                  </a:cxn>
                  <a:cxn ang="0">
                    <a:pos x="697" y="746"/>
                  </a:cxn>
                  <a:cxn ang="0">
                    <a:pos x="683" y="770"/>
                  </a:cxn>
                  <a:cxn ang="0">
                    <a:pos x="673" y="793"/>
                  </a:cxn>
                  <a:cxn ang="0">
                    <a:pos x="678" y="827"/>
                  </a:cxn>
                  <a:cxn ang="0">
                    <a:pos x="678" y="860"/>
                  </a:cxn>
                  <a:cxn ang="0">
                    <a:pos x="678" y="889"/>
                  </a:cxn>
                  <a:cxn ang="0">
                    <a:pos x="693" y="913"/>
                  </a:cxn>
                  <a:cxn ang="0">
                    <a:pos x="706" y="937"/>
                  </a:cxn>
                  <a:cxn ang="0">
                    <a:pos x="712" y="961"/>
                  </a:cxn>
                  <a:cxn ang="0">
                    <a:pos x="678" y="994"/>
                  </a:cxn>
                  <a:cxn ang="0">
                    <a:pos x="644" y="1028"/>
                  </a:cxn>
                  <a:cxn ang="0">
                    <a:pos x="611" y="1061"/>
                  </a:cxn>
                  <a:cxn ang="0">
                    <a:pos x="578" y="1095"/>
                  </a:cxn>
                  <a:cxn ang="0">
                    <a:pos x="544" y="1128"/>
                  </a:cxn>
                  <a:cxn ang="0">
                    <a:pos x="511" y="1162"/>
                  </a:cxn>
                  <a:cxn ang="0">
                    <a:pos x="477" y="1195"/>
                  </a:cxn>
                  <a:cxn ang="0">
                    <a:pos x="444" y="1229"/>
                  </a:cxn>
                  <a:cxn ang="0">
                    <a:pos x="411" y="1262"/>
                  </a:cxn>
                  <a:cxn ang="0">
                    <a:pos x="377" y="1296"/>
                  </a:cxn>
                  <a:cxn ang="0">
                    <a:pos x="344" y="1329"/>
                  </a:cxn>
                  <a:cxn ang="0">
                    <a:pos x="310" y="1363"/>
                  </a:cxn>
                  <a:cxn ang="0">
                    <a:pos x="277" y="1396"/>
                  </a:cxn>
                  <a:cxn ang="0">
                    <a:pos x="243" y="1430"/>
                  </a:cxn>
                  <a:cxn ang="0">
                    <a:pos x="209" y="1463"/>
                  </a:cxn>
                  <a:cxn ang="0">
                    <a:pos x="176" y="1496"/>
                  </a:cxn>
                  <a:cxn ang="0">
                    <a:pos x="143" y="1530"/>
                  </a:cxn>
                  <a:cxn ang="0">
                    <a:pos x="109" y="1563"/>
                  </a:cxn>
                  <a:cxn ang="0">
                    <a:pos x="76" y="1597"/>
                  </a:cxn>
                  <a:cxn ang="0">
                    <a:pos x="43" y="1630"/>
                  </a:cxn>
                  <a:cxn ang="0">
                    <a:pos x="9" y="1664"/>
                  </a:cxn>
                </a:cxnLst>
                <a:rect l="0" t="0" r="r" b="b"/>
                <a:pathLst>
                  <a:path w="713" h="1675">
                    <a:moveTo>
                      <a:pt x="0" y="0"/>
                    </a:moveTo>
                    <a:lnTo>
                      <a:pt x="9" y="9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3" y="33"/>
                    </a:lnTo>
                    <a:lnTo>
                      <a:pt x="43" y="43"/>
                    </a:lnTo>
                    <a:lnTo>
                      <a:pt x="47" y="47"/>
                    </a:lnTo>
                    <a:lnTo>
                      <a:pt x="56" y="57"/>
                    </a:lnTo>
                    <a:lnTo>
                      <a:pt x="67" y="66"/>
                    </a:lnTo>
                    <a:lnTo>
                      <a:pt x="76" y="76"/>
                    </a:lnTo>
                    <a:lnTo>
                      <a:pt x="81" y="81"/>
                    </a:lnTo>
                    <a:lnTo>
                      <a:pt x="90" y="90"/>
                    </a:lnTo>
                    <a:lnTo>
                      <a:pt x="100" y="100"/>
                    </a:lnTo>
                    <a:lnTo>
                      <a:pt x="109" y="110"/>
                    </a:lnTo>
                    <a:lnTo>
                      <a:pt x="114" y="114"/>
                    </a:lnTo>
                    <a:lnTo>
                      <a:pt x="124" y="124"/>
                    </a:lnTo>
                    <a:lnTo>
                      <a:pt x="133" y="133"/>
                    </a:lnTo>
                    <a:lnTo>
                      <a:pt x="143" y="143"/>
                    </a:lnTo>
                    <a:lnTo>
                      <a:pt x="147" y="148"/>
                    </a:lnTo>
                    <a:lnTo>
                      <a:pt x="157" y="157"/>
                    </a:lnTo>
                    <a:lnTo>
                      <a:pt x="167" y="167"/>
                    </a:lnTo>
                    <a:lnTo>
                      <a:pt x="176" y="177"/>
                    </a:lnTo>
                    <a:lnTo>
                      <a:pt x="186" y="182"/>
                    </a:lnTo>
                    <a:lnTo>
                      <a:pt x="191" y="191"/>
                    </a:lnTo>
                    <a:lnTo>
                      <a:pt x="200" y="200"/>
                    </a:lnTo>
                    <a:lnTo>
                      <a:pt x="209" y="210"/>
                    </a:lnTo>
                    <a:lnTo>
                      <a:pt x="220" y="215"/>
                    </a:lnTo>
                    <a:lnTo>
                      <a:pt x="224" y="224"/>
                    </a:lnTo>
                    <a:lnTo>
                      <a:pt x="234" y="234"/>
                    </a:lnTo>
                    <a:lnTo>
                      <a:pt x="243" y="243"/>
                    </a:lnTo>
                    <a:lnTo>
                      <a:pt x="253" y="249"/>
                    </a:lnTo>
                    <a:lnTo>
                      <a:pt x="258" y="258"/>
                    </a:lnTo>
                    <a:lnTo>
                      <a:pt x="267" y="267"/>
                    </a:lnTo>
                    <a:lnTo>
                      <a:pt x="277" y="277"/>
                    </a:lnTo>
                    <a:lnTo>
                      <a:pt x="286" y="282"/>
                    </a:lnTo>
                    <a:lnTo>
                      <a:pt x="291" y="291"/>
                    </a:lnTo>
                    <a:lnTo>
                      <a:pt x="300" y="301"/>
                    </a:lnTo>
                    <a:lnTo>
                      <a:pt x="310" y="310"/>
                    </a:lnTo>
                    <a:lnTo>
                      <a:pt x="320" y="315"/>
                    </a:lnTo>
                    <a:lnTo>
                      <a:pt x="324" y="325"/>
                    </a:lnTo>
                    <a:lnTo>
                      <a:pt x="334" y="334"/>
                    </a:lnTo>
                    <a:lnTo>
                      <a:pt x="344" y="344"/>
                    </a:lnTo>
                    <a:lnTo>
                      <a:pt x="353" y="349"/>
                    </a:lnTo>
                    <a:lnTo>
                      <a:pt x="358" y="358"/>
                    </a:lnTo>
                    <a:lnTo>
                      <a:pt x="367" y="368"/>
                    </a:lnTo>
                    <a:lnTo>
                      <a:pt x="377" y="377"/>
                    </a:lnTo>
                    <a:lnTo>
                      <a:pt x="387" y="382"/>
                    </a:lnTo>
                    <a:lnTo>
                      <a:pt x="391" y="392"/>
                    </a:lnTo>
                    <a:lnTo>
                      <a:pt x="401" y="401"/>
                    </a:lnTo>
                    <a:lnTo>
                      <a:pt x="411" y="411"/>
                    </a:lnTo>
                    <a:lnTo>
                      <a:pt x="420" y="415"/>
                    </a:lnTo>
                    <a:lnTo>
                      <a:pt x="425" y="425"/>
                    </a:lnTo>
                    <a:lnTo>
                      <a:pt x="434" y="435"/>
                    </a:lnTo>
                    <a:lnTo>
                      <a:pt x="444" y="444"/>
                    </a:lnTo>
                    <a:lnTo>
                      <a:pt x="453" y="449"/>
                    </a:lnTo>
                    <a:lnTo>
                      <a:pt x="458" y="459"/>
                    </a:lnTo>
                    <a:lnTo>
                      <a:pt x="468" y="468"/>
                    </a:lnTo>
                    <a:lnTo>
                      <a:pt x="477" y="478"/>
                    </a:lnTo>
                    <a:lnTo>
                      <a:pt x="487" y="482"/>
                    </a:lnTo>
                    <a:lnTo>
                      <a:pt x="491" y="492"/>
                    </a:lnTo>
                    <a:lnTo>
                      <a:pt x="502" y="502"/>
                    </a:lnTo>
                    <a:lnTo>
                      <a:pt x="511" y="511"/>
                    </a:lnTo>
                    <a:lnTo>
                      <a:pt x="520" y="516"/>
                    </a:lnTo>
                    <a:lnTo>
                      <a:pt x="530" y="526"/>
                    </a:lnTo>
                    <a:lnTo>
                      <a:pt x="535" y="535"/>
                    </a:lnTo>
                    <a:lnTo>
                      <a:pt x="544" y="545"/>
                    </a:lnTo>
                    <a:lnTo>
                      <a:pt x="554" y="549"/>
                    </a:lnTo>
                    <a:lnTo>
                      <a:pt x="564" y="559"/>
                    </a:lnTo>
                    <a:lnTo>
                      <a:pt x="568" y="569"/>
                    </a:lnTo>
                    <a:lnTo>
                      <a:pt x="578" y="578"/>
                    </a:lnTo>
                    <a:lnTo>
                      <a:pt x="587" y="583"/>
                    </a:lnTo>
                    <a:lnTo>
                      <a:pt x="597" y="593"/>
                    </a:lnTo>
                    <a:lnTo>
                      <a:pt x="602" y="602"/>
                    </a:lnTo>
                    <a:lnTo>
                      <a:pt x="611" y="612"/>
                    </a:lnTo>
                    <a:lnTo>
                      <a:pt x="621" y="616"/>
                    </a:lnTo>
                    <a:lnTo>
                      <a:pt x="630" y="626"/>
                    </a:lnTo>
                    <a:lnTo>
                      <a:pt x="635" y="636"/>
                    </a:lnTo>
                    <a:lnTo>
                      <a:pt x="644" y="645"/>
                    </a:lnTo>
                    <a:lnTo>
                      <a:pt x="655" y="650"/>
                    </a:lnTo>
                    <a:lnTo>
                      <a:pt x="664" y="659"/>
                    </a:lnTo>
                    <a:lnTo>
                      <a:pt x="668" y="669"/>
                    </a:lnTo>
                    <a:lnTo>
                      <a:pt x="678" y="679"/>
                    </a:lnTo>
                    <a:lnTo>
                      <a:pt x="688" y="683"/>
                    </a:lnTo>
                    <a:lnTo>
                      <a:pt x="697" y="693"/>
                    </a:lnTo>
                    <a:lnTo>
                      <a:pt x="702" y="703"/>
                    </a:lnTo>
                    <a:lnTo>
                      <a:pt x="712" y="712"/>
                    </a:lnTo>
                    <a:lnTo>
                      <a:pt x="712" y="717"/>
                    </a:lnTo>
                    <a:lnTo>
                      <a:pt x="712" y="722"/>
                    </a:lnTo>
                    <a:lnTo>
                      <a:pt x="706" y="726"/>
                    </a:lnTo>
                    <a:lnTo>
                      <a:pt x="706" y="736"/>
                    </a:lnTo>
                    <a:lnTo>
                      <a:pt x="702" y="741"/>
                    </a:lnTo>
                    <a:lnTo>
                      <a:pt x="697" y="746"/>
                    </a:lnTo>
                    <a:lnTo>
                      <a:pt x="693" y="750"/>
                    </a:lnTo>
                    <a:lnTo>
                      <a:pt x="693" y="760"/>
                    </a:lnTo>
                    <a:lnTo>
                      <a:pt x="688" y="765"/>
                    </a:lnTo>
                    <a:lnTo>
                      <a:pt x="683" y="770"/>
                    </a:lnTo>
                    <a:lnTo>
                      <a:pt x="683" y="779"/>
                    </a:lnTo>
                    <a:lnTo>
                      <a:pt x="678" y="784"/>
                    </a:lnTo>
                    <a:lnTo>
                      <a:pt x="673" y="784"/>
                    </a:lnTo>
                    <a:lnTo>
                      <a:pt x="673" y="793"/>
                    </a:lnTo>
                    <a:lnTo>
                      <a:pt x="673" y="803"/>
                    </a:lnTo>
                    <a:lnTo>
                      <a:pt x="678" y="813"/>
                    </a:lnTo>
                    <a:lnTo>
                      <a:pt x="678" y="817"/>
                    </a:lnTo>
                    <a:lnTo>
                      <a:pt x="678" y="827"/>
                    </a:lnTo>
                    <a:lnTo>
                      <a:pt x="678" y="837"/>
                    </a:lnTo>
                    <a:lnTo>
                      <a:pt x="678" y="846"/>
                    </a:lnTo>
                    <a:lnTo>
                      <a:pt x="678" y="856"/>
                    </a:lnTo>
                    <a:lnTo>
                      <a:pt x="678" y="860"/>
                    </a:lnTo>
                    <a:lnTo>
                      <a:pt x="673" y="870"/>
                    </a:lnTo>
                    <a:lnTo>
                      <a:pt x="673" y="880"/>
                    </a:lnTo>
                    <a:lnTo>
                      <a:pt x="673" y="889"/>
                    </a:lnTo>
                    <a:lnTo>
                      <a:pt x="678" y="889"/>
                    </a:lnTo>
                    <a:lnTo>
                      <a:pt x="683" y="894"/>
                    </a:lnTo>
                    <a:lnTo>
                      <a:pt x="683" y="903"/>
                    </a:lnTo>
                    <a:lnTo>
                      <a:pt x="688" y="908"/>
                    </a:lnTo>
                    <a:lnTo>
                      <a:pt x="693" y="913"/>
                    </a:lnTo>
                    <a:lnTo>
                      <a:pt x="693" y="923"/>
                    </a:lnTo>
                    <a:lnTo>
                      <a:pt x="697" y="927"/>
                    </a:lnTo>
                    <a:lnTo>
                      <a:pt x="702" y="932"/>
                    </a:lnTo>
                    <a:lnTo>
                      <a:pt x="706" y="937"/>
                    </a:lnTo>
                    <a:lnTo>
                      <a:pt x="706" y="947"/>
                    </a:lnTo>
                    <a:lnTo>
                      <a:pt x="712" y="951"/>
                    </a:lnTo>
                    <a:lnTo>
                      <a:pt x="712" y="956"/>
                    </a:lnTo>
                    <a:lnTo>
                      <a:pt x="712" y="961"/>
                    </a:lnTo>
                    <a:lnTo>
                      <a:pt x="702" y="970"/>
                    </a:lnTo>
                    <a:lnTo>
                      <a:pt x="697" y="980"/>
                    </a:lnTo>
                    <a:lnTo>
                      <a:pt x="688" y="990"/>
                    </a:lnTo>
                    <a:lnTo>
                      <a:pt x="678" y="994"/>
                    </a:lnTo>
                    <a:lnTo>
                      <a:pt x="668" y="1004"/>
                    </a:lnTo>
                    <a:lnTo>
                      <a:pt x="664" y="1014"/>
                    </a:lnTo>
                    <a:lnTo>
                      <a:pt x="655" y="1023"/>
                    </a:lnTo>
                    <a:lnTo>
                      <a:pt x="644" y="1028"/>
                    </a:lnTo>
                    <a:lnTo>
                      <a:pt x="635" y="1037"/>
                    </a:lnTo>
                    <a:lnTo>
                      <a:pt x="630" y="1047"/>
                    </a:lnTo>
                    <a:lnTo>
                      <a:pt x="621" y="1057"/>
                    </a:lnTo>
                    <a:lnTo>
                      <a:pt x="611" y="1061"/>
                    </a:lnTo>
                    <a:lnTo>
                      <a:pt x="602" y="1071"/>
                    </a:lnTo>
                    <a:lnTo>
                      <a:pt x="597" y="1080"/>
                    </a:lnTo>
                    <a:lnTo>
                      <a:pt x="587" y="1090"/>
                    </a:lnTo>
                    <a:lnTo>
                      <a:pt x="578" y="1095"/>
                    </a:lnTo>
                    <a:lnTo>
                      <a:pt x="568" y="1104"/>
                    </a:lnTo>
                    <a:lnTo>
                      <a:pt x="564" y="1114"/>
                    </a:lnTo>
                    <a:lnTo>
                      <a:pt x="554" y="1124"/>
                    </a:lnTo>
                    <a:lnTo>
                      <a:pt x="544" y="1128"/>
                    </a:lnTo>
                    <a:lnTo>
                      <a:pt x="535" y="1138"/>
                    </a:lnTo>
                    <a:lnTo>
                      <a:pt x="530" y="1147"/>
                    </a:lnTo>
                    <a:lnTo>
                      <a:pt x="520" y="1157"/>
                    </a:lnTo>
                    <a:lnTo>
                      <a:pt x="511" y="1162"/>
                    </a:lnTo>
                    <a:lnTo>
                      <a:pt x="502" y="1171"/>
                    </a:lnTo>
                    <a:lnTo>
                      <a:pt x="491" y="1181"/>
                    </a:lnTo>
                    <a:lnTo>
                      <a:pt x="487" y="1191"/>
                    </a:lnTo>
                    <a:lnTo>
                      <a:pt x="477" y="1195"/>
                    </a:lnTo>
                    <a:lnTo>
                      <a:pt x="468" y="1205"/>
                    </a:lnTo>
                    <a:lnTo>
                      <a:pt x="458" y="1214"/>
                    </a:lnTo>
                    <a:lnTo>
                      <a:pt x="453" y="1224"/>
                    </a:lnTo>
                    <a:lnTo>
                      <a:pt x="444" y="1229"/>
                    </a:lnTo>
                    <a:lnTo>
                      <a:pt x="434" y="1238"/>
                    </a:lnTo>
                    <a:lnTo>
                      <a:pt x="425" y="1248"/>
                    </a:lnTo>
                    <a:lnTo>
                      <a:pt x="420" y="1258"/>
                    </a:lnTo>
                    <a:lnTo>
                      <a:pt x="411" y="1262"/>
                    </a:lnTo>
                    <a:lnTo>
                      <a:pt x="401" y="1272"/>
                    </a:lnTo>
                    <a:lnTo>
                      <a:pt x="391" y="1281"/>
                    </a:lnTo>
                    <a:lnTo>
                      <a:pt x="387" y="1291"/>
                    </a:lnTo>
                    <a:lnTo>
                      <a:pt x="377" y="1296"/>
                    </a:lnTo>
                    <a:lnTo>
                      <a:pt x="367" y="1305"/>
                    </a:lnTo>
                    <a:lnTo>
                      <a:pt x="358" y="1315"/>
                    </a:lnTo>
                    <a:lnTo>
                      <a:pt x="353" y="1324"/>
                    </a:lnTo>
                    <a:lnTo>
                      <a:pt x="344" y="1329"/>
                    </a:lnTo>
                    <a:lnTo>
                      <a:pt x="334" y="1339"/>
                    </a:lnTo>
                    <a:lnTo>
                      <a:pt x="324" y="1348"/>
                    </a:lnTo>
                    <a:lnTo>
                      <a:pt x="320" y="1358"/>
                    </a:lnTo>
                    <a:lnTo>
                      <a:pt x="310" y="1363"/>
                    </a:lnTo>
                    <a:lnTo>
                      <a:pt x="300" y="1372"/>
                    </a:lnTo>
                    <a:lnTo>
                      <a:pt x="291" y="1382"/>
                    </a:lnTo>
                    <a:lnTo>
                      <a:pt x="286" y="1391"/>
                    </a:lnTo>
                    <a:lnTo>
                      <a:pt x="277" y="1396"/>
                    </a:lnTo>
                    <a:lnTo>
                      <a:pt x="267" y="1406"/>
                    </a:lnTo>
                    <a:lnTo>
                      <a:pt x="258" y="1415"/>
                    </a:lnTo>
                    <a:lnTo>
                      <a:pt x="253" y="1424"/>
                    </a:lnTo>
                    <a:lnTo>
                      <a:pt x="243" y="1430"/>
                    </a:lnTo>
                    <a:lnTo>
                      <a:pt x="234" y="1439"/>
                    </a:lnTo>
                    <a:lnTo>
                      <a:pt x="224" y="1449"/>
                    </a:lnTo>
                    <a:lnTo>
                      <a:pt x="220" y="1458"/>
                    </a:lnTo>
                    <a:lnTo>
                      <a:pt x="209" y="1463"/>
                    </a:lnTo>
                    <a:lnTo>
                      <a:pt x="200" y="1473"/>
                    </a:lnTo>
                    <a:lnTo>
                      <a:pt x="191" y="1482"/>
                    </a:lnTo>
                    <a:lnTo>
                      <a:pt x="186" y="1491"/>
                    </a:lnTo>
                    <a:lnTo>
                      <a:pt x="176" y="1496"/>
                    </a:lnTo>
                    <a:lnTo>
                      <a:pt x="167" y="1506"/>
                    </a:lnTo>
                    <a:lnTo>
                      <a:pt x="157" y="1516"/>
                    </a:lnTo>
                    <a:lnTo>
                      <a:pt x="147" y="1525"/>
                    </a:lnTo>
                    <a:lnTo>
                      <a:pt x="143" y="1530"/>
                    </a:lnTo>
                    <a:lnTo>
                      <a:pt x="133" y="1540"/>
                    </a:lnTo>
                    <a:lnTo>
                      <a:pt x="124" y="1549"/>
                    </a:lnTo>
                    <a:lnTo>
                      <a:pt x="114" y="1559"/>
                    </a:lnTo>
                    <a:lnTo>
                      <a:pt x="109" y="1563"/>
                    </a:lnTo>
                    <a:lnTo>
                      <a:pt x="100" y="1573"/>
                    </a:lnTo>
                    <a:lnTo>
                      <a:pt x="90" y="1583"/>
                    </a:lnTo>
                    <a:lnTo>
                      <a:pt x="81" y="1592"/>
                    </a:lnTo>
                    <a:lnTo>
                      <a:pt x="76" y="1597"/>
                    </a:lnTo>
                    <a:lnTo>
                      <a:pt x="67" y="1607"/>
                    </a:lnTo>
                    <a:lnTo>
                      <a:pt x="56" y="1616"/>
                    </a:lnTo>
                    <a:lnTo>
                      <a:pt x="47" y="1626"/>
                    </a:lnTo>
                    <a:lnTo>
                      <a:pt x="43" y="1630"/>
                    </a:lnTo>
                    <a:lnTo>
                      <a:pt x="33" y="1640"/>
                    </a:lnTo>
                    <a:lnTo>
                      <a:pt x="23" y="1650"/>
                    </a:lnTo>
                    <a:lnTo>
                      <a:pt x="14" y="1659"/>
                    </a:lnTo>
                    <a:lnTo>
                      <a:pt x="9" y="1664"/>
                    </a:lnTo>
                    <a:lnTo>
                      <a:pt x="0" y="1674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4" name="Freeform 100"/>
              <p:cNvSpPr>
                <a:spLocks/>
              </p:cNvSpPr>
              <p:nvPr/>
            </p:nvSpPr>
            <p:spPr bwMode="auto">
              <a:xfrm>
                <a:off x="4492" y="1325"/>
                <a:ext cx="712" cy="1675"/>
              </a:xfrm>
              <a:custGeom>
                <a:avLst/>
                <a:gdLst/>
                <a:ahLst/>
                <a:cxnLst>
                  <a:cxn ang="0">
                    <a:pos x="687" y="23"/>
                  </a:cxn>
                  <a:cxn ang="0">
                    <a:pos x="654" y="57"/>
                  </a:cxn>
                  <a:cxn ang="0">
                    <a:pos x="620" y="90"/>
                  </a:cxn>
                  <a:cxn ang="0">
                    <a:pos x="587" y="124"/>
                  </a:cxn>
                  <a:cxn ang="0">
                    <a:pos x="553" y="157"/>
                  </a:cxn>
                  <a:cxn ang="0">
                    <a:pos x="520" y="191"/>
                  </a:cxn>
                  <a:cxn ang="0">
                    <a:pos x="486" y="224"/>
                  </a:cxn>
                  <a:cxn ang="0">
                    <a:pos x="453" y="258"/>
                  </a:cxn>
                  <a:cxn ang="0">
                    <a:pos x="419" y="291"/>
                  </a:cxn>
                  <a:cxn ang="0">
                    <a:pos x="386" y="325"/>
                  </a:cxn>
                  <a:cxn ang="0">
                    <a:pos x="352" y="358"/>
                  </a:cxn>
                  <a:cxn ang="0">
                    <a:pos x="319" y="392"/>
                  </a:cxn>
                  <a:cxn ang="0">
                    <a:pos x="285" y="425"/>
                  </a:cxn>
                  <a:cxn ang="0">
                    <a:pos x="252" y="459"/>
                  </a:cxn>
                  <a:cxn ang="0">
                    <a:pos x="219" y="492"/>
                  </a:cxn>
                  <a:cxn ang="0">
                    <a:pos x="181" y="526"/>
                  </a:cxn>
                  <a:cxn ang="0">
                    <a:pos x="147" y="559"/>
                  </a:cxn>
                  <a:cxn ang="0">
                    <a:pos x="114" y="593"/>
                  </a:cxn>
                  <a:cxn ang="0">
                    <a:pos x="81" y="626"/>
                  </a:cxn>
                  <a:cxn ang="0">
                    <a:pos x="47" y="659"/>
                  </a:cxn>
                  <a:cxn ang="0">
                    <a:pos x="14" y="693"/>
                  </a:cxn>
                  <a:cxn ang="0">
                    <a:pos x="0" y="722"/>
                  </a:cxn>
                  <a:cxn ang="0">
                    <a:pos x="14" y="746"/>
                  </a:cxn>
                  <a:cxn ang="0">
                    <a:pos x="28" y="770"/>
                  </a:cxn>
                  <a:cxn ang="0">
                    <a:pos x="38" y="793"/>
                  </a:cxn>
                  <a:cxn ang="0">
                    <a:pos x="33" y="827"/>
                  </a:cxn>
                  <a:cxn ang="0">
                    <a:pos x="33" y="860"/>
                  </a:cxn>
                  <a:cxn ang="0">
                    <a:pos x="33" y="889"/>
                  </a:cxn>
                  <a:cxn ang="0">
                    <a:pos x="18" y="913"/>
                  </a:cxn>
                  <a:cxn ang="0">
                    <a:pos x="5" y="937"/>
                  </a:cxn>
                  <a:cxn ang="0">
                    <a:pos x="0" y="961"/>
                  </a:cxn>
                  <a:cxn ang="0">
                    <a:pos x="33" y="994"/>
                  </a:cxn>
                  <a:cxn ang="0">
                    <a:pos x="66" y="1028"/>
                  </a:cxn>
                  <a:cxn ang="0">
                    <a:pos x="100" y="1061"/>
                  </a:cxn>
                  <a:cxn ang="0">
                    <a:pos x="133" y="1095"/>
                  </a:cxn>
                  <a:cxn ang="0">
                    <a:pos x="167" y="1128"/>
                  </a:cxn>
                  <a:cxn ang="0">
                    <a:pos x="200" y="1162"/>
                  </a:cxn>
                  <a:cxn ang="0">
                    <a:pos x="234" y="1195"/>
                  </a:cxn>
                  <a:cxn ang="0">
                    <a:pos x="267" y="1229"/>
                  </a:cxn>
                  <a:cxn ang="0">
                    <a:pos x="300" y="1262"/>
                  </a:cxn>
                  <a:cxn ang="0">
                    <a:pos x="334" y="1296"/>
                  </a:cxn>
                  <a:cxn ang="0">
                    <a:pos x="367" y="1329"/>
                  </a:cxn>
                  <a:cxn ang="0">
                    <a:pos x="400" y="1363"/>
                  </a:cxn>
                  <a:cxn ang="0">
                    <a:pos x="434" y="1396"/>
                  </a:cxn>
                  <a:cxn ang="0">
                    <a:pos x="467" y="1430"/>
                  </a:cxn>
                  <a:cxn ang="0">
                    <a:pos x="501" y="1463"/>
                  </a:cxn>
                  <a:cxn ang="0">
                    <a:pos x="534" y="1496"/>
                  </a:cxn>
                  <a:cxn ang="0">
                    <a:pos x="567" y="1530"/>
                  </a:cxn>
                  <a:cxn ang="0">
                    <a:pos x="601" y="1563"/>
                  </a:cxn>
                  <a:cxn ang="0">
                    <a:pos x="634" y="1597"/>
                  </a:cxn>
                  <a:cxn ang="0">
                    <a:pos x="667" y="1630"/>
                  </a:cxn>
                  <a:cxn ang="0">
                    <a:pos x="701" y="1664"/>
                  </a:cxn>
                </a:cxnLst>
                <a:rect l="0" t="0" r="r" b="b"/>
                <a:pathLst>
                  <a:path w="712" h="1675">
                    <a:moveTo>
                      <a:pt x="711" y="0"/>
                    </a:moveTo>
                    <a:lnTo>
                      <a:pt x="701" y="9"/>
                    </a:lnTo>
                    <a:lnTo>
                      <a:pt x="696" y="14"/>
                    </a:lnTo>
                    <a:lnTo>
                      <a:pt x="687" y="23"/>
                    </a:lnTo>
                    <a:lnTo>
                      <a:pt x="677" y="33"/>
                    </a:lnTo>
                    <a:lnTo>
                      <a:pt x="667" y="43"/>
                    </a:lnTo>
                    <a:lnTo>
                      <a:pt x="663" y="47"/>
                    </a:lnTo>
                    <a:lnTo>
                      <a:pt x="654" y="57"/>
                    </a:lnTo>
                    <a:lnTo>
                      <a:pt x="644" y="66"/>
                    </a:lnTo>
                    <a:lnTo>
                      <a:pt x="634" y="76"/>
                    </a:lnTo>
                    <a:lnTo>
                      <a:pt x="629" y="81"/>
                    </a:lnTo>
                    <a:lnTo>
                      <a:pt x="620" y="90"/>
                    </a:lnTo>
                    <a:lnTo>
                      <a:pt x="610" y="100"/>
                    </a:lnTo>
                    <a:lnTo>
                      <a:pt x="601" y="110"/>
                    </a:lnTo>
                    <a:lnTo>
                      <a:pt x="596" y="114"/>
                    </a:lnTo>
                    <a:lnTo>
                      <a:pt x="587" y="124"/>
                    </a:lnTo>
                    <a:lnTo>
                      <a:pt x="577" y="133"/>
                    </a:lnTo>
                    <a:lnTo>
                      <a:pt x="567" y="143"/>
                    </a:lnTo>
                    <a:lnTo>
                      <a:pt x="563" y="148"/>
                    </a:lnTo>
                    <a:lnTo>
                      <a:pt x="553" y="157"/>
                    </a:lnTo>
                    <a:lnTo>
                      <a:pt x="543" y="167"/>
                    </a:lnTo>
                    <a:lnTo>
                      <a:pt x="534" y="177"/>
                    </a:lnTo>
                    <a:lnTo>
                      <a:pt x="525" y="182"/>
                    </a:lnTo>
                    <a:lnTo>
                      <a:pt x="520" y="191"/>
                    </a:lnTo>
                    <a:lnTo>
                      <a:pt x="510" y="200"/>
                    </a:lnTo>
                    <a:lnTo>
                      <a:pt x="501" y="210"/>
                    </a:lnTo>
                    <a:lnTo>
                      <a:pt x="491" y="215"/>
                    </a:lnTo>
                    <a:lnTo>
                      <a:pt x="486" y="224"/>
                    </a:lnTo>
                    <a:lnTo>
                      <a:pt x="476" y="234"/>
                    </a:lnTo>
                    <a:lnTo>
                      <a:pt x="467" y="243"/>
                    </a:lnTo>
                    <a:lnTo>
                      <a:pt x="458" y="249"/>
                    </a:lnTo>
                    <a:lnTo>
                      <a:pt x="453" y="258"/>
                    </a:lnTo>
                    <a:lnTo>
                      <a:pt x="443" y="267"/>
                    </a:lnTo>
                    <a:lnTo>
                      <a:pt x="434" y="277"/>
                    </a:lnTo>
                    <a:lnTo>
                      <a:pt x="425" y="282"/>
                    </a:lnTo>
                    <a:lnTo>
                      <a:pt x="419" y="291"/>
                    </a:lnTo>
                    <a:lnTo>
                      <a:pt x="410" y="301"/>
                    </a:lnTo>
                    <a:lnTo>
                      <a:pt x="400" y="310"/>
                    </a:lnTo>
                    <a:lnTo>
                      <a:pt x="391" y="315"/>
                    </a:lnTo>
                    <a:lnTo>
                      <a:pt x="386" y="325"/>
                    </a:lnTo>
                    <a:lnTo>
                      <a:pt x="376" y="334"/>
                    </a:lnTo>
                    <a:lnTo>
                      <a:pt x="367" y="344"/>
                    </a:lnTo>
                    <a:lnTo>
                      <a:pt x="358" y="349"/>
                    </a:lnTo>
                    <a:lnTo>
                      <a:pt x="352" y="358"/>
                    </a:lnTo>
                    <a:lnTo>
                      <a:pt x="343" y="368"/>
                    </a:lnTo>
                    <a:lnTo>
                      <a:pt x="334" y="377"/>
                    </a:lnTo>
                    <a:lnTo>
                      <a:pt x="324" y="382"/>
                    </a:lnTo>
                    <a:lnTo>
                      <a:pt x="319" y="392"/>
                    </a:lnTo>
                    <a:lnTo>
                      <a:pt x="310" y="401"/>
                    </a:lnTo>
                    <a:lnTo>
                      <a:pt x="300" y="411"/>
                    </a:lnTo>
                    <a:lnTo>
                      <a:pt x="291" y="415"/>
                    </a:lnTo>
                    <a:lnTo>
                      <a:pt x="285" y="425"/>
                    </a:lnTo>
                    <a:lnTo>
                      <a:pt x="276" y="435"/>
                    </a:lnTo>
                    <a:lnTo>
                      <a:pt x="267" y="444"/>
                    </a:lnTo>
                    <a:lnTo>
                      <a:pt x="257" y="449"/>
                    </a:lnTo>
                    <a:lnTo>
                      <a:pt x="252" y="459"/>
                    </a:lnTo>
                    <a:lnTo>
                      <a:pt x="243" y="468"/>
                    </a:lnTo>
                    <a:lnTo>
                      <a:pt x="234" y="478"/>
                    </a:lnTo>
                    <a:lnTo>
                      <a:pt x="224" y="482"/>
                    </a:lnTo>
                    <a:lnTo>
                      <a:pt x="219" y="492"/>
                    </a:lnTo>
                    <a:lnTo>
                      <a:pt x="209" y="502"/>
                    </a:lnTo>
                    <a:lnTo>
                      <a:pt x="200" y="511"/>
                    </a:lnTo>
                    <a:lnTo>
                      <a:pt x="190" y="516"/>
                    </a:lnTo>
                    <a:lnTo>
                      <a:pt x="181" y="526"/>
                    </a:lnTo>
                    <a:lnTo>
                      <a:pt x="176" y="535"/>
                    </a:lnTo>
                    <a:lnTo>
                      <a:pt x="167" y="545"/>
                    </a:lnTo>
                    <a:lnTo>
                      <a:pt x="157" y="549"/>
                    </a:lnTo>
                    <a:lnTo>
                      <a:pt x="147" y="559"/>
                    </a:lnTo>
                    <a:lnTo>
                      <a:pt x="143" y="569"/>
                    </a:lnTo>
                    <a:lnTo>
                      <a:pt x="133" y="578"/>
                    </a:lnTo>
                    <a:lnTo>
                      <a:pt x="123" y="583"/>
                    </a:lnTo>
                    <a:lnTo>
                      <a:pt x="114" y="593"/>
                    </a:lnTo>
                    <a:lnTo>
                      <a:pt x="109" y="602"/>
                    </a:lnTo>
                    <a:lnTo>
                      <a:pt x="100" y="612"/>
                    </a:lnTo>
                    <a:lnTo>
                      <a:pt x="90" y="616"/>
                    </a:lnTo>
                    <a:lnTo>
                      <a:pt x="81" y="626"/>
                    </a:lnTo>
                    <a:lnTo>
                      <a:pt x="76" y="636"/>
                    </a:lnTo>
                    <a:lnTo>
                      <a:pt x="66" y="645"/>
                    </a:lnTo>
                    <a:lnTo>
                      <a:pt x="56" y="650"/>
                    </a:lnTo>
                    <a:lnTo>
                      <a:pt x="47" y="659"/>
                    </a:lnTo>
                    <a:lnTo>
                      <a:pt x="43" y="669"/>
                    </a:lnTo>
                    <a:lnTo>
                      <a:pt x="33" y="679"/>
                    </a:lnTo>
                    <a:lnTo>
                      <a:pt x="23" y="683"/>
                    </a:lnTo>
                    <a:lnTo>
                      <a:pt x="14" y="693"/>
                    </a:lnTo>
                    <a:lnTo>
                      <a:pt x="9" y="703"/>
                    </a:lnTo>
                    <a:lnTo>
                      <a:pt x="0" y="712"/>
                    </a:lnTo>
                    <a:lnTo>
                      <a:pt x="0" y="717"/>
                    </a:lnTo>
                    <a:lnTo>
                      <a:pt x="0" y="722"/>
                    </a:lnTo>
                    <a:lnTo>
                      <a:pt x="5" y="726"/>
                    </a:lnTo>
                    <a:lnTo>
                      <a:pt x="5" y="736"/>
                    </a:lnTo>
                    <a:lnTo>
                      <a:pt x="9" y="741"/>
                    </a:lnTo>
                    <a:lnTo>
                      <a:pt x="14" y="746"/>
                    </a:lnTo>
                    <a:lnTo>
                      <a:pt x="18" y="750"/>
                    </a:lnTo>
                    <a:lnTo>
                      <a:pt x="18" y="760"/>
                    </a:lnTo>
                    <a:lnTo>
                      <a:pt x="23" y="765"/>
                    </a:lnTo>
                    <a:lnTo>
                      <a:pt x="28" y="770"/>
                    </a:lnTo>
                    <a:lnTo>
                      <a:pt x="28" y="779"/>
                    </a:lnTo>
                    <a:lnTo>
                      <a:pt x="33" y="784"/>
                    </a:lnTo>
                    <a:lnTo>
                      <a:pt x="38" y="784"/>
                    </a:lnTo>
                    <a:lnTo>
                      <a:pt x="38" y="793"/>
                    </a:lnTo>
                    <a:lnTo>
                      <a:pt x="38" y="803"/>
                    </a:lnTo>
                    <a:lnTo>
                      <a:pt x="33" y="813"/>
                    </a:lnTo>
                    <a:lnTo>
                      <a:pt x="33" y="817"/>
                    </a:lnTo>
                    <a:lnTo>
                      <a:pt x="33" y="827"/>
                    </a:lnTo>
                    <a:lnTo>
                      <a:pt x="33" y="837"/>
                    </a:lnTo>
                    <a:lnTo>
                      <a:pt x="33" y="846"/>
                    </a:lnTo>
                    <a:lnTo>
                      <a:pt x="33" y="856"/>
                    </a:lnTo>
                    <a:lnTo>
                      <a:pt x="33" y="860"/>
                    </a:lnTo>
                    <a:lnTo>
                      <a:pt x="38" y="870"/>
                    </a:lnTo>
                    <a:lnTo>
                      <a:pt x="38" y="880"/>
                    </a:lnTo>
                    <a:lnTo>
                      <a:pt x="38" y="889"/>
                    </a:lnTo>
                    <a:lnTo>
                      <a:pt x="33" y="889"/>
                    </a:lnTo>
                    <a:lnTo>
                      <a:pt x="28" y="894"/>
                    </a:lnTo>
                    <a:lnTo>
                      <a:pt x="28" y="903"/>
                    </a:lnTo>
                    <a:lnTo>
                      <a:pt x="23" y="908"/>
                    </a:lnTo>
                    <a:lnTo>
                      <a:pt x="18" y="913"/>
                    </a:lnTo>
                    <a:lnTo>
                      <a:pt x="18" y="923"/>
                    </a:lnTo>
                    <a:lnTo>
                      <a:pt x="14" y="927"/>
                    </a:lnTo>
                    <a:lnTo>
                      <a:pt x="9" y="932"/>
                    </a:lnTo>
                    <a:lnTo>
                      <a:pt x="5" y="937"/>
                    </a:lnTo>
                    <a:lnTo>
                      <a:pt x="5" y="947"/>
                    </a:lnTo>
                    <a:lnTo>
                      <a:pt x="0" y="951"/>
                    </a:lnTo>
                    <a:lnTo>
                      <a:pt x="0" y="956"/>
                    </a:lnTo>
                    <a:lnTo>
                      <a:pt x="0" y="961"/>
                    </a:lnTo>
                    <a:lnTo>
                      <a:pt x="9" y="970"/>
                    </a:lnTo>
                    <a:lnTo>
                      <a:pt x="14" y="980"/>
                    </a:lnTo>
                    <a:lnTo>
                      <a:pt x="23" y="990"/>
                    </a:lnTo>
                    <a:lnTo>
                      <a:pt x="33" y="994"/>
                    </a:lnTo>
                    <a:lnTo>
                      <a:pt x="43" y="1004"/>
                    </a:lnTo>
                    <a:lnTo>
                      <a:pt x="47" y="1014"/>
                    </a:lnTo>
                    <a:lnTo>
                      <a:pt x="56" y="1023"/>
                    </a:lnTo>
                    <a:lnTo>
                      <a:pt x="66" y="1028"/>
                    </a:lnTo>
                    <a:lnTo>
                      <a:pt x="76" y="1037"/>
                    </a:lnTo>
                    <a:lnTo>
                      <a:pt x="81" y="1047"/>
                    </a:lnTo>
                    <a:lnTo>
                      <a:pt x="90" y="1057"/>
                    </a:lnTo>
                    <a:lnTo>
                      <a:pt x="100" y="1061"/>
                    </a:lnTo>
                    <a:lnTo>
                      <a:pt x="109" y="1071"/>
                    </a:lnTo>
                    <a:lnTo>
                      <a:pt x="114" y="1080"/>
                    </a:lnTo>
                    <a:lnTo>
                      <a:pt x="123" y="1090"/>
                    </a:lnTo>
                    <a:lnTo>
                      <a:pt x="133" y="1095"/>
                    </a:lnTo>
                    <a:lnTo>
                      <a:pt x="143" y="1104"/>
                    </a:lnTo>
                    <a:lnTo>
                      <a:pt x="147" y="1114"/>
                    </a:lnTo>
                    <a:lnTo>
                      <a:pt x="157" y="1124"/>
                    </a:lnTo>
                    <a:lnTo>
                      <a:pt x="167" y="1128"/>
                    </a:lnTo>
                    <a:lnTo>
                      <a:pt x="176" y="1138"/>
                    </a:lnTo>
                    <a:lnTo>
                      <a:pt x="181" y="1147"/>
                    </a:lnTo>
                    <a:lnTo>
                      <a:pt x="190" y="1157"/>
                    </a:lnTo>
                    <a:lnTo>
                      <a:pt x="200" y="1162"/>
                    </a:lnTo>
                    <a:lnTo>
                      <a:pt x="209" y="1171"/>
                    </a:lnTo>
                    <a:lnTo>
                      <a:pt x="219" y="1181"/>
                    </a:lnTo>
                    <a:lnTo>
                      <a:pt x="224" y="1191"/>
                    </a:lnTo>
                    <a:lnTo>
                      <a:pt x="234" y="1195"/>
                    </a:lnTo>
                    <a:lnTo>
                      <a:pt x="243" y="1205"/>
                    </a:lnTo>
                    <a:lnTo>
                      <a:pt x="252" y="1214"/>
                    </a:lnTo>
                    <a:lnTo>
                      <a:pt x="257" y="1224"/>
                    </a:lnTo>
                    <a:lnTo>
                      <a:pt x="267" y="1229"/>
                    </a:lnTo>
                    <a:lnTo>
                      <a:pt x="276" y="1238"/>
                    </a:lnTo>
                    <a:lnTo>
                      <a:pt x="285" y="1248"/>
                    </a:lnTo>
                    <a:lnTo>
                      <a:pt x="291" y="1258"/>
                    </a:lnTo>
                    <a:lnTo>
                      <a:pt x="300" y="1262"/>
                    </a:lnTo>
                    <a:lnTo>
                      <a:pt x="310" y="1272"/>
                    </a:lnTo>
                    <a:lnTo>
                      <a:pt x="319" y="1281"/>
                    </a:lnTo>
                    <a:lnTo>
                      <a:pt x="324" y="1291"/>
                    </a:lnTo>
                    <a:lnTo>
                      <a:pt x="334" y="1296"/>
                    </a:lnTo>
                    <a:lnTo>
                      <a:pt x="343" y="1305"/>
                    </a:lnTo>
                    <a:lnTo>
                      <a:pt x="352" y="1315"/>
                    </a:lnTo>
                    <a:lnTo>
                      <a:pt x="358" y="1324"/>
                    </a:lnTo>
                    <a:lnTo>
                      <a:pt x="367" y="1329"/>
                    </a:lnTo>
                    <a:lnTo>
                      <a:pt x="376" y="1339"/>
                    </a:lnTo>
                    <a:lnTo>
                      <a:pt x="386" y="1348"/>
                    </a:lnTo>
                    <a:lnTo>
                      <a:pt x="391" y="1358"/>
                    </a:lnTo>
                    <a:lnTo>
                      <a:pt x="400" y="1363"/>
                    </a:lnTo>
                    <a:lnTo>
                      <a:pt x="410" y="1372"/>
                    </a:lnTo>
                    <a:lnTo>
                      <a:pt x="419" y="1382"/>
                    </a:lnTo>
                    <a:lnTo>
                      <a:pt x="425" y="1391"/>
                    </a:lnTo>
                    <a:lnTo>
                      <a:pt x="434" y="1396"/>
                    </a:lnTo>
                    <a:lnTo>
                      <a:pt x="443" y="1406"/>
                    </a:lnTo>
                    <a:lnTo>
                      <a:pt x="453" y="1415"/>
                    </a:lnTo>
                    <a:lnTo>
                      <a:pt x="458" y="1424"/>
                    </a:lnTo>
                    <a:lnTo>
                      <a:pt x="467" y="1430"/>
                    </a:lnTo>
                    <a:lnTo>
                      <a:pt x="476" y="1439"/>
                    </a:lnTo>
                    <a:lnTo>
                      <a:pt x="486" y="1449"/>
                    </a:lnTo>
                    <a:lnTo>
                      <a:pt x="491" y="1458"/>
                    </a:lnTo>
                    <a:lnTo>
                      <a:pt x="501" y="1463"/>
                    </a:lnTo>
                    <a:lnTo>
                      <a:pt x="510" y="1473"/>
                    </a:lnTo>
                    <a:lnTo>
                      <a:pt x="520" y="1482"/>
                    </a:lnTo>
                    <a:lnTo>
                      <a:pt x="525" y="1491"/>
                    </a:lnTo>
                    <a:lnTo>
                      <a:pt x="534" y="1496"/>
                    </a:lnTo>
                    <a:lnTo>
                      <a:pt x="543" y="1506"/>
                    </a:lnTo>
                    <a:lnTo>
                      <a:pt x="553" y="1516"/>
                    </a:lnTo>
                    <a:lnTo>
                      <a:pt x="563" y="1525"/>
                    </a:lnTo>
                    <a:lnTo>
                      <a:pt x="567" y="1530"/>
                    </a:lnTo>
                    <a:lnTo>
                      <a:pt x="577" y="1540"/>
                    </a:lnTo>
                    <a:lnTo>
                      <a:pt x="587" y="1549"/>
                    </a:lnTo>
                    <a:lnTo>
                      <a:pt x="596" y="1559"/>
                    </a:lnTo>
                    <a:lnTo>
                      <a:pt x="601" y="1563"/>
                    </a:lnTo>
                    <a:lnTo>
                      <a:pt x="610" y="1573"/>
                    </a:lnTo>
                    <a:lnTo>
                      <a:pt x="620" y="1583"/>
                    </a:lnTo>
                    <a:lnTo>
                      <a:pt x="629" y="1592"/>
                    </a:lnTo>
                    <a:lnTo>
                      <a:pt x="634" y="1597"/>
                    </a:lnTo>
                    <a:lnTo>
                      <a:pt x="644" y="1607"/>
                    </a:lnTo>
                    <a:lnTo>
                      <a:pt x="654" y="1616"/>
                    </a:lnTo>
                    <a:lnTo>
                      <a:pt x="663" y="1626"/>
                    </a:lnTo>
                    <a:lnTo>
                      <a:pt x="667" y="1630"/>
                    </a:lnTo>
                    <a:lnTo>
                      <a:pt x="677" y="1640"/>
                    </a:lnTo>
                    <a:lnTo>
                      <a:pt x="687" y="1650"/>
                    </a:lnTo>
                    <a:lnTo>
                      <a:pt x="696" y="1659"/>
                    </a:lnTo>
                    <a:lnTo>
                      <a:pt x="701" y="1664"/>
                    </a:lnTo>
                    <a:lnTo>
                      <a:pt x="711" y="1674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5" name="Freeform 101"/>
              <p:cNvSpPr>
                <a:spLocks/>
              </p:cNvSpPr>
              <p:nvPr/>
            </p:nvSpPr>
            <p:spPr bwMode="auto">
              <a:xfrm>
                <a:off x="4357" y="2158"/>
                <a:ext cx="17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6" y="8"/>
                  </a:cxn>
                  <a:cxn ang="0">
                    <a:pos x="10" y="16"/>
                  </a:cxn>
                  <a:cxn ang="0">
                    <a:pos x="0" y="8"/>
                  </a:cxn>
                  <a:cxn ang="0">
                    <a:pos x="10" y="0"/>
                  </a:cxn>
                </a:cxnLst>
                <a:rect l="0" t="0" r="r" b="b"/>
                <a:pathLst>
                  <a:path w="17" h="17">
                    <a:moveTo>
                      <a:pt x="10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10" y="0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6" name="Freeform 102"/>
              <p:cNvSpPr>
                <a:spLocks/>
              </p:cNvSpPr>
              <p:nvPr/>
            </p:nvSpPr>
            <p:spPr bwMode="auto">
              <a:xfrm>
                <a:off x="4027" y="2043"/>
                <a:ext cx="203" cy="240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3" y="52"/>
                  </a:cxn>
                  <a:cxn ang="0">
                    <a:pos x="29" y="43"/>
                  </a:cxn>
                  <a:cxn ang="0">
                    <a:pos x="38" y="33"/>
                  </a:cxn>
                  <a:cxn ang="0">
                    <a:pos x="47" y="28"/>
                  </a:cxn>
                  <a:cxn ang="0">
                    <a:pos x="62" y="19"/>
                  </a:cxn>
                  <a:cxn ang="0">
                    <a:pos x="77" y="9"/>
                  </a:cxn>
                  <a:cxn ang="0">
                    <a:pos x="95" y="5"/>
                  </a:cxn>
                  <a:cxn ang="0">
                    <a:pos x="110" y="5"/>
                  </a:cxn>
                  <a:cxn ang="0">
                    <a:pos x="119" y="0"/>
                  </a:cxn>
                  <a:cxn ang="0">
                    <a:pos x="134" y="0"/>
                  </a:cxn>
                  <a:cxn ang="0">
                    <a:pos x="154" y="0"/>
                  </a:cxn>
                  <a:cxn ang="0">
                    <a:pos x="163" y="5"/>
                  </a:cxn>
                  <a:cxn ang="0">
                    <a:pos x="178" y="9"/>
                  </a:cxn>
                  <a:cxn ang="0">
                    <a:pos x="196" y="14"/>
                  </a:cxn>
                  <a:cxn ang="0">
                    <a:pos x="196" y="28"/>
                  </a:cxn>
                  <a:cxn ang="0">
                    <a:pos x="187" y="43"/>
                  </a:cxn>
                  <a:cxn ang="0">
                    <a:pos x="183" y="52"/>
                  </a:cxn>
                  <a:cxn ang="0">
                    <a:pos x="178" y="62"/>
                  </a:cxn>
                  <a:cxn ang="0">
                    <a:pos x="172" y="76"/>
                  </a:cxn>
                  <a:cxn ang="0">
                    <a:pos x="172" y="95"/>
                  </a:cxn>
                  <a:cxn ang="0">
                    <a:pos x="172" y="109"/>
                  </a:cxn>
                  <a:cxn ang="0">
                    <a:pos x="172" y="129"/>
                  </a:cxn>
                  <a:cxn ang="0">
                    <a:pos x="172" y="143"/>
                  </a:cxn>
                  <a:cxn ang="0">
                    <a:pos x="172" y="162"/>
                  </a:cxn>
                  <a:cxn ang="0">
                    <a:pos x="178" y="176"/>
                  </a:cxn>
                  <a:cxn ang="0">
                    <a:pos x="183" y="186"/>
                  </a:cxn>
                  <a:cxn ang="0">
                    <a:pos x="187" y="195"/>
                  </a:cxn>
                  <a:cxn ang="0">
                    <a:pos x="196" y="210"/>
                  </a:cxn>
                  <a:cxn ang="0">
                    <a:pos x="196" y="224"/>
                  </a:cxn>
                  <a:cxn ang="0">
                    <a:pos x="178" y="229"/>
                  </a:cxn>
                  <a:cxn ang="0">
                    <a:pos x="163" y="233"/>
                  </a:cxn>
                  <a:cxn ang="0">
                    <a:pos x="154" y="239"/>
                  </a:cxn>
                  <a:cxn ang="0">
                    <a:pos x="134" y="239"/>
                  </a:cxn>
                  <a:cxn ang="0">
                    <a:pos x="119" y="239"/>
                  </a:cxn>
                  <a:cxn ang="0">
                    <a:pos x="110" y="233"/>
                  </a:cxn>
                  <a:cxn ang="0">
                    <a:pos x="95" y="233"/>
                  </a:cxn>
                  <a:cxn ang="0">
                    <a:pos x="77" y="229"/>
                  </a:cxn>
                  <a:cxn ang="0">
                    <a:pos x="62" y="219"/>
                  </a:cxn>
                  <a:cxn ang="0">
                    <a:pos x="47" y="210"/>
                  </a:cxn>
                  <a:cxn ang="0">
                    <a:pos x="38" y="205"/>
                  </a:cxn>
                  <a:cxn ang="0">
                    <a:pos x="29" y="195"/>
                  </a:cxn>
                  <a:cxn ang="0">
                    <a:pos x="23" y="186"/>
                  </a:cxn>
                  <a:cxn ang="0">
                    <a:pos x="14" y="172"/>
                  </a:cxn>
                  <a:cxn ang="0">
                    <a:pos x="5" y="152"/>
                  </a:cxn>
                  <a:cxn ang="0">
                    <a:pos x="5" y="138"/>
                  </a:cxn>
                  <a:cxn ang="0">
                    <a:pos x="0" y="119"/>
                  </a:cxn>
                  <a:cxn ang="0">
                    <a:pos x="5" y="100"/>
                  </a:cxn>
                  <a:cxn ang="0">
                    <a:pos x="5" y="86"/>
                  </a:cxn>
                </a:cxnLst>
                <a:rect l="0" t="0" r="r" b="b"/>
                <a:pathLst>
                  <a:path w="203" h="240">
                    <a:moveTo>
                      <a:pt x="9" y="76"/>
                    </a:moveTo>
                    <a:lnTo>
                      <a:pt x="14" y="66"/>
                    </a:lnTo>
                    <a:lnTo>
                      <a:pt x="18" y="62"/>
                    </a:lnTo>
                    <a:lnTo>
                      <a:pt x="23" y="52"/>
                    </a:lnTo>
                    <a:lnTo>
                      <a:pt x="29" y="48"/>
                    </a:lnTo>
                    <a:lnTo>
                      <a:pt x="29" y="43"/>
                    </a:lnTo>
                    <a:lnTo>
                      <a:pt x="33" y="38"/>
                    </a:lnTo>
                    <a:lnTo>
                      <a:pt x="38" y="33"/>
                    </a:lnTo>
                    <a:lnTo>
                      <a:pt x="43" y="33"/>
                    </a:lnTo>
                    <a:lnTo>
                      <a:pt x="47" y="28"/>
                    </a:lnTo>
                    <a:lnTo>
                      <a:pt x="53" y="23"/>
                    </a:lnTo>
                    <a:lnTo>
                      <a:pt x="62" y="19"/>
                    </a:lnTo>
                    <a:lnTo>
                      <a:pt x="67" y="14"/>
                    </a:lnTo>
                    <a:lnTo>
                      <a:pt x="77" y="9"/>
                    </a:lnTo>
                    <a:lnTo>
                      <a:pt x="86" y="9"/>
                    </a:lnTo>
                    <a:lnTo>
                      <a:pt x="95" y="5"/>
                    </a:lnTo>
                    <a:lnTo>
                      <a:pt x="101" y="5"/>
                    </a:lnTo>
                    <a:lnTo>
                      <a:pt x="110" y="5"/>
                    </a:lnTo>
                    <a:lnTo>
                      <a:pt x="115" y="0"/>
                    </a:lnTo>
                    <a:lnTo>
                      <a:pt x="119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44" y="0"/>
                    </a:lnTo>
                    <a:lnTo>
                      <a:pt x="154" y="0"/>
                    </a:lnTo>
                    <a:lnTo>
                      <a:pt x="154" y="5"/>
                    </a:lnTo>
                    <a:lnTo>
                      <a:pt x="163" y="5"/>
                    </a:lnTo>
                    <a:lnTo>
                      <a:pt x="168" y="5"/>
                    </a:lnTo>
                    <a:lnTo>
                      <a:pt x="178" y="9"/>
                    </a:lnTo>
                    <a:lnTo>
                      <a:pt x="187" y="9"/>
                    </a:lnTo>
                    <a:lnTo>
                      <a:pt x="196" y="14"/>
                    </a:lnTo>
                    <a:lnTo>
                      <a:pt x="202" y="19"/>
                    </a:lnTo>
                    <a:lnTo>
                      <a:pt x="196" y="28"/>
                    </a:lnTo>
                    <a:lnTo>
                      <a:pt x="187" y="33"/>
                    </a:lnTo>
                    <a:lnTo>
                      <a:pt x="187" y="43"/>
                    </a:lnTo>
                    <a:lnTo>
                      <a:pt x="187" y="48"/>
                    </a:lnTo>
                    <a:lnTo>
                      <a:pt x="183" y="52"/>
                    </a:lnTo>
                    <a:lnTo>
                      <a:pt x="183" y="62"/>
                    </a:lnTo>
                    <a:lnTo>
                      <a:pt x="178" y="62"/>
                    </a:lnTo>
                    <a:lnTo>
                      <a:pt x="172" y="66"/>
                    </a:lnTo>
                    <a:lnTo>
                      <a:pt x="172" y="76"/>
                    </a:lnTo>
                    <a:lnTo>
                      <a:pt x="172" y="86"/>
                    </a:lnTo>
                    <a:lnTo>
                      <a:pt x="172" y="95"/>
                    </a:lnTo>
                    <a:lnTo>
                      <a:pt x="172" y="100"/>
                    </a:lnTo>
                    <a:lnTo>
                      <a:pt x="172" y="109"/>
                    </a:lnTo>
                    <a:lnTo>
                      <a:pt x="172" y="119"/>
                    </a:lnTo>
                    <a:lnTo>
                      <a:pt x="172" y="129"/>
                    </a:lnTo>
                    <a:lnTo>
                      <a:pt x="172" y="138"/>
                    </a:lnTo>
                    <a:lnTo>
                      <a:pt x="172" y="143"/>
                    </a:lnTo>
                    <a:lnTo>
                      <a:pt x="172" y="152"/>
                    </a:lnTo>
                    <a:lnTo>
                      <a:pt x="172" y="162"/>
                    </a:lnTo>
                    <a:lnTo>
                      <a:pt x="172" y="172"/>
                    </a:lnTo>
                    <a:lnTo>
                      <a:pt x="178" y="176"/>
                    </a:lnTo>
                    <a:lnTo>
                      <a:pt x="183" y="176"/>
                    </a:lnTo>
                    <a:lnTo>
                      <a:pt x="183" y="186"/>
                    </a:lnTo>
                    <a:lnTo>
                      <a:pt x="187" y="190"/>
                    </a:lnTo>
                    <a:lnTo>
                      <a:pt x="187" y="195"/>
                    </a:lnTo>
                    <a:lnTo>
                      <a:pt x="187" y="205"/>
                    </a:lnTo>
                    <a:lnTo>
                      <a:pt x="196" y="210"/>
                    </a:lnTo>
                    <a:lnTo>
                      <a:pt x="202" y="219"/>
                    </a:lnTo>
                    <a:lnTo>
                      <a:pt x="196" y="224"/>
                    </a:lnTo>
                    <a:lnTo>
                      <a:pt x="187" y="229"/>
                    </a:lnTo>
                    <a:lnTo>
                      <a:pt x="178" y="229"/>
                    </a:lnTo>
                    <a:lnTo>
                      <a:pt x="168" y="233"/>
                    </a:lnTo>
                    <a:lnTo>
                      <a:pt x="163" y="233"/>
                    </a:lnTo>
                    <a:lnTo>
                      <a:pt x="154" y="233"/>
                    </a:lnTo>
                    <a:lnTo>
                      <a:pt x="154" y="239"/>
                    </a:lnTo>
                    <a:lnTo>
                      <a:pt x="144" y="239"/>
                    </a:lnTo>
                    <a:lnTo>
                      <a:pt x="134" y="239"/>
                    </a:lnTo>
                    <a:lnTo>
                      <a:pt x="130" y="239"/>
                    </a:lnTo>
                    <a:lnTo>
                      <a:pt x="119" y="239"/>
                    </a:lnTo>
                    <a:lnTo>
                      <a:pt x="115" y="239"/>
                    </a:lnTo>
                    <a:lnTo>
                      <a:pt x="110" y="233"/>
                    </a:lnTo>
                    <a:lnTo>
                      <a:pt x="101" y="233"/>
                    </a:lnTo>
                    <a:lnTo>
                      <a:pt x="95" y="233"/>
                    </a:lnTo>
                    <a:lnTo>
                      <a:pt x="86" y="229"/>
                    </a:lnTo>
                    <a:lnTo>
                      <a:pt x="77" y="229"/>
                    </a:lnTo>
                    <a:lnTo>
                      <a:pt x="67" y="224"/>
                    </a:lnTo>
                    <a:lnTo>
                      <a:pt x="62" y="219"/>
                    </a:lnTo>
                    <a:lnTo>
                      <a:pt x="53" y="215"/>
                    </a:lnTo>
                    <a:lnTo>
                      <a:pt x="47" y="210"/>
                    </a:lnTo>
                    <a:lnTo>
                      <a:pt x="43" y="205"/>
                    </a:lnTo>
                    <a:lnTo>
                      <a:pt x="38" y="205"/>
                    </a:lnTo>
                    <a:lnTo>
                      <a:pt x="33" y="200"/>
                    </a:lnTo>
                    <a:lnTo>
                      <a:pt x="29" y="195"/>
                    </a:lnTo>
                    <a:lnTo>
                      <a:pt x="29" y="190"/>
                    </a:lnTo>
                    <a:lnTo>
                      <a:pt x="23" y="186"/>
                    </a:lnTo>
                    <a:lnTo>
                      <a:pt x="18" y="176"/>
                    </a:lnTo>
                    <a:lnTo>
                      <a:pt x="14" y="172"/>
                    </a:lnTo>
                    <a:lnTo>
                      <a:pt x="9" y="162"/>
                    </a:lnTo>
                    <a:lnTo>
                      <a:pt x="5" y="152"/>
                    </a:lnTo>
                    <a:lnTo>
                      <a:pt x="5" y="143"/>
                    </a:lnTo>
                    <a:lnTo>
                      <a:pt x="5" y="138"/>
                    </a:lnTo>
                    <a:lnTo>
                      <a:pt x="0" y="129"/>
                    </a:lnTo>
                    <a:lnTo>
                      <a:pt x="0" y="119"/>
                    </a:lnTo>
                    <a:lnTo>
                      <a:pt x="0" y="109"/>
                    </a:lnTo>
                    <a:lnTo>
                      <a:pt x="5" y="100"/>
                    </a:lnTo>
                    <a:lnTo>
                      <a:pt x="5" y="95"/>
                    </a:lnTo>
                    <a:lnTo>
                      <a:pt x="5" y="86"/>
                    </a:lnTo>
                    <a:lnTo>
                      <a:pt x="9" y="76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7" name="Freeform 103"/>
              <p:cNvSpPr>
                <a:spLocks/>
              </p:cNvSpPr>
              <p:nvPr/>
            </p:nvSpPr>
            <p:spPr bwMode="auto">
              <a:xfrm>
                <a:off x="4501" y="2043"/>
                <a:ext cx="201" cy="240"/>
              </a:xfrm>
              <a:custGeom>
                <a:avLst/>
                <a:gdLst/>
                <a:ahLst/>
                <a:cxnLst>
                  <a:cxn ang="0">
                    <a:pos x="185" y="66"/>
                  </a:cxn>
                  <a:cxn ang="0">
                    <a:pos x="176" y="52"/>
                  </a:cxn>
                  <a:cxn ang="0">
                    <a:pos x="171" y="43"/>
                  </a:cxn>
                  <a:cxn ang="0">
                    <a:pos x="161" y="33"/>
                  </a:cxn>
                  <a:cxn ang="0">
                    <a:pos x="152" y="28"/>
                  </a:cxn>
                  <a:cxn ang="0">
                    <a:pos x="138" y="19"/>
                  </a:cxn>
                  <a:cxn ang="0">
                    <a:pos x="123" y="9"/>
                  </a:cxn>
                  <a:cxn ang="0">
                    <a:pos x="105" y="5"/>
                  </a:cxn>
                  <a:cxn ang="0">
                    <a:pos x="90" y="5"/>
                  </a:cxn>
                  <a:cxn ang="0">
                    <a:pos x="81" y="0"/>
                  </a:cxn>
                  <a:cxn ang="0">
                    <a:pos x="66" y="0"/>
                  </a:cxn>
                  <a:cxn ang="0">
                    <a:pos x="47" y="0"/>
                  </a:cxn>
                  <a:cxn ang="0">
                    <a:pos x="38" y="5"/>
                  </a:cxn>
                  <a:cxn ang="0">
                    <a:pos x="23" y="9"/>
                  </a:cxn>
                  <a:cxn ang="0">
                    <a:pos x="5" y="14"/>
                  </a:cxn>
                  <a:cxn ang="0">
                    <a:pos x="5" y="28"/>
                  </a:cxn>
                  <a:cxn ang="0">
                    <a:pos x="14" y="43"/>
                  </a:cxn>
                  <a:cxn ang="0">
                    <a:pos x="18" y="52"/>
                  </a:cxn>
                  <a:cxn ang="0">
                    <a:pos x="23" y="62"/>
                  </a:cxn>
                  <a:cxn ang="0">
                    <a:pos x="28" y="76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8" y="129"/>
                  </a:cxn>
                  <a:cxn ang="0">
                    <a:pos x="28" y="143"/>
                  </a:cxn>
                  <a:cxn ang="0">
                    <a:pos x="28" y="162"/>
                  </a:cxn>
                  <a:cxn ang="0">
                    <a:pos x="23" y="176"/>
                  </a:cxn>
                  <a:cxn ang="0">
                    <a:pos x="18" y="186"/>
                  </a:cxn>
                  <a:cxn ang="0">
                    <a:pos x="14" y="195"/>
                  </a:cxn>
                  <a:cxn ang="0">
                    <a:pos x="5" y="210"/>
                  </a:cxn>
                  <a:cxn ang="0">
                    <a:pos x="5" y="224"/>
                  </a:cxn>
                  <a:cxn ang="0">
                    <a:pos x="23" y="229"/>
                  </a:cxn>
                  <a:cxn ang="0">
                    <a:pos x="38" y="233"/>
                  </a:cxn>
                  <a:cxn ang="0">
                    <a:pos x="47" y="239"/>
                  </a:cxn>
                  <a:cxn ang="0">
                    <a:pos x="66" y="239"/>
                  </a:cxn>
                  <a:cxn ang="0">
                    <a:pos x="81" y="239"/>
                  </a:cxn>
                  <a:cxn ang="0">
                    <a:pos x="90" y="233"/>
                  </a:cxn>
                  <a:cxn ang="0">
                    <a:pos x="105" y="233"/>
                  </a:cxn>
                  <a:cxn ang="0">
                    <a:pos x="123" y="229"/>
                  </a:cxn>
                  <a:cxn ang="0">
                    <a:pos x="138" y="219"/>
                  </a:cxn>
                  <a:cxn ang="0">
                    <a:pos x="152" y="210"/>
                  </a:cxn>
                  <a:cxn ang="0">
                    <a:pos x="161" y="205"/>
                  </a:cxn>
                  <a:cxn ang="0">
                    <a:pos x="171" y="195"/>
                  </a:cxn>
                  <a:cxn ang="0">
                    <a:pos x="176" y="186"/>
                  </a:cxn>
                  <a:cxn ang="0">
                    <a:pos x="185" y="172"/>
                  </a:cxn>
                  <a:cxn ang="0">
                    <a:pos x="194" y="152"/>
                  </a:cxn>
                  <a:cxn ang="0">
                    <a:pos x="194" y="138"/>
                  </a:cxn>
                  <a:cxn ang="0">
                    <a:pos x="200" y="119"/>
                  </a:cxn>
                  <a:cxn ang="0">
                    <a:pos x="194" y="100"/>
                  </a:cxn>
                  <a:cxn ang="0">
                    <a:pos x="194" y="86"/>
                  </a:cxn>
                </a:cxnLst>
                <a:rect l="0" t="0" r="r" b="b"/>
                <a:pathLst>
                  <a:path w="201" h="240">
                    <a:moveTo>
                      <a:pt x="190" y="76"/>
                    </a:moveTo>
                    <a:lnTo>
                      <a:pt x="185" y="66"/>
                    </a:lnTo>
                    <a:lnTo>
                      <a:pt x="181" y="62"/>
                    </a:lnTo>
                    <a:lnTo>
                      <a:pt x="176" y="52"/>
                    </a:lnTo>
                    <a:lnTo>
                      <a:pt x="171" y="48"/>
                    </a:lnTo>
                    <a:lnTo>
                      <a:pt x="171" y="43"/>
                    </a:lnTo>
                    <a:lnTo>
                      <a:pt x="166" y="38"/>
                    </a:lnTo>
                    <a:lnTo>
                      <a:pt x="161" y="33"/>
                    </a:lnTo>
                    <a:lnTo>
                      <a:pt x="156" y="33"/>
                    </a:lnTo>
                    <a:lnTo>
                      <a:pt x="152" y="28"/>
                    </a:lnTo>
                    <a:lnTo>
                      <a:pt x="147" y="23"/>
                    </a:lnTo>
                    <a:lnTo>
                      <a:pt x="138" y="19"/>
                    </a:lnTo>
                    <a:lnTo>
                      <a:pt x="133" y="14"/>
                    </a:lnTo>
                    <a:lnTo>
                      <a:pt x="123" y="9"/>
                    </a:lnTo>
                    <a:lnTo>
                      <a:pt x="114" y="9"/>
                    </a:lnTo>
                    <a:lnTo>
                      <a:pt x="105" y="5"/>
                    </a:lnTo>
                    <a:lnTo>
                      <a:pt x="100" y="5"/>
                    </a:lnTo>
                    <a:lnTo>
                      <a:pt x="90" y="5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1" y="0"/>
                    </a:lnTo>
                    <a:lnTo>
                      <a:pt x="66" y="0"/>
                    </a:lnTo>
                    <a:lnTo>
                      <a:pt x="56" y="0"/>
                    </a:lnTo>
                    <a:lnTo>
                      <a:pt x="47" y="0"/>
                    </a:lnTo>
                    <a:lnTo>
                      <a:pt x="47" y="5"/>
                    </a:lnTo>
                    <a:lnTo>
                      <a:pt x="38" y="5"/>
                    </a:lnTo>
                    <a:lnTo>
                      <a:pt x="33" y="5"/>
                    </a:lnTo>
                    <a:lnTo>
                      <a:pt x="23" y="9"/>
                    </a:lnTo>
                    <a:lnTo>
                      <a:pt x="14" y="9"/>
                    </a:lnTo>
                    <a:lnTo>
                      <a:pt x="5" y="14"/>
                    </a:lnTo>
                    <a:lnTo>
                      <a:pt x="0" y="19"/>
                    </a:lnTo>
                    <a:lnTo>
                      <a:pt x="5" y="28"/>
                    </a:lnTo>
                    <a:lnTo>
                      <a:pt x="14" y="33"/>
                    </a:lnTo>
                    <a:lnTo>
                      <a:pt x="14" y="43"/>
                    </a:lnTo>
                    <a:lnTo>
                      <a:pt x="14" y="48"/>
                    </a:lnTo>
                    <a:lnTo>
                      <a:pt x="18" y="52"/>
                    </a:lnTo>
                    <a:lnTo>
                      <a:pt x="18" y="62"/>
                    </a:lnTo>
                    <a:lnTo>
                      <a:pt x="23" y="62"/>
                    </a:lnTo>
                    <a:lnTo>
                      <a:pt x="28" y="66"/>
                    </a:lnTo>
                    <a:lnTo>
                      <a:pt x="28" y="76"/>
                    </a:lnTo>
                    <a:lnTo>
                      <a:pt x="28" y="86"/>
                    </a:lnTo>
                    <a:lnTo>
                      <a:pt x="28" y="95"/>
                    </a:lnTo>
                    <a:lnTo>
                      <a:pt x="28" y="100"/>
                    </a:lnTo>
                    <a:lnTo>
                      <a:pt x="28" y="109"/>
                    </a:lnTo>
                    <a:lnTo>
                      <a:pt x="28" y="119"/>
                    </a:lnTo>
                    <a:lnTo>
                      <a:pt x="28" y="129"/>
                    </a:lnTo>
                    <a:lnTo>
                      <a:pt x="28" y="138"/>
                    </a:lnTo>
                    <a:lnTo>
                      <a:pt x="28" y="143"/>
                    </a:lnTo>
                    <a:lnTo>
                      <a:pt x="28" y="152"/>
                    </a:lnTo>
                    <a:lnTo>
                      <a:pt x="28" y="162"/>
                    </a:lnTo>
                    <a:lnTo>
                      <a:pt x="28" y="172"/>
                    </a:lnTo>
                    <a:lnTo>
                      <a:pt x="23" y="176"/>
                    </a:lnTo>
                    <a:lnTo>
                      <a:pt x="18" y="176"/>
                    </a:lnTo>
                    <a:lnTo>
                      <a:pt x="18" y="186"/>
                    </a:lnTo>
                    <a:lnTo>
                      <a:pt x="14" y="190"/>
                    </a:lnTo>
                    <a:lnTo>
                      <a:pt x="14" y="195"/>
                    </a:lnTo>
                    <a:lnTo>
                      <a:pt x="14" y="205"/>
                    </a:lnTo>
                    <a:lnTo>
                      <a:pt x="5" y="210"/>
                    </a:lnTo>
                    <a:lnTo>
                      <a:pt x="0" y="219"/>
                    </a:lnTo>
                    <a:lnTo>
                      <a:pt x="5" y="224"/>
                    </a:lnTo>
                    <a:lnTo>
                      <a:pt x="14" y="229"/>
                    </a:lnTo>
                    <a:lnTo>
                      <a:pt x="23" y="229"/>
                    </a:lnTo>
                    <a:lnTo>
                      <a:pt x="33" y="233"/>
                    </a:lnTo>
                    <a:lnTo>
                      <a:pt x="38" y="233"/>
                    </a:lnTo>
                    <a:lnTo>
                      <a:pt x="47" y="233"/>
                    </a:lnTo>
                    <a:lnTo>
                      <a:pt x="47" y="239"/>
                    </a:lnTo>
                    <a:lnTo>
                      <a:pt x="56" y="239"/>
                    </a:lnTo>
                    <a:lnTo>
                      <a:pt x="66" y="239"/>
                    </a:lnTo>
                    <a:lnTo>
                      <a:pt x="71" y="239"/>
                    </a:lnTo>
                    <a:lnTo>
                      <a:pt x="81" y="239"/>
                    </a:lnTo>
                    <a:lnTo>
                      <a:pt x="85" y="239"/>
                    </a:lnTo>
                    <a:lnTo>
                      <a:pt x="90" y="233"/>
                    </a:lnTo>
                    <a:lnTo>
                      <a:pt x="100" y="233"/>
                    </a:lnTo>
                    <a:lnTo>
                      <a:pt x="105" y="233"/>
                    </a:lnTo>
                    <a:lnTo>
                      <a:pt x="114" y="229"/>
                    </a:lnTo>
                    <a:lnTo>
                      <a:pt x="123" y="229"/>
                    </a:lnTo>
                    <a:lnTo>
                      <a:pt x="133" y="224"/>
                    </a:lnTo>
                    <a:lnTo>
                      <a:pt x="138" y="219"/>
                    </a:lnTo>
                    <a:lnTo>
                      <a:pt x="147" y="215"/>
                    </a:lnTo>
                    <a:lnTo>
                      <a:pt x="152" y="210"/>
                    </a:lnTo>
                    <a:lnTo>
                      <a:pt x="156" y="205"/>
                    </a:lnTo>
                    <a:lnTo>
                      <a:pt x="161" y="205"/>
                    </a:lnTo>
                    <a:lnTo>
                      <a:pt x="166" y="200"/>
                    </a:lnTo>
                    <a:lnTo>
                      <a:pt x="171" y="195"/>
                    </a:lnTo>
                    <a:lnTo>
                      <a:pt x="171" y="190"/>
                    </a:lnTo>
                    <a:lnTo>
                      <a:pt x="176" y="186"/>
                    </a:lnTo>
                    <a:lnTo>
                      <a:pt x="181" y="176"/>
                    </a:lnTo>
                    <a:lnTo>
                      <a:pt x="185" y="172"/>
                    </a:lnTo>
                    <a:lnTo>
                      <a:pt x="190" y="162"/>
                    </a:lnTo>
                    <a:lnTo>
                      <a:pt x="194" y="152"/>
                    </a:lnTo>
                    <a:lnTo>
                      <a:pt x="194" y="143"/>
                    </a:lnTo>
                    <a:lnTo>
                      <a:pt x="194" y="138"/>
                    </a:lnTo>
                    <a:lnTo>
                      <a:pt x="200" y="129"/>
                    </a:lnTo>
                    <a:lnTo>
                      <a:pt x="200" y="119"/>
                    </a:lnTo>
                    <a:lnTo>
                      <a:pt x="200" y="109"/>
                    </a:lnTo>
                    <a:lnTo>
                      <a:pt x="194" y="100"/>
                    </a:lnTo>
                    <a:lnTo>
                      <a:pt x="194" y="95"/>
                    </a:lnTo>
                    <a:lnTo>
                      <a:pt x="194" y="86"/>
                    </a:lnTo>
                    <a:lnTo>
                      <a:pt x="190" y="76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8" name="Freeform 104"/>
              <p:cNvSpPr>
                <a:spLocks/>
              </p:cNvSpPr>
              <p:nvPr/>
            </p:nvSpPr>
            <p:spPr bwMode="auto">
              <a:xfrm>
                <a:off x="4363" y="2158"/>
                <a:ext cx="17" cy="1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8"/>
                  </a:cxn>
                  <a:cxn ang="0">
                    <a:pos x="16" y="16"/>
                  </a:cxn>
                  <a:cxn ang="0">
                    <a:pos x="0" y="8"/>
                  </a:cxn>
                  <a:cxn ang="0">
                    <a:pos x="16" y="0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9" name="Freeform 105"/>
              <p:cNvSpPr>
                <a:spLocks/>
              </p:cNvSpPr>
              <p:nvPr/>
            </p:nvSpPr>
            <p:spPr bwMode="auto">
              <a:xfrm>
                <a:off x="4129" y="2080"/>
                <a:ext cx="86" cy="164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5" y="57"/>
                  </a:cxn>
                  <a:cxn ang="0">
                    <a:pos x="5" y="47"/>
                  </a:cxn>
                  <a:cxn ang="0">
                    <a:pos x="9" y="43"/>
                  </a:cxn>
                  <a:cxn ang="0">
                    <a:pos x="9" y="38"/>
                  </a:cxn>
                  <a:cxn ang="0">
                    <a:pos x="18" y="28"/>
                  </a:cxn>
                  <a:cxn ang="0">
                    <a:pos x="23" y="23"/>
                  </a:cxn>
                  <a:cxn ang="0">
                    <a:pos x="28" y="19"/>
                  </a:cxn>
                  <a:cxn ang="0">
                    <a:pos x="32" y="14"/>
                  </a:cxn>
                  <a:cxn ang="0">
                    <a:pos x="42" y="9"/>
                  </a:cxn>
                  <a:cxn ang="0">
                    <a:pos x="47" y="5"/>
                  </a:cxn>
                  <a:cxn ang="0">
                    <a:pos x="52" y="5"/>
                  </a:cxn>
                  <a:cxn ang="0">
                    <a:pos x="61" y="0"/>
                  </a:cxn>
                  <a:cxn ang="0">
                    <a:pos x="66" y="0"/>
                  </a:cxn>
                  <a:cxn ang="0">
                    <a:pos x="75" y="0"/>
                  </a:cxn>
                  <a:cxn ang="0">
                    <a:pos x="85" y="0"/>
                  </a:cxn>
                  <a:cxn ang="0">
                    <a:pos x="85" y="5"/>
                  </a:cxn>
                  <a:cxn ang="0">
                    <a:pos x="75" y="14"/>
                  </a:cxn>
                  <a:cxn ang="0">
                    <a:pos x="75" y="23"/>
                  </a:cxn>
                  <a:cxn ang="0">
                    <a:pos x="70" y="28"/>
                  </a:cxn>
                  <a:cxn ang="0">
                    <a:pos x="70" y="38"/>
                  </a:cxn>
                  <a:cxn ang="0">
                    <a:pos x="70" y="47"/>
                  </a:cxn>
                  <a:cxn ang="0">
                    <a:pos x="70" y="57"/>
                  </a:cxn>
                  <a:cxn ang="0">
                    <a:pos x="70" y="62"/>
                  </a:cxn>
                  <a:cxn ang="0">
                    <a:pos x="70" y="72"/>
                  </a:cxn>
                  <a:cxn ang="0">
                    <a:pos x="70" y="81"/>
                  </a:cxn>
                  <a:cxn ang="0">
                    <a:pos x="70" y="90"/>
                  </a:cxn>
                  <a:cxn ang="0">
                    <a:pos x="70" y="100"/>
                  </a:cxn>
                  <a:cxn ang="0">
                    <a:pos x="70" y="105"/>
                  </a:cxn>
                  <a:cxn ang="0">
                    <a:pos x="70" y="115"/>
                  </a:cxn>
                  <a:cxn ang="0">
                    <a:pos x="70" y="124"/>
                  </a:cxn>
                  <a:cxn ang="0">
                    <a:pos x="70" y="134"/>
                  </a:cxn>
                  <a:cxn ang="0">
                    <a:pos x="75" y="139"/>
                  </a:cxn>
                  <a:cxn ang="0">
                    <a:pos x="75" y="148"/>
                  </a:cxn>
                  <a:cxn ang="0">
                    <a:pos x="85" y="157"/>
                  </a:cxn>
                  <a:cxn ang="0">
                    <a:pos x="85" y="163"/>
                  </a:cxn>
                  <a:cxn ang="0">
                    <a:pos x="75" y="163"/>
                  </a:cxn>
                  <a:cxn ang="0">
                    <a:pos x="66" y="163"/>
                  </a:cxn>
                  <a:cxn ang="0">
                    <a:pos x="61" y="163"/>
                  </a:cxn>
                  <a:cxn ang="0">
                    <a:pos x="52" y="157"/>
                  </a:cxn>
                  <a:cxn ang="0">
                    <a:pos x="47" y="157"/>
                  </a:cxn>
                  <a:cxn ang="0">
                    <a:pos x="42" y="153"/>
                  </a:cxn>
                  <a:cxn ang="0">
                    <a:pos x="32" y="148"/>
                  </a:cxn>
                  <a:cxn ang="0">
                    <a:pos x="28" y="143"/>
                  </a:cxn>
                  <a:cxn ang="0">
                    <a:pos x="23" y="139"/>
                  </a:cxn>
                  <a:cxn ang="0">
                    <a:pos x="18" y="134"/>
                  </a:cxn>
                  <a:cxn ang="0">
                    <a:pos x="9" y="124"/>
                  </a:cxn>
                  <a:cxn ang="0">
                    <a:pos x="9" y="119"/>
                  </a:cxn>
                  <a:cxn ang="0">
                    <a:pos x="5" y="115"/>
                  </a:cxn>
                  <a:cxn ang="0">
                    <a:pos x="5" y="105"/>
                  </a:cxn>
                  <a:cxn ang="0">
                    <a:pos x="0" y="100"/>
                  </a:cxn>
                  <a:cxn ang="0">
                    <a:pos x="0" y="90"/>
                  </a:cxn>
                  <a:cxn ang="0">
                    <a:pos x="0" y="81"/>
                  </a:cxn>
                  <a:cxn ang="0">
                    <a:pos x="0" y="72"/>
                  </a:cxn>
                  <a:cxn ang="0">
                    <a:pos x="0" y="62"/>
                  </a:cxn>
                </a:cxnLst>
                <a:rect l="0" t="0" r="r" b="b"/>
                <a:pathLst>
                  <a:path w="86" h="164">
                    <a:moveTo>
                      <a:pt x="0" y="62"/>
                    </a:moveTo>
                    <a:lnTo>
                      <a:pt x="5" y="57"/>
                    </a:lnTo>
                    <a:lnTo>
                      <a:pt x="5" y="47"/>
                    </a:lnTo>
                    <a:lnTo>
                      <a:pt x="9" y="43"/>
                    </a:lnTo>
                    <a:lnTo>
                      <a:pt x="9" y="38"/>
                    </a:lnTo>
                    <a:lnTo>
                      <a:pt x="18" y="28"/>
                    </a:lnTo>
                    <a:lnTo>
                      <a:pt x="23" y="23"/>
                    </a:lnTo>
                    <a:lnTo>
                      <a:pt x="28" y="19"/>
                    </a:lnTo>
                    <a:lnTo>
                      <a:pt x="32" y="14"/>
                    </a:lnTo>
                    <a:lnTo>
                      <a:pt x="42" y="9"/>
                    </a:lnTo>
                    <a:lnTo>
                      <a:pt x="47" y="5"/>
                    </a:lnTo>
                    <a:lnTo>
                      <a:pt x="52" y="5"/>
                    </a:lnTo>
                    <a:lnTo>
                      <a:pt x="61" y="0"/>
                    </a:lnTo>
                    <a:lnTo>
                      <a:pt x="66" y="0"/>
                    </a:lnTo>
                    <a:lnTo>
                      <a:pt x="75" y="0"/>
                    </a:lnTo>
                    <a:lnTo>
                      <a:pt x="85" y="0"/>
                    </a:lnTo>
                    <a:lnTo>
                      <a:pt x="85" y="5"/>
                    </a:lnTo>
                    <a:lnTo>
                      <a:pt x="75" y="14"/>
                    </a:lnTo>
                    <a:lnTo>
                      <a:pt x="75" y="23"/>
                    </a:lnTo>
                    <a:lnTo>
                      <a:pt x="70" y="28"/>
                    </a:lnTo>
                    <a:lnTo>
                      <a:pt x="70" y="38"/>
                    </a:lnTo>
                    <a:lnTo>
                      <a:pt x="70" y="47"/>
                    </a:lnTo>
                    <a:lnTo>
                      <a:pt x="70" y="57"/>
                    </a:lnTo>
                    <a:lnTo>
                      <a:pt x="70" y="62"/>
                    </a:lnTo>
                    <a:lnTo>
                      <a:pt x="70" y="72"/>
                    </a:lnTo>
                    <a:lnTo>
                      <a:pt x="70" y="81"/>
                    </a:lnTo>
                    <a:lnTo>
                      <a:pt x="70" y="90"/>
                    </a:lnTo>
                    <a:lnTo>
                      <a:pt x="70" y="100"/>
                    </a:lnTo>
                    <a:lnTo>
                      <a:pt x="70" y="105"/>
                    </a:lnTo>
                    <a:lnTo>
                      <a:pt x="70" y="115"/>
                    </a:lnTo>
                    <a:lnTo>
                      <a:pt x="70" y="124"/>
                    </a:lnTo>
                    <a:lnTo>
                      <a:pt x="70" y="134"/>
                    </a:lnTo>
                    <a:lnTo>
                      <a:pt x="75" y="139"/>
                    </a:lnTo>
                    <a:lnTo>
                      <a:pt x="75" y="148"/>
                    </a:lnTo>
                    <a:lnTo>
                      <a:pt x="85" y="157"/>
                    </a:lnTo>
                    <a:lnTo>
                      <a:pt x="85" y="163"/>
                    </a:lnTo>
                    <a:lnTo>
                      <a:pt x="75" y="163"/>
                    </a:lnTo>
                    <a:lnTo>
                      <a:pt x="66" y="163"/>
                    </a:lnTo>
                    <a:lnTo>
                      <a:pt x="61" y="163"/>
                    </a:lnTo>
                    <a:lnTo>
                      <a:pt x="52" y="157"/>
                    </a:lnTo>
                    <a:lnTo>
                      <a:pt x="47" y="157"/>
                    </a:lnTo>
                    <a:lnTo>
                      <a:pt x="42" y="153"/>
                    </a:lnTo>
                    <a:lnTo>
                      <a:pt x="32" y="148"/>
                    </a:lnTo>
                    <a:lnTo>
                      <a:pt x="28" y="143"/>
                    </a:lnTo>
                    <a:lnTo>
                      <a:pt x="23" y="139"/>
                    </a:lnTo>
                    <a:lnTo>
                      <a:pt x="18" y="134"/>
                    </a:lnTo>
                    <a:lnTo>
                      <a:pt x="9" y="124"/>
                    </a:lnTo>
                    <a:lnTo>
                      <a:pt x="9" y="119"/>
                    </a:lnTo>
                    <a:lnTo>
                      <a:pt x="5" y="115"/>
                    </a:lnTo>
                    <a:lnTo>
                      <a:pt x="5" y="105"/>
                    </a:lnTo>
                    <a:lnTo>
                      <a:pt x="0" y="100"/>
                    </a:lnTo>
                    <a:lnTo>
                      <a:pt x="0" y="90"/>
                    </a:lnTo>
                    <a:lnTo>
                      <a:pt x="0" y="81"/>
                    </a:lnTo>
                    <a:lnTo>
                      <a:pt x="0" y="72"/>
                    </a:lnTo>
                    <a:lnTo>
                      <a:pt x="0" y="62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0" name="Freeform 106"/>
              <p:cNvSpPr>
                <a:spLocks/>
              </p:cNvSpPr>
              <p:nvPr/>
            </p:nvSpPr>
            <p:spPr bwMode="auto">
              <a:xfrm>
                <a:off x="4515" y="2080"/>
                <a:ext cx="86" cy="164"/>
              </a:xfrm>
              <a:custGeom>
                <a:avLst/>
                <a:gdLst/>
                <a:ahLst/>
                <a:cxnLst>
                  <a:cxn ang="0">
                    <a:pos x="85" y="62"/>
                  </a:cxn>
                  <a:cxn ang="0">
                    <a:pos x="80" y="57"/>
                  </a:cxn>
                  <a:cxn ang="0">
                    <a:pos x="80" y="47"/>
                  </a:cxn>
                  <a:cxn ang="0">
                    <a:pos x="75" y="43"/>
                  </a:cxn>
                  <a:cxn ang="0">
                    <a:pos x="75" y="38"/>
                  </a:cxn>
                  <a:cxn ang="0">
                    <a:pos x="66" y="28"/>
                  </a:cxn>
                  <a:cxn ang="0">
                    <a:pos x="61" y="23"/>
                  </a:cxn>
                  <a:cxn ang="0">
                    <a:pos x="56" y="19"/>
                  </a:cxn>
                  <a:cxn ang="0">
                    <a:pos x="52" y="14"/>
                  </a:cxn>
                  <a:cxn ang="0">
                    <a:pos x="42" y="9"/>
                  </a:cxn>
                  <a:cxn ang="0">
                    <a:pos x="37" y="5"/>
                  </a:cxn>
                  <a:cxn ang="0">
                    <a:pos x="32" y="5"/>
                  </a:cxn>
                  <a:cxn ang="0">
                    <a:pos x="23" y="0"/>
                  </a:cxn>
                  <a:cxn ang="0">
                    <a:pos x="18" y="0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9" y="14"/>
                  </a:cxn>
                  <a:cxn ang="0">
                    <a:pos x="9" y="23"/>
                  </a:cxn>
                  <a:cxn ang="0">
                    <a:pos x="14" y="28"/>
                  </a:cxn>
                  <a:cxn ang="0">
                    <a:pos x="14" y="38"/>
                  </a:cxn>
                  <a:cxn ang="0">
                    <a:pos x="14" y="47"/>
                  </a:cxn>
                  <a:cxn ang="0">
                    <a:pos x="14" y="57"/>
                  </a:cxn>
                  <a:cxn ang="0">
                    <a:pos x="14" y="62"/>
                  </a:cxn>
                  <a:cxn ang="0">
                    <a:pos x="14" y="72"/>
                  </a:cxn>
                  <a:cxn ang="0">
                    <a:pos x="14" y="81"/>
                  </a:cxn>
                  <a:cxn ang="0">
                    <a:pos x="14" y="90"/>
                  </a:cxn>
                  <a:cxn ang="0">
                    <a:pos x="14" y="100"/>
                  </a:cxn>
                  <a:cxn ang="0">
                    <a:pos x="14" y="105"/>
                  </a:cxn>
                  <a:cxn ang="0">
                    <a:pos x="14" y="115"/>
                  </a:cxn>
                  <a:cxn ang="0">
                    <a:pos x="14" y="124"/>
                  </a:cxn>
                  <a:cxn ang="0">
                    <a:pos x="14" y="134"/>
                  </a:cxn>
                  <a:cxn ang="0">
                    <a:pos x="9" y="139"/>
                  </a:cxn>
                  <a:cxn ang="0">
                    <a:pos x="9" y="148"/>
                  </a:cxn>
                  <a:cxn ang="0">
                    <a:pos x="0" y="157"/>
                  </a:cxn>
                  <a:cxn ang="0">
                    <a:pos x="0" y="163"/>
                  </a:cxn>
                  <a:cxn ang="0">
                    <a:pos x="9" y="163"/>
                  </a:cxn>
                  <a:cxn ang="0">
                    <a:pos x="18" y="163"/>
                  </a:cxn>
                  <a:cxn ang="0">
                    <a:pos x="23" y="163"/>
                  </a:cxn>
                  <a:cxn ang="0">
                    <a:pos x="32" y="157"/>
                  </a:cxn>
                  <a:cxn ang="0">
                    <a:pos x="37" y="157"/>
                  </a:cxn>
                  <a:cxn ang="0">
                    <a:pos x="42" y="153"/>
                  </a:cxn>
                  <a:cxn ang="0">
                    <a:pos x="52" y="148"/>
                  </a:cxn>
                  <a:cxn ang="0">
                    <a:pos x="56" y="143"/>
                  </a:cxn>
                  <a:cxn ang="0">
                    <a:pos x="61" y="139"/>
                  </a:cxn>
                  <a:cxn ang="0">
                    <a:pos x="66" y="134"/>
                  </a:cxn>
                  <a:cxn ang="0">
                    <a:pos x="75" y="124"/>
                  </a:cxn>
                  <a:cxn ang="0">
                    <a:pos x="75" y="119"/>
                  </a:cxn>
                  <a:cxn ang="0">
                    <a:pos x="80" y="115"/>
                  </a:cxn>
                  <a:cxn ang="0">
                    <a:pos x="80" y="105"/>
                  </a:cxn>
                  <a:cxn ang="0">
                    <a:pos x="85" y="100"/>
                  </a:cxn>
                  <a:cxn ang="0">
                    <a:pos x="85" y="90"/>
                  </a:cxn>
                  <a:cxn ang="0">
                    <a:pos x="85" y="81"/>
                  </a:cxn>
                  <a:cxn ang="0">
                    <a:pos x="85" y="72"/>
                  </a:cxn>
                  <a:cxn ang="0">
                    <a:pos x="85" y="62"/>
                  </a:cxn>
                </a:cxnLst>
                <a:rect l="0" t="0" r="r" b="b"/>
                <a:pathLst>
                  <a:path w="86" h="164">
                    <a:moveTo>
                      <a:pt x="85" y="62"/>
                    </a:moveTo>
                    <a:lnTo>
                      <a:pt x="80" y="57"/>
                    </a:lnTo>
                    <a:lnTo>
                      <a:pt x="80" y="47"/>
                    </a:lnTo>
                    <a:lnTo>
                      <a:pt x="75" y="43"/>
                    </a:lnTo>
                    <a:lnTo>
                      <a:pt x="75" y="38"/>
                    </a:lnTo>
                    <a:lnTo>
                      <a:pt x="66" y="28"/>
                    </a:lnTo>
                    <a:lnTo>
                      <a:pt x="61" y="23"/>
                    </a:lnTo>
                    <a:lnTo>
                      <a:pt x="56" y="19"/>
                    </a:lnTo>
                    <a:lnTo>
                      <a:pt x="52" y="14"/>
                    </a:lnTo>
                    <a:lnTo>
                      <a:pt x="42" y="9"/>
                    </a:lnTo>
                    <a:lnTo>
                      <a:pt x="37" y="5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9" y="14"/>
                    </a:lnTo>
                    <a:lnTo>
                      <a:pt x="9" y="23"/>
                    </a:lnTo>
                    <a:lnTo>
                      <a:pt x="14" y="28"/>
                    </a:lnTo>
                    <a:lnTo>
                      <a:pt x="14" y="38"/>
                    </a:lnTo>
                    <a:lnTo>
                      <a:pt x="14" y="47"/>
                    </a:lnTo>
                    <a:lnTo>
                      <a:pt x="14" y="57"/>
                    </a:lnTo>
                    <a:lnTo>
                      <a:pt x="14" y="62"/>
                    </a:lnTo>
                    <a:lnTo>
                      <a:pt x="14" y="72"/>
                    </a:lnTo>
                    <a:lnTo>
                      <a:pt x="14" y="81"/>
                    </a:lnTo>
                    <a:lnTo>
                      <a:pt x="14" y="90"/>
                    </a:lnTo>
                    <a:lnTo>
                      <a:pt x="14" y="100"/>
                    </a:lnTo>
                    <a:lnTo>
                      <a:pt x="14" y="105"/>
                    </a:lnTo>
                    <a:lnTo>
                      <a:pt x="14" y="115"/>
                    </a:lnTo>
                    <a:lnTo>
                      <a:pt x="14" y="124"/>
                    </a:lnTo>
                    <a:lnTo>
                      <a:pt x="14" y="134"/>
                    </a:lnTo>
                    <a:lnTo>
                      <a:pt x="9" y="139"/>
                    </a:lnTo>
                    <a:lnTo>
                      <a:pt x="9" y="148"/>
                    </a:lnTo>
                    <a:lnTo>
                      <a:pt x="0" y="157"/>
                    </a:lnTo>
                    <a:lnTo>
                      <a:pt x="0" y="163"/>
                    </a:lnTo>
                    <a:lnTo>
                      <a:pt x="9" y="163"/>
                    </a:lnTo>
                    <a:lnTo>
                      <a:pt x="18" y="163"/>
                    </a:lnTo>
                    <a:lnTo>
                      <a:pt x="23" y="163"/>
                    </a:lnTo>
                    <a:lnTo>
                      <a:pt x="32" y="157"/>
                    </a:lnTo>
                    <a:lnTo>
                      <a:pt x="37" y="157"/>
                    </a:lnTo>
                    <a:lnTo>
                      <a:pt x="42" y="153"/>
                    </a:lnTo>
                    <a:lnTo>
                      <a:pt x="52" y="148"/>
                    </a:lnTo>
                    <a:lnTo>
                      <a:pt x="56" y="143"/>
                    </a:lnTo>
                    <a:lnTo>
                      <a:pt x="61" y="139"/>
                    </a:lnTo>
                    <a:lnTo>
                      <a:pt x="66" y="134"/>
                    </a:lnTo>
                    <a:lnTo>
                      <a:pt x="75" y="124"/>
                    </a:lnTo>
                    <a:lnTo>
                      <a:pt x="75" y="119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85" y="100"/>
                    </a:lnTo>
                    <a:lnTo>
                      <a:pt x="85" y="90"/>
                    </a:lnTo>
                    <a:lnTo>
                      <a:pt x="85" y="81"/>
                    </a:lnTo>
                    <a:lnTo>
                      <a:pt x="85" y="72"/>
                    </a:lnTo>
                    <a:lnTo>
                      <a:pt x="85" y="62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1" name="Freeform 107"/>
              <p:cNvSpPr>
                <a:spLocks/>
              </p:cNvSpPr>
              <p:nvPr/>
            </p:nvSpPr>
            <p:spPr bwMode="auto">
              <a:xfrm>
                <a:off x="4363" y="2158"/>
                <a:ext cx="17" cy="1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8"/>
                  </a:cxn>
                  <a:cxn ang="0">
                    <a:pos x="16" y="16"/>
                  </a:cxn>
                  <a:cxn ang="0">
                    <a:pos x="0" y="8"/>
                  </a:cxn>
                  <a:cxn ang="0">
                    <a:pos x="16" y="0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2" name="Freeform 108"/>
              <p:cNvSpPr>
                <a:spLocks/>
              </p:cNvSpPr>
              <p:nvPr/>
            </p:nvSpPr>
            <p:spPr bwMode="auto">
              <a:xfrm>
                <a:off x="4170" y="2109"/>
                <a:ext cx="31" cy="107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33"/>
                  </a:cxn>
                  <a:cxn ang="0">
                    <a:pos x="5" y="28"/>
                  </a:cxn>
                  <a:cxn ang="0">
                    <a:pos x="9" y="19"/>
                  </a:cxn>
                  <a:cxn ang="0">
                    <a:pos x="15" y="9"/>
                  </a:cxn>
                  <a:cxn ang="0">
                    <a:pos x="20" y="9"/>
                  </a:cxn>
                  <a:cxn ang="0">
                    <a:pos x="24" y="0"/>
                  </a:cxn>
                  <a:cxn ang="0">
                    <a:pos x="24" y="9"/>
                  </a:cxn>
                  <a:cxn ang="0">
                    <a:pos x="30" y="19"/>
                  </a:cxn>
                  <a:cxn ang="0">
                    <a:pos x="30" y="28"/>
                  </a:cxn>
                  <a:cxn ang="0">
                    <a:pos x="30" y="33"/>
                  </a:cxn>
                  <a:cxn ang="0">
                    <a:pos x="30" y="43"/>
                  </a:cxn>
                  <a:cxn ang="0">
                    <a:pos x="30" y="53"/>
                  </a:cxn>
                  <a:cxn ang="0">
                    <a:pos x="30" y="62"/>
                  </a:cxn>
                  <a:cxn ang="0">
                    <a:pos x="30" y="72"/>
                  </a:cxn>
                  <a:cxn ang="0">
                    <a:pos x="30" y="77"/>
                  </a:cxn>
                  <a:cxn ang="0">
                    <a:pos x="30" y="86"/>
                  </a:cxn>
                  <a:cxn ang="0">
                    <a:pos x="24" y="96"/>
                  </a:cxn>
                  <a:cxn ang="0">
                    <a:pos x="24" y="106"/>
                  </a:cxn>
                  <a:cxn ang="0">
                    <a:pos x="20" y="96"/>
                  </a:cxn>
                  <a:cxn ang="0">
                    <a:pos x="15" y="96"/>
                  </a:cxn>
                  <a:cxn ang="0">
                    <a:pos x="9" y="86"/>
                  </a:cxn>
                  <a:cxn ang="0">
                    <a:pos x="5" y="77"/>
                  </a:cxn>
                  <a:cxn ang="0">
                    <a:pos x="0" y="72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0" y="43"/>
                  </a:cxn>
                </a:cxnLst>
                <a:rect l="0" t="0" r="r" b="b"/>
                <a:pathLst>
                  <a:path w="31" h="107">
                    <a:moveTo>
                      <a:pt x="0" y="43"/>
                    </a:moveTo>
                    <a:lnTo>
                      <a:pt x="0" y="33"/>
                    </a:lnTo>
                    <a:lnTo>
                      <a:pt x="5" y="28"/>
                    </a:lnTo>
                    <a:lnTo>
                      <a:pt x="9" y="19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4" y="0"/>
                    </a:lnTo>
                    <a:lnTo>
                      <a:pt x="24" y="9"/>
                    </a:lnTo>
                    <a:lnTo>
                      <a:pt x="30" y="19"/>
                    </a:lnTo>
                    <a:lnTo>
                      <a:pt x="30" y="28"/>
                    </a:lnTo>
                    <a:lnTo>
                      <a:pt x="30" y="33"/>
                    </a:lnTo>
                    <a:lnTo>
                      <a:pt x="30" y="43"/>
                    </a:lnTo>
                    <a:lnTo>
                      <a:pt x="30" y="53"/>
                    </a:lnTo>
                    <a:lnTo>
                      <a:pt x="30" y="62"/>
                    </a:lnTo>
                    <a:lnTo>
                      <a:pt x="30" y="72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24" y="96"/>
                    </a:lnTo>
                    <a:lnTo>
                      <a:pt x="24" y="106"/>
                    </a:lnTo>
                    <a:lnTo>
                      <a:pt x="20" y="96"/>
                    </a:lnTo>
                    <a:lnTo>
                      <a:pt x="15" y="96"/>
                    </a:lnTo>
                    <a:lnTo>
                      <a:pt x="9" y="86"/>
                    </a:lnTo>
                    <a:lnTo>
                      <a:pt x="5" y="77"/>
                    </a:lnTo>
                    <a:lnTo>
                      <a:pt x="0" y="72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0" y="43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3" name="Freeform 109"/>
              <p:cNvSpPr>
                <a:spLocks/>
              </p:cNvSpPr>
              <p:nvPr/>
            </p:nvSpPr>
            <p:spPr bwMode="auto">
              <a:xfrm>
                <a:off x="4529" y="2109"/>
                <a:ext cx="29" cy="107"/>
              </a:xfrm>
              <a:custGeom>
                <a:avLst/>
                <a:gdLst/>
                <a:ahLst/>
                <a:cxnLst>
                  <a:cxn ang="0">
                    <a:pos x="28" y="43"/>
                  </a:cxn>
                  <a:cxn ang="0">
                    <a:pos x="28" y="33"/>
                  </a:cxn>
                  <a:cxn ang="0">
                    <a:pos x="23" y="28"/>
                  </a:cxn>
                  <a:cxn ang="0">
                    <a:pos x="18" y="19"/>
                  </a:cxn>
                  <a:cxn ang="0">
                    <a:pos x="14" y="9"/>
                  </a:cxn>
                  <a:cxn ang="0">
                    <a:pos x="9" y="9"/>
                  </a:cxn>
                  <a:cxn ang="0">
                    <a:pos x="5" y="0"/>
                  </a:cxn>
                  <a:cxn ang="0">
                    <a:pos x="5" y="9"/>
                  </a:cxn>
                  <a:cxn ang="0">
                    <a:pos x="0" y="19"/>
                  </a:cxn>
                  <a:cxn ang="0">
                    <a:pos x="0" y="28"/>
                  </a:cxn>
                  <a:cxn ang="0">
                    <a:pos x="0" y="33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0" y="77"/>
                  </a:cxn>
                  <a:cxn ang="0">
                    <a:pos x="0" y="86"/>
                  </a:cxn>
                  <a:cxn ang="0">
                    <a:pos x="5" y="96"/>
                  </a:cxn>
                  <a:cxn ang="0">
                    <a:pos x="5" y="106"/>
                  </a:cxn>
                  <a:cxn ang="0">
                    <a:pos x="9" y="96"/>
                  </a:cxn>
                  <a:cxn ang="0">
                    <a:pos x="14" y="96"/>
                  </a:cxn>
                  <a:cxn ang="0">
                    <a:pos x="18" y="86"/>
                  </a:cxn>
                  <a:cxn ang="0">
                    <a:pos x="23" y="77"/>
                  </a:cxn>
                  <a:cxn ang="0">
                    <a:pos x="28" y="72"/>
                  </a:cxn>
                  <a:cxn ang="0">
                    <a:pos x="28" y="62"/>
                  </a:cxn>
                  <a:cxn ang="0">
                    <a:pos x="28" y="53"/>
                  </a:cxn>
                  <a:cxn ang="0">
                    <a:pos x="28" y="43"/>
                  </a:cxn>
                </a:cxnLst>
                <a:rect l="0" t="0" r="r" b="b"/>
                <a:pathLst>
                  <a:path w="29" h="107">
                    <a:moveTo>
                      <a:pt x="28" y="43"/>
                    </a:moveTo>
                    <a:lnTo>
                      <a:pt x="28" y="33"/>
                    </a:lnTo>
                    <a:lnTo>
                      <a:pt x="23" y="28"/>
                    </a:lnTo>
                    <a:lnTo>
                      <a:pt x="18" y="19"/>
                    </a:lnTo>
                    <a:lnTo>
                      <a:pt x="14" y="9"/>
                    </a:lnTo>
                    <a:lnTo>
                      <a:pt x="9" y="9"/>
                    </a:lnTo>
                    <a:lnTo>
                      <a:pt x="5" y="0"/>
                    </a:lnTo>
                    <a:lnTo>
                      <a:pt x="5" y="9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5" y="96"/>
                    </a:lnTo>
                    <a:lnTo>
                      <a:pt x="5" y="106"/>
                    </a:lnTo>
                    <a:lnTo>
                      <a:pt x="9" y="96"/>
                    </a:lnTo>
                    <a:lnTo>
                      <a:pt x="14" y="96"/>
                    </a:lnTo>
                    <a:lnTo>
                      <a:pt x="18" y="86"/>
                    </a:lnTo>
                    <a:lnTo>
                      <a:pt x="23" y="77"/>
                    </a:lnTo>
                    <a:lnTo>
                      <a:pt x="28" y="72"/>
                    </a:lnTo>
                    <a:lnTo>
                      <a:pt x="28" y="62"/>
                    </a:lnTo>
                    <a:lnTo>
                      <a:pt x="28" y="53"/>
                    </a:lnTo>
                    <a:lnTo>
                      <a:pt x="28" y="43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4" name="Freeform 110"/>
              <p:cNvSpPr>
                <a:spLocks/>
              </p:cNvSpPr>
              <p:nvPr/>
            </p:nvSpPr>
            <p:spPr bwMode="auto">
              <a:xfrm>
                <a:off x="4363" y="2162"/>
                <a:ext cx="17" cy="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7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5" name="Freeform 111"/>
              <p:cNvSpPr>
                <a:spLocks/>
              </p:cNvSpPr>
              <p:nvPr/>
            </p:nvSpPr>
            <p:spPr bwMode="auto">
              <a:xfrm>
                <a:off x="4194" y="1995"/>
                <a:ext cx="341" cy="336"/>
              </a:xfrm>
              <a:custGeom>
                <a:avLst/>
                <a:gdLst/>
                <a:ahLst/>
                <a:cxnLst>
                  <a:cxn ang="0">
                    <a:pos x="186" y="0"/>
                  </a:cxn>
                  <a:cxn ang="0">
                    <a:pos x="220" y="9"/>
                  </a:cxn>
                  <a:cxn ang="0">
                    <a:pos x="248" y="19"/>
                  </a:cxn>
                  <a:cxn ang="0">
                    <a:pos x="277" y="38"/>
                  </a:cxn>
                  <a:cxn ang="0">
                    <a:pos x="301" y="61"/>
                  </a:cxn>
                  <a:cxn ang="0">
                    <a:pos x="321" y="90"/>
                  </a:cxn>
                  <a:cxn ang="0">
                    <a:pos x="330" y="124"/>
                  </a:cxn>
                  <a:cxn ang="0">
                    <a:pos x="340" y="157"/>
                  </a:cxn>
                  <a:cxn ang="0">
                    <a:pos x="334" y="191"/>
                  </a:cxn>
                  <a:cxn ang="0">
                    <a:pos x="330" y="220"/>
                  </a:cxn>
                  <a:cxn ang="0">
                    <a:pos x="316" y="253"/>
                  </a:cxn>
                  <a:cxn ang="0">
                    <a:pos x="296" y="277"/>
                  </a:cxn>
                  <a:cxn ang="0">
                    <a:pos x="272" y="301"/>
                  </a:cxn>
                  <a:cxn ang="0">
                    <a:pos x="244" y="320"/>
                  </a:cxn>
                  <a:cxn ang="0">
                    <a:pos x="210" y="329"/>
                  </a:cxn>
                  <a:cxn ang="0">
                    <a:pos x="177" y="335"/>
                  </a:cxn>
                  <a:cxn ang="0">
                    <a:pos x="143" y="335"/>
                  </a:cxn>
                  <a:cxn ang="0">
                    <a:pos x="109" y="325"/>
                  </a:cxn>
                  <a:cxn ang="0">
                    <a:pos x="81" y="311"/>
                  </a:cxn>
                  <a:cxn ang="0">
                    <a:pos x="52" y="287"/>
                  </a:cxn>
                  <a:cxn ang="0">
                    <a:pos x="33" y="262"/>
                  </a:cxn>
                  <a:cxn ang="0">
                    <a:pos x="14" y="234"/>
                  </a:cxn>
                  <a:cxn ang="0">
                    <a:pos x="5" y="201"/>
                  </a:cxn>
                  <a:cxn ang="0">
                    <a:pos x="0" y="167"/>
                  </a:cxn>
                  <a:cxn ang="0">
                    <a:pos x="5" y="134"/>
                  </a:cxn>
                  <a:cxn ang="0">
                    <a:pos x="14" y="105"/>
                  </a:cxn>
                  <a:cxn ang="0">
                    <a:pos x="28" y="76"/>
                  </a:cxn>
                  <a:cxn ang="0">
                    <a:pos x="52" y="47"/>
                  </a:cxn>
                  <a:cxn ang="0">
                    <a:pos x="76" y="28"/>
                  </a:cxn>
                  <a:cxn ang="0">
                    <a:pos x="105" y="14"/>
                  </a:cxn>
                  <a:cxn ang="0">
                    <a:pos x="138" y="5"/>
                  </a:cxn>
                  <a:cxn ang="0">
                    <a:pos x="172" y="0"/>
                  </a:cxn>
                </a:cxnLst>
                <a:rect l="0" t="0" r="r" b="b"/>
                <a:pathLst>
                  <a:path w="341" h="336">
                    <a:moveTo>
                      <a:pt x="172" y="0"/>
                    </a:moveTo>
                    <a:lnTo>
                      <a:pt x="186" y="0"/>
                    </a:lnTo>
                    <a:lnTo>
                      <a:pt x="201" y="5"/>
                    </a:lnTo>
                    <a:lnTo>
                      <a:pt x="220" y="9"/>
                    </a:lnTo>
                    <a:lnTo>
                      <a:pt x="234" y="14"/>
                    </a:lnTo>
                    <a:lnTo>
                      <a:pt x="248" y="19"/>
                    </a:lnTo>
                    <a:lnTo>
                      <a:pt x="263" y="28"/>
                    </a:lnTo>
                    <a:lnTo>
                      <a:pt x="277" y="38"/>
                    </a:lnTo>
                    <a:lnTo>
                      <a:pt x="292" y="52"/>
                    </a:lnTo>
                    <a:lnTo>
                      <a:pt x="301" y="61"/>
                    </a:lnTo>
                    <a:lnTo>
                      <a:pt x="311" y="76"/>
                    </a:lnTo>
                    <a:lnTo>
                      <a:pt x="321" y="90"/>
                    </a:lnTo>
                    <a:lnTo>
                      <a:pt x="325" y="105"/>
                    </a:lnTo>
                    <a:lnTo>
                      <a:pt x="330" y="124"/>
                    </a:lnTo>
                    <a:lnTo>
                      <a:pt x="334" y="139"/>
                    </a:lnTo>
                    <a:lnTo>
                      <a:pt x="340" y="157"/>
                    </a:lnTo>
                    <a:lnTo>
                      <a:pt x="340" y="172"/>
                    </a:lnTo>
                    <a:lnTo>
                      <a:pt x="334" y="191"/>
                    </a:lnTo>
                    <a:lnTo>
                      <a:pt x="334" y="206"/>
                    </a:lnTo>
                    <a:lnTo>
                      <a:pt x="330" y="220"/>
                    </a:lnTo>
                    <a:lnTo>
                      <a:pt x="321" y="239"/>
                    </a:lnTo>
                    <a:lnTo>
                      <a:pt x="316" y="253"/>
                    </a:lnTo>
                    <a:lnTo>
                      <a:pt x="306" y="268"/>
                    </a:lnTo>
                    <a:lnTo>
                      <a:pt x="296" y="277"/>
                    </a:lnTo>
                    <a:lnTo>
                      <a:pt x="282" y="291"/>
                    </a:lnTo>
                    <a:lnTo>
                      <a:pt x="272" y="301"/>
                    </a:lnTo>
                    <a:lnTo>
                      <a:pt x="258" y="311"/>
                    </a:lnTo>
                    <a:lnTo>
                      <a:pt x="244" y="320"/>
                    </a:lnTo>
                    <a:lnTo>
                      <a:pt x="224" y="325"/>
                    </a:lnTo>
                    <a:lnTo>
                      <a:pt x="210" y="329"/>
                    </a:lnTo>
                    <a:lnTo>
                      <a:pt x="191" y="335"/>
                    </a:lnTo>
                    <a:lnTo>
                      <a:pt x="177" y="335"/>
                    </a:lnTo>
                    <a:lnTo>
                      <a:pt x="157" y="335"/>
                    </a:lnTo>
                    <a:lnTo>
                      <a:pt x="143" y="335"/>
                    </a:lnTo>
                    <a:lnTo>
                      <a:pt x="129" y="329"/>
                    </a:lnTo>
                    <a:lnTo>
                      <a:pt x="109" y="325"/>
                    </a:lnTo>
                    <a:lnTo>
                      <a:pt x="95" y="315"/>
                    </a:lnTo>
                    <a:lnTo>
                      <a:pt x="81" y="311"/>
                    </a:lnTo>
                    <a:lnTo>
                      <a:pt x="67" y="301"/>
                    </a:lnTo>
                    <a:lnTo>
                      <a:pt x="52" y="287"/>
                    </a:lnTo>
                    <a:lnTo>
                      <a:pt x="43" y="277"/>
                    </a:lnTo>
                    <a:lnTo>
                      <a:pt x="33" y="262"/>
                    </a:lnTo>
                    <a:lnTo>
                      <a:pt x="23" y="248"/>
                    </a:lnTo>
                    <a:lnTo>
                      <a:pt x="14" y="234"/>
                    </a:lnTo>
                    <a:lnTo>
                      <a:pt x="9" y="220"/>
                    </a:lnTo>
                    <a:lnTo>
                      <a:pt x="5" y="201"/>
                    </a:lnTo>
                    <a:lnTo>
                      <a:pt x="5" y="186"/>
                    </a:lnTo>
                    <a:lnTo>
                      <a:pt x="0" y="167"/>
                    </a:lnTo>
                    <a:lnTo>
                      <a:pt x="5" y="153"/>
                    </a:lnTo>
                    <a:lnTo>
                      <a:pt x="5" y="134"/>
                    </a:lnTo>
                    <a:lnTo>
                      <a:pt x="9" y="119"/>
                    </a:lnTo>
                    <a:lnTo>
                      <a:pt x="14" y="105"/>
                    </a:lnTo>
                    <a:lnTo>
                      <a:pt x="18" y="90"/>
                    </a:lnTo>
                    <a:lnTo>
                      <a:pt x="28" y="76"/>
                    </a:lnTo>
                    <a:lnTo>
                      <a:pt x="38" y="61"/>
                    </a:lnTo>
                    <a:lnTo>
                      <a:pt x="52" y="47"/>
                    </a:lnTo>
                    <a:lnTo>
                      <a:pt x="62" y="38"/>
                    </a:lnTo>
                    <a:lnTo>
                      <a:pt x="76" y="28"/>
                    </a:lnTo>
                    <a:lnTo>
                      <a:pt x="91" y="19"/>
                    </a:lnTo>
                    <a:lnTo>
                      <a:pt x="105" y="14"/>
                    </a:lnTo>
                    <a:lnTo>
                      <a:pt x="124" y="5"/>
                    </a:lnTo>
                    <a:lnTo>
                      <a:pt x="138" y="5"/>
                    </a:lnTo>
                    <a:lnTo>
                      <a:pt x="157" y="0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6" name="Line 112"/>
              <p:cNvSpPr>
                <a:spLocks noChangeShapeType="1"/>
              </p:cNvSpPr>
              <p:nvPr/>
            </p:nvSpPr>
            <p:spPr bwMode="auto">
              <a:xfrm>
                <a:off x="3521" y="3007"/>
                <a:ext cx="16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17" name="Line 113"/>
              <p:cNvSpPr>
                <a:spLocks noChangeShapeType="1"/>
              </p:cNvSpPr>
              <p:nvPr/>
            </p:nvSpPr>
            <p:spPr bwMode="auto">
              <a:xfrm>
                <a:off x="3521" y="1323"/>
                <a:ext cx="16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18" name="Line 114"/>
              <p:cNvSpPr>
                <a:spLocks noChangeShapeType="1"/>
              </p:cNvSpPr>
              <p:nvPr/>
            </p:nvSpPr>
            <p:spPr bwMode="auto">
              <a:xfrm flipV="1">
                <a:off x="5207" y="1323"/>
                <a:ext cx="0" cy="16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19" name="Line 115"/>
              <p:cNvSpPr>
                <a:spLocks noChangeShapeType="1"/>
              </p:cNvSpPr>
              <p:nvPr/>
            </p:nvSpPr>
            <p:spPr bwMode="auto">
              <a:xfrm flipV="1">
                <a:off x="3522" y="1323"/>
                <a:ext cx="0" cy="16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20" name="Line 116"/>
              <p:cNvSpPr>
                <a:spLocks noChangeShapeType="1"/>
              </p:cNvSpPr>
              <p:nvPr/>
            </p:nvSpPr>
            <p:spPr bwMode="auto">
              <a:xfrm>
                <a:off x="5210" y="3004"/>
                <a:ext cx="1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21" name="Freeform 117"/>
              <p:cNvSpPr>
                <a:spLocks/>
              </p:cNvSpPr>
              <p:nvPr/>
            </p:nvSpPr>
            <p:spPr bwMode="auto">
              <a:xfrm>
                <a:off x="3521" y="3004"/>
                <a:ext cx="1687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86" y="0"/>
                  </a:cxn>
                </a:cxnLst>
                <a:rect l="0" t="0" r="r" b="b"/>
                <a:pathLst>
                  <a:path w="1687" h="1">
                    <a:moveTo>
                      <a:pt x="0" y="0"/>
                    </a:moveTo>
                    <a:lnTo>
                      <a:pt x="1686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2" name="Line 118"/>
              <p:cNvSpPr>
                <a:spLocks noChangeShapeType="1"/>
              </p:cNvSpPr>
              <p:nvPr/>
            </p:nvSpPr>
            <p:spPr bwMode="auto">
              <a:xfrm flipV="1">
                <a:off x="3522" y="1323"/>
                <a:ext cx="0" cy="16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23" name="Line 119"/>
              <p:cNvSpPr>
                <a:spLocks noChangeShapeType="1"/>
              </p:cNvSpPr>
              <p:nvPr/>
            </p:nvSpPr>
            <p:spPr bwMode="auto">
              <a:xfrm>
                <a:off x="3523" y="3004"/>
                <a:ext cx="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24" name="Line 120"/>
              <p:cNvSpPr>
                <a:spLocks noChangeShapeType="1"/>
              </p:cNvSpPr>
              <p:nvPr/>
            </p:nvSpPr>
            <p:spPr bwMode="auto">
              <a:xfrm flipV="1">
                <a:off x="3527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25" name="Line 121"/>
              <p:cNvSpPr>
                <a:spLocks noChangeShapeType="1"/>
              </p:cNvSpPr>
              <p:nvPr/>
            </p:nvSpPr>
            <p:spPr bwMode="auto">
              <a:xfrm>
                <a:off x="3529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26" name="Line 122"/>
              <p:cNvSpPr>
                <a:spLocks noChangeShapeType="1"/>
              </p:cNvSpPr>
              <p:nvPr/>
            </p:nvSpPr>
            <p:spPr bwMode="auto">
              <a:xfrm flipV="1">
                <a:off x="3862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27" name="Line 123"/>
              <p:cNvSpPr>
                <a:spLocks noChangeShapeType="1"/>
              </p:cNvSpPr>
              <p:nvPr/>
            </p:nvSpPr>
            <p:spPr bwMode="auto">
              <a:xfrm>
                <a:off x="3863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28" name="Line 124"/>
              <p:cNvSpPr>
                <a:spLocks noChangeShapeType="1"/>
              </p:cNvSpPr>
              <p:nvPr/>
            </p:nvSpPr>
            <p:spPr bwMode="auto">
              <a:xfrm flipV="1">
                <a:off x="4195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29" name="Line 125"/>
              <p:cNvSpPr>
                <a:spLocks noChangeShapeType="1"/>
              </p:cNvSpPr>
              <p:nvPr/>
            </p:nvSpPr>
            <p:spPr bwMode="auto">
              <a:xfrm>
                <a:off x="4197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30" name="Line 126"/>
              <p:cNvSpPr>
                <a:spLocks noChangeShapeType="1"/>
              </p:cNvSpPr>
              <p:nvPr/>
            </p:nvSpPr>
            <p:spPr bwMode="auto">
              <a:xfrm flipV="1">
                <a:off x="4534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31" name="Line 127"/>
              <p:cNvSpPr>
                <a:spLocks noChangeShapeType="1"/>
              </p:cNvSpPr>
              <p:nvPr/>
            </p:nvSpPr>
            <p:spPr bwMode="auto">
              <a:xfrm>
                <a:off x="4536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32" name="Line 128"/>
              <p:cNvSpPr>
                <a:spLocks noChangeShapeType="1"/>
              </p:cNvSpPr>
              <p:nvPr/>
            </p:nvSpPr>
            <p:spPr bwMode="auto">
              <a:xfrm flipV="1">
                <a:off x="4868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33" name="Line 129"/>
              <p:cNvSpPr>
                <a:spLocks noChangeShapeType="1"/>
              </p:cNvSpPr>
              <p:nvPr/>
            </p:nvSpPr>
            <p:spPr bwMode="auto">
              <a:xfrm>
                <a:off x="4870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34" name="Line 130"/>
              <p:cNvSpPr>
                <a:spLocks noChangeShapeType="1"/>
              </p:cNvSpPr>
              <p:nvPr/>
            </p:nvSpPr>
            <p:spPr bwMode="auto">
              <a:xfrm flipV="1">
                <a:off x="5203" y="2988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35" name="Line 131"/>
              <p:cNvSpPr>
                <a:spLocks noChangeShapeType="1"/>
              </p:cNvSpPr>
              <p:nvPr/>
            </p:nvSpPr>
            <p:spPr bwMode="auto">
              <a:xfrm>
                <a:off x="5204" y="1320"/>
                <a:ext cx="0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36" name="Line 132"/>
              <p:cNvSpPr>
                <a:spLocks noChangeShapeType="1"/>
              </p:cNvSpPr>
              <p:nvPr/>
            </p:nvSpPr>
            <p:spPr bwMode="auto">
              <a:xfrm>
                <a:off x="3522" y="3002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37" name="Line 133"/>
              <p:cNvSpPr>
                <a:spLocks noChangeShapeType="1"/>
              </p:cNvSpPr>
              <p:nvPr/>
            </p:nvSpPr>
            <p:spPr bwMode="auto">
              <a:xfrm flipH="1">
                <a:off x="5188" y="3002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38" name="Line 134"/>
              <p:cNvSpPr>
                <a:spLocks noChangeShapeType="1"/>
              </p:cNvSpPr>
              <p:nvPr/>
            </p:nvSpPr>
            <p:spPr bwMode="auto">
              <a:xfrm>
                <a:off x="3522" y="2667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39" name="Line 135"/>
              <p:cNvSpPr>
                <a:spLocks noChangeShapeType="1"/>
              </p:cNvSpPr>
              <p:nvPr/>
            </p:nvSpPr>
            <p:spPr bwMode="auto">
              <a:xfrm flipH="1">
                <a:off x="5188" y="2667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40" name="Line 136"/>
              <p:cNvSpPr>
                <a:spLocks noChangeShapeType="1"/>
              </p:cNvSpPr>
              <p:nvPr/>
            </p:nvSpPr>
            <p:spPr bwMode="auto">
              <a:xfrm>
                <a:off x="3522" y="2332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41" name="Line 137"/>
              <p:cNvSpPr>
                <a:spLocks noChangeShapeType="1"/>
              </p:cNvSpPr>
              <p:nvPr/>
            </p:nvSpPr>
            <p:spPr bwMode="auto">
              <a:xfrm flipH="1">
                <a:off x="5188" y="2332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42" name="Line 138"/>
              <p:cNvSpPr>
                <a:spLocks noChangeShapeType="1"/>
              </p:cNvSpPr>
              <p:nvPr/>
            </p:nvSpPr>
            <p:spPr bwMode="auto">
              <a:xfrm>
                <a:off x="3522" y="1998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43" name="Line 139"/>
              <p:cNvSpPr>
                <a:spLocks noChangeShapeType="1"/>
              </p:cNvSpPr>
              <p:nvPr/>
            </p:nvSpPr>
            <p:spPr bwMode="auto">
              <a:xfrm flipH="1">
                <a:off x="5188" y="1998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44" name="Rectangle 140"/>
              <p:cNvSpPr>
                <a:spLocks noChangeArrowheads="1"/>
              </p:cNvSpPr>
              <p:nvPr/>
            </p:nvSpPr>
            <p:spPr bwMode="auto">
              <a:xfrm>
                <a:off x="3435" y="1944"/>
                <a:ext cx="123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defTabSz="474663"/>
                <a:r>
                  <a:rPr kumimoji="0" lang="en-US" sz="900">
                    <a:solidFill>
                      <a:srgbClr val="003366"/>
                    </a:solidFill>
                  </a:rPr>
                  <a:t>1</a:t>
                </a:r>
              </a:p>
            </p:txBody>
          </p:sp>
          <p:sp>
            <p:nvSpPr>
              <p:cNvPr id="47245" name="Line 141"/>
              <p:cNvSpPr>
                <a:spLocks noChangeShapeType="1"/>
              </p:cNvSpPr>
              <p:nvPr/>
            </p:nvSpPr>
            <p:spPr bwMode="auto">
              <a:xfrm>
                <a:off x="3522" y="1663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46" name="Line 142"/>
              <p:cNvSpPr>
                <a:spLocks noChangeShapeType="1"/>
              </p:cNvSpPr>
              <p:nvPr/>
            </p:nvSpPr>
            <p:spPr bwMode="auto">
              <a:xfrm flipH="1">
                <a:off x="5188" y="1663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47" name="Rectangle 143"/>
              <p:cNvSpPr>
                <a:spLocks noChangeArrowheads="1"/>
              </p:cNvSpPr>
              <p:nvPr/>
            </p:nvSpPr>
            <p:spPr bwMode="auto">
              <a:xfrm>
                <a:off x="3435" y="1609"/>
                <a:ext cx="123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defTabSz="474663"/>
                <a:r>
                  <a:rPr kumimoji="0" lang="en-US" sz="900">
                    <a:solidFill>
                      <a:srgbClr val="003366"/>
                    </a:solidFill>
                  </a:rPr>
                  <a:t>3</a:t>
                </a:r>
              </a:p>
            </p:txBody>
          </p:sp>
          <p:sp>
            <p:nvSpPr>
              <p:cNvPr id="47248" name="Line 144"/>
              <p:cNvSpPr>
                <a:spLocks noChangeShapeType="1"/>
              </p:cNvSpPr>
              <p:nvPr/>
            </p:nvSpPr>
            <p:spPr bwMode="auto">
              <a:xfrm>
                <a:off x="3522" y="1328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49" name="Line 145"/>
              <p:cNvSpPr>
                <a:spLocks noChangeShapeType="1"/>
              </p:cNvSpPr>
              <p:nvPr/>
            </p:nvSpPr>
            <p:spPr bwMode="auto">
              <a:xfrm flipH="1">
                <a:off x="5188" y="1328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50" name="Rectangle 146"/>
              <p:cNvSpPr>
                <a:spLocks noChangeArrowheads="1"/>
              </p:cNvSpPr>
              <p:nvPr/>
            </p:nvSpPr>
            <p:spPr bwMode="auto">
              <a:xfrm>
                <a:off x="3435" y="1275"/>
                <a:ext cx="123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defTabSz="474663"/>
                <a:r>
                  <a:rPr kumimoji="0" lang="en-US" sz="900">
                    <a:solidFill>
                      <a:srgbClr val="003366"/>
                    </a:solidFill>
                  </a:rPr>
                  <a:t>5</a:t>
                </a:r>
              </a:p>
            </p:txBody>
          </p:sp>
          <p:sp>
            <p:nvSpPr>
              <p:cNvPr id="47251" name="Line 147"/>
              <p:cNvSpPr>
                <a:spLocks noChangeShapeType="1"/>
              </p:cNvSpPr>
              <p:nvPr/>
            </p:nvSpPr>
            <p:spPr bwMode="auto">
              <a:xfrm>
                <a:off x="3521" y="1323"/>
                <a:ext cx="16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52" name="Line 148"/>
              <p:cNvSpPr>
                <a:spLocks noChangeShapeType="1"/>
              </p:cNvSpPr>
              <p:nvPr/>
            </p:nvSpPr>
            <p:spPr bwMode="auto">
              <a:xfrm>
                <a:off x="3521" y="3007"/>
                <a:ext cx="16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53" name="Line 149"/>
              <p:cNvSpPr>
                <a:spLocks noChangeShapeType="1"/>
              </p:cNvSpPr>
              <p:nvPr/>
            </p:nvSpPr>
            <p:spPr bwMode="auto">
              <a:xfrm flipV="1">
                <a:off x="3522" y="1323"/>
                <a:ext cx="0" cy="16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54" name="Line 150"/>
              <p:cNvSpPr>
                <a:spLocks noChangeShapeType="1"/>
              </p:cNvSpPr>
              <p:nvPr/>
            </p:nvSpPr>
            <p:spPr bwMode="auto">
              <a:xfrm flipV="1">
                <a:off x="5207" y="1323"/>
                <a:ext cx="0" cy="16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55" name="Line 151"/>
              <p:cNvSpPr>
                <a:spLocks noChangeShapeType="1"/>
              </p:cNvSpPr>
              <p:nvPr/>
            </p:nvSpPr>
            <p:spPr bwMode="auto">
              <a:xfrm>
                <a:off x="3523" y="1321"/>
                <a:ext cx="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56" name="Line 152"/>
              <p:cNvSpPr>
                <a:spLocks noChangeShapeType="1"/>
              </p:cNvSpPr>
              <p:nvPr/>
            </p:nvSpPr>
            <p:spPr bwMode="auto">
              <a:xfrm>
                <a:off x="5210" y="1321"/>
                <a:ext cx="1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57" name="Rectangle 153"/>
              <p:cNvSpPr>
                <a:spLocks noChangeArrowheads="1"/>
              </p:cNvSpPr>
              <p:nvPr/>
            </p:nvSpPr>
            <p:spPr bwMode="auto">
              <a:xfrm>
                <a:off x="3939" y="2684"/>
                <a:ext cx="39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defTabSz="474663"/>
                <a:r>
                  <a:rPr kumimoji="0" lang="en-US" sz="1400">
                    <a:solidFill>
                      <a:srgbClr val="003366"/>
                    </a:solidFill>
                  </a:rPr>
                  <a:t>MAX </a:t>
                </a:r>
              </a:p>
              <a:p>
                <a:pPr defTabSz="474663"/>
                <a:r>
                  <a:rPr kumimoji="0" lang="en-US" sz="1400">
                    <a:solidFill>
                      <a:srgbClr val="003366"/>
                    </a:solidFill>
                  </a:rPr>
                  <a:t>Stress</a:t>
                </a:r>
              </a:p>
            </p:txBody>
          </p:sp>
          <p:sp>
            <p:nvSpPr>
              <p:cNvPr id="47258" name="Rectangle 154"/>
              <p:cNvSpPr>
                <a:spLocks noChangeArrowheads="1"/>
              </p:cNvSpPr>
              <p:nvPr/>
            </p:nvSpPr>
            <p:spPr bwMode="auto">
              <a:xfrm>
                <a:off x="3517" y="1785"/>
                <a:ext cx="39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algn="ctr" defTabSz="474663"/>
                <a:r>
                  <a:rPr kumimoji="0" lang="en-US" sz="1400">
                    <a:solidFill>
                      <a:srgbClr val="003366"/>
                    </a:solidFill>
                  </a:rPr>
                  <a:t>MIN </a:t>
                </a:r>
              </a:p>
              <a:p>
                <a:pPr algn="ctr" defTabSz="474663"/>
                <a:r>
                  <a:rPr kumimoji="0" lang="en-US" sz="1400">
                    <a:solidFill>
                      <a:srgbClr val="003366"/>
                    </a:solidFill>
                  </a:rPr>
                  <a:t>Stress</a:t>
                </a:r>
              </a:p>
            </p:txBody>
          </p:sp>
          <p:sp>
            <p:nvSpPr>
              <p:cNvPr id="47259" name="Line 155"/>
              <p:cNvSpPr>
                <a:spLocks noChangeShapeType="1"/>
              </p:cNvSpPr>
              <p:nvPr/>
            </p:nvSpPr>
            <p:spPr bwMode="auto">
              <a:xfrm flipV="1">
                <a:off x="4367" y="1332"/>
                <a:ext cx="0" cy="265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60" name="Line 156"/>
              <p:cNvSpPr>
                <a:spLocks noChangeShapeType="1"/>
              </p:cNvSpPr>
              <p:nvPr/>
            </p:nvSpPr>
            <p:spPr bwMode="auto">
              <a:xfrm>
                <a:off x="4367" y="2737"/>
                <a:ext cx="0" cy="265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61" name="Line 157"/>
              <p:cNvSpPr>
                <a:spLocks noChangeShapeType="1"/>
              </p:cNvSpPr>
              <p:nvPr/>
            </p:nvSpPr>
            <p:spPr bwMode="auto">
              <a:xfrm>
                <a:off x="4917" y="2191"/>
                <a:ext cx="2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62" name="Line 158"/>
              <p:cNvSpPr>
                <a:spLocks noChangeShapeType="1"/>
              </p:cNvSpPr>
              <p:nvPr/>
            </p:nvSpPr>
            <p:spPr bwMode="auto">
              <a:xfrm flipH="1">
                <a:off x="3542" y="2191"/>
                <a:ext cx="2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263" name="Rectangle 159"/>
              <p:cNvSpPr>
                <a:spLocks noChangeArrowheads="1"/>
              </p:cNvSpPr>
              <p:nvPr/>
            </p:nvSpPr>
            <p:spPr bwMode="auto">
              <a:xfrm>
                <a:off x="3412" y="2280"/>
                <a:ext cx="150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defTabSz="474663"/>
                <a:r>
                  <a:rPr kumimoji="0" lang="en-US" sz="900">
                    <a:solidFill>
                      <a:srgbClr val="003366"/>
                    </a:solidFill>
                  </a:rPr>
                  <a:t>-1</a:t>
                </a:r>
              </a:p>
            </p:txBody>
          </p:sp>
          <p:sp>
            <p:nvSpPr>
              <p:cNvPr id="47264" name="Rectangle 160"/>
              <p:cNvSpPr>
                <a:spLocks noChangeArrowheads="1"/>
              </p:cNvSpPr>
              <p:nvPr/>
            </p:nvSpPr>
            <p:spPr bwMode="auto">
              <a:xfrm>
                <a:off x="3410" y="2607"/>
                <a:ext cx="150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65088" tIns="33338" rIns="65088" bIns="33338">
                <a:spAutoFit/>
              </a:bodyPr>
              <a:lstStyle/>
              <a:p>
                <a:pPr defTabSz="474663"/>
                <a:r>
                  <a:rPr kumimoji="0" lang="en-US" sz="900">
                    <a:solidFill>
                      <a:srgbClr val="003366"/>
                    </a:solidFill>
                  </a:rPr>
                  <a:t>-3</a:t>
                </a:r>
              </a:p>
            </p:txBody>
          </p:sp>
        </p:grpSp>
        <p:sp>
          <p:nvSpPr>
            <p:cNvPr id="47265" name="Line 161"/>
            <p:cNvSpPr>
              <a:spLocks noChangeShapeType="1"/>
            </p:cNvSpPr>
            <p:nvPr/>
          </p:nvSpPr>
          <p:spPr bwMode="auto">
            <a:xfrm flipH="1" flipV="1">
              <a:off x="3151" y="2749"/>
              <a:ext cx="480" cy="864"/>
            </a:xfrm>
            <a:prstGeom prst="line">
              <a:avLst/>
            </a:prstGeom>
            <a:noFill/>
            <a:ln w="12700">
              <a:solidFill>
                <a:srgbClr val="003366"/>
              </a:solidFill>
              <a:prstDash val="dash"/>
              <a:round/>
              <a:headEnd type="none" w="sm" len="sm"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270" name="Text Box 166"/>
          <p:cNvSpPr txBox="1">
            <a:spLocks noChangeArrowheads="1"/>
          </p:cNvSpPr>
          <p:nvPr/>
        </p:nvSpPr>
        <p:spPr bwMode="auto">
          <a:xfrm>
            <a:off x="1603724" y="941418"/>
            <a:ext cx="657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(In this case, assume vertical well, </a:t>
            </a:r>
            <a:r>
              <a:rPr lang="el-GR" sz="2000" dirty="0">
                <a:latin typeface="Arial" charset="0"/>
                <a:cs typeface="Arial" charset="0"/>
              </a:rPr>
              <a:t>σ</a:t>
            </a:r>
            <a:r>
              <a:rPr lang="en-US" sz="2000" baseline="-25000" dirty="0"/>
              <a:t>V</a:t>
            </a:r>
            <a:r>
              <a:rPr lang="en-US" sz="2000" dirty="0"/>
              <a:t> &gt; </a:t>
            </a:r>
            <a:r>
              <a:rPr lang="el-GR" sz="2000" dirty="0"/>
              <a:t>σ</a:t>
            </a:r>
            <a:r>
              <a:rPr lang="en-US" sz="2000" baseline="-25000" dirty="0"/>
              <a:t>H</a:t>
            </a:r>
            <a:r>
              <a:rPr lang="en-US" sz="2000" dirty="0"/>
              <a:t>&gt; </a:t>
            </a:r>
            <a:r>
              <a:rPr lang="el-GR" sz="2000" dirty="0"/>
              <a:t>σ</a:t>
            </a:r>
            <a:r>
              <a:rPr lang="en-US" sz="2000" baseline="-25000" dirty="0"/>
              <a:t>h</a:t>
            </a:r>
            <a:r>
              <a:rPr lang="en-US" sz="2000" dirty="0"/>
              <a:t>)</a:t>
            </a:r>
          </a:p>
        </p:txBody>
      </p:sp>
      <p:sp>
        <p:nvSpPr>
          <p:cNvPr id="168" name="Rectangle 3"/>
          <p:cNvSpPr>
            <a:spLocks noChangeArrowheads="1"/>
          </p:cNvSpPr>
          <p:nvPr/>
        </p:nvSpPr>
        <p:spPr bwMode="auto">
          <a:xfrm>
            <a:off x="4904794" y="1965950"/>
            <a:ext cx="2566987" cy="26162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330508" y="3026401"/>
            <a:ext cx="1655502" cy="2444751"/>
            <a:chOff x="1127" y="2448"/>
            <a:chExt cx="1129" cy="1540"/>
          </a:xfrm>
        </p:grpSpPr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1776" y="2448"/>
              <a:ext cx="480" cy="432"/>
            </a:xfrm>
            <a:prstGeom prst="ellipse">
              <a:avLst/>
            </a:prstGeom>
            <a:solidFill>
              <a:srgbClr val="B2B2B2"/>
            </a:solidFill>
            <a:ln w="25400">
              <a:solidFill>
                <a:srgbClr val="B2B2B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Oval 6"/>
            <p:cNvSpPr>
              <a:spLocks noChangeArrowheads="1"/>
            </p:cNvSpPr>
            <p:nvPr/>
          </p:nvSpPr>
          <p:spPr bwMode="auto">
            <a:xfrm>
              <a:off x="1152" y="2448"/>
              <a:ext cx="480" cy="432"/>
            </a:xfrm>
            <a:prstGeom prst="ellipse">
              <a:avLst/>
            </a:prstGeom>
            <a:solidFill>
              <a:srgbClr val="B2B2B2"/>
            </a:solidFill>
            <a:ln w="25400">
              <a:solidFill>
                <a:srgbClr val="B2B2B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Line 7"/>
            <p:cNvSpPr>
              <a:spLocks noChangeShapeType="1"/>
            </p:cNvSpPr>
            <p:nvPr/>
          </p:nvSpPr>
          <p:spPr bwMode="auto">
            <a:xfrm>
              <a:off x="1248" y="2736"/>
              <a:ext cx="165" cy="10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Text Box 8"/>
            <p:cNvSpPr txBox="1">
              <a:spLocks noChangeArrowheads="1"/>
            </p:cNvSpPr>
            <p:nvPr/>
          </p:nvSpPr>
          <p:spPr bwMode="auto">
            <a:xfrm>
              <a:off x="1127" y="3794"/>
              <a:ext cx="841" cy="194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en-US" sz="1400" dirty="0"/>
                <a:t>Damaged rock</a:t>
              </a: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 rot="16200000">
            <a:off x="6100975" y="2466806"/>
            <a:ext cx="128588" cy="1793875"/>
            <a:chOff x="1694" y="1604"/>
            <a:chExt cx="81" cy="1225"/>
          </a:xfrm>
        </p:grpSpPr>
        <p:sp>
          <p:nvSpPr>
            <p:cNvPr id="175" name="Freeform 11"/>
            <p:cNvSpPr>
              <a:spLocks/>
            </p:cNvSpPr>
            <p:nvPr/>
          </p:nvSpPr>
          <p:spPr bwMode="auto">
            <a:xfrm>
              <a:off x="1694" y="1604"/>
              <a:ext cx="81" cy="441"/>
            </a:xfrm>
            <a:custGeom>
              <a:avLst/>
              <a:gdLst/>
              <a:ahLst/>
              <a:cxnLst>
                <a:cxn ang="0">
                  <a:pos x="80" y="440"/>
                </a:cxn>
                <a:cxn ang="0">
                  <a:pos x="80" y="372"/>
                </a:cxn>
                <a:cxn ang="0">
                  <a:pos x="69" y="305"/>
                </a:cxn>
                <a:cxn ang="0">
                  <a:pos x="57" y="237"/>
                </a:cxn>
                <a:cxn ang="0">
                  <a:pos x="46" y="169"/>
                </a:cxn>
                <a:cxn ang="0">
                  <a:pos x="46" y="102"/>
                </a:cxn>
                <a:cxn ang="0">
                  <a:pos x="34" y="0"/>
                </a:cxn>
                <a:cxn ang="0">
                  <a:pos x="23" y="68"/>
                </a:cxn>
                <a:cxn ang="0">
                  <a:pos x="11" y="135"/>
                </a:cxn>
                <a:cxn ang="0">
                  <a:pos x="0" y="203"/>
                </a:cxn>
                <a:cxn ang="0">
                  <a:pos x="0" y="271"/>
                </a:cxn>
                <a:cxn ang="0">
                  <a:pos x="0" y="338"/>
                </a:cxn>
              </a:cxnLst>
              <a:rect l="0" t="0" r="r" b="b"/>
              <a:pathLst>
                <a:path w="81" h="441">
                  <a:moveTo>
                    <a:pt x="80" y="440"/>
                  </a:moveTo>
                  <a:lnTo>
                    <a:pt x="80" y="372"/>
                  </a:lnTo>
                  <a:lnTo>
                    <a:pt x="69" y="305"/>
                  </a:lnTo>
                  <a:lnTo>
                    <a:pt x="57" y="237"/>
                  </a:lnTo>
                  <a:lnTo>
                    <a:pt x="46" y="169"/>
                  </a:lnTo>
                  <a:lnTo>
                    <a:pt x="46" y="102"/>
                  </a:lnTo>
                  <a:lnTo>
                    <a:pt x="34" y="0"/>
                  </a:lnTo>
                  <a:lnTo>
                    <a:pt x="23" y="68"/>
                  </a:lnTo>
                  <a:lnTo>
                    <a:pt x="11" y="135"/>
                  </a:lnTo>
                  <a:lnTo>
                    <a:pt x="0" y="203"/>
                  </a:lnTo>
                  <a:lnTo>
                    <a:pt x="0" y="271"/>
                  </a:lnTo>
                  <a:lnTo>
                    <a:pt x="0" y="338"/>
                  </a:lnTo>
                </a:path>
              </a:pathLst>
            </a:custGeom>
            <a:solidFill>
              <a:srgbClr val="FF3300"/>
            </a:solidFill>
            <a:ln w="508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12"/>
            <p:cNvSpPr>
              <a:spLocks/>
            </p:cNvSpPr>
            <p:nvPr/>
          </p:nvSpPr>
          <p:spPr bwMode="auto">
            <a:xfrm>
              <a:off x="1694" y="2388"/>
              <a:ext cx="81" cy="441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80" y="68"/>
                </a:cxn>
                <a:cxn ang="0">
                  <a:pos x="69" y="135"/>
                </a:cxn>
                <a:cxn ang="0">
                  <a:pos x="57" y="203"/>
                </a:cxn>
                <a:cxn ang="0">
                  <a:pos x="46" y="271"/>
                </a:cxn>
                <a:cxn ang="0">
                  <a:pos x="46" y="338"/>
                </a:cxn>
                <a:cxn ang="0">
                  <a:pos x="34" y="440"/>
                </a:cxn>
                <a:cxn ang="0">
                  <a:pos x="23" y="372"/>
                </a:cxn>
                <a:cxn ang="0">
                  <a:pos x="11" y="305"/>
                </a:cxn>
                <a:cxn ang="0">
                  <a:pos x="0" y="237"/>
                </a:cxn>
                <a:cxn ang="0">
                  <a:pos x="0" y="169"/>
                </a:cxn>
                <a:cxn ang="0">
                  <a:pos x="0" y="102"/>
                </a:cxn>
              </a:cxnLst>
              <a:rect l="0" t="0" r="r" b="b"/>
              <a:pathLst>
                <a:path w="81" h="441">
                  <a:moveTo>
                    <a:pt x="80" y="0"/>
                  </a:moveTo>
                  <a:lnTo>
                    <a:pt x="80" y="68"/>
                  </a:lnTo>
                  <a:lnTo>
                    <a:pt x="69" y="135"/>
                  </a:lnTo>
                  <a:lnTo>
                    <a:pt x="57" y="203"/>
                  </a:lnTo>
                  <a:lnTo>
                    <a:pt x="46" y="271"/>
                  </a:lnTo>
                  <a:lnTo>
                    <a:pt x="46" y="338"/>
                  </a:lnTo>
                  <a:lnTo>
                    <a:pt x="34" y="440"/>
                  </a:lnTo>
                  <a:lnTo>
                    <a:pt x="23" y="372"/>
                  </a:lnTo>
                  <a:lnTo>
                    <a:pt x="11" y="305"/>
                  </a:lnTo>
                  <a:lnTo>
                    <a:pt x="0" y="237"/>
                  </a:lnTo>
                  <a:lnTo>
                    <a:pt x="0" y="169"/>
                  </a:lnTo>
                  <a:lnTo>
                    <a:pt x="0" y="102"/>
                  </a:lnTo>
                </a:path>
              </a:pathLst>
            </a:custGeom>
            <a:solidFill>
              <a:srgbClr val="FF3300"/>
            </a:solidFill>
            <a:ln w="508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7" name="Rectangle 13"/>
          <p:cNvSpPr>
            <a:spLocks noChangeArrowheads="1"/>
          </p:cNvSpPr>
          <p:nvPr/>
        </p:nvSpPr>
        <p:spPr bwMode="auto">
          <a:xfrm>
            <a:off x="4904794" y="2776115"/>
            <a:ext cx="5937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5088" tIns="33338" rIns="65088" bIns="33338">
            <a:spAutoFit/>
          </a:bodyPr>
          <a:lstStyle/>
          <a:p>
            <a:pPr algn="ctr" defTabSz="474663"/>
            <a:r>
              <a:rPr kumimoji="0" lang="en-US" sz="1400" b="1" dirty="0"/>
              <a:t>Min.</a:t>
            </a:r>
          </a:p>
          <a:p>
            <a:pPr algn="ctr" defTabSz="474663"/>
            <a:r>
              <a:rPr kumimoji="0" lang="en-US" sz="1400" b="1" dirty="0"/>
              <a:t>stress</a:t>
            </a:r>
          </a:p>
        </p:txBody>
      </p:sp>
      <p:sp>
        <p:nvSpPr>
          <p:cNvPr id="178" name="Line 14"/>
          <p:cNvSpPr>
            <a:spLocks noChangeShapeType="1"/>
          </p:cNvSpPr>
          <p:nvPr/>
        </p:nvSpPr>
        <p:spPr bwMode="auto">
          <a:xfrm flipH="1">
            <a:off x="4520744" y="3352190"/>
            <a:ext cx="403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 rot="1871093">
            <a:off x="5398506" y="2799388"/>
            <a:ext cx="1452563" cy="1143000"/>
            <a:chOff x="1211" y="1861"/>
            <a:chExt cx="991" cy="720"/>
          </a:xfrm>
        </p:grpSpPr>
        <p:sp>
          <p:nvSpPr>
            <p:cNvPr id="180" name="Freeform 16"/>
            <p:cNvSpPr>
              <a:spLocks/>
            </p:cNvSpPr>
            <p:nvPr/>
          </p:nvSpPr>
          <p:spPr bwMode="auto">
            <a:xfrm>
              <a:off x="1211" y="1861"/>
              <a:ext cx="384" cy="227"/>
            </a:xfrm>
            <a:custGeom>
              <a:avLst/>
              <a:gdLst/>
              <a:ahLst/>
              <a:cxnLst>
                <a:cxn ang="0">
                  <a:pos x="383" y="221"/>
                </a:cxn>
                <a:cxn ang="0">
                  <a:pos x="328" y="181"/>
                </a:cxn>
                <a:cxn ang="0">
                  <a:pos x="267" y="151"/>
                </a:cxn>
                <a:cxn ang="0">
                  <a:pos x="205" y="120"/>
                </a:cxn>
                <a:cxn ang="0">
                  <a:pos x="144" y="90"/>
                </a:cxn>
                <a:cxn ang="0">
                  <a:pos x="90" y="50"/>
                </a:cxn>
                <a:cxn ang="0">
                  <a:pos x="0" y="0"/>
                </a:cxn>
                <a:cxn ang="0">
                  <a:pos x="48" y="49"/>
                </a:cxn>
                <a:cxn ang="0">
                  <a:pos x="96" y="98"/>
                </a:cxn>
                <a:cxn ang="0">
                  <a:pos x="144" y="147"/>
                </a:cxn>
                <a:cxn ang="0">
                  <a:pos x="199" y="186"/>
                </a:cxn>
                <a:cxn ang="0">
                  <a:pos x="253" y="226"/>
                </a:cxn>
              </a:cxnLst>
              <a:rect l="0" t="0" r="r" b="b"/>
              <a:pathLst>
                <a:path w="384" h="227">
                  <a:moveTo>
                    <a:pt x="383" y="221"/>
                  </a:moveTo>
                  <a:lnTo>
                    <a:pt x="328" y="181"/>
                  </a:lnTo>
                  <a:lnTo>
                    <a:pt x="267" y="151"/>
                  </a:lnTo>
                  <a:lnTo>
                    <a:pt x="205" y="120"/>
                  </a:lnTo>
                  <a:lnTo>
                    <a:pt x="144" y="90"/>
                  </a:lnTo>
                  <a:lnTo>
                    <a:pt x="90" y="50"/>
                  </a:lnTo>
                  <a:lnTo>
                    <a:pt x="0" y="0"/>
                  </a:lnTo>
                  <a:lnTo>
                    <a:pt x="48" y="49"/>
                  </a:lnTo>
                  <a:lnTo>
                    <a:pt x="96" y="98"/>
                  </a:lnTo>
                  <a:lnTo>
                    <a:pt x="144" y="147"/>
                  </a:lnTo>
                  <a:lnTo>
                    <a:pt x="199" y="186"/>
                  </a:lnTo>
                  <a:lnTo>
                    <a:pt x="253" y="226"/>
                  </a:lnTo>
                </a:path>
              </a:pathLst>
            </a:custGeom>
            <a:solidFill>
              <a:schemeClr val="accent2"/>
            </a:solidFill>
            <a:ln w="508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7"/>
            <p:cNvSpPr>
              <a:spLocks/>
            </p:cNvSpPr>
            <p:nvPr/>
          </p:nvSpPr>
          <p:spPr bwMode="auto">
            <a:xfrm>
              <a:off x="1872" y="2285"/>
              <a:ext cx="330" cy="2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" y="39"/>
                </a:cxn>
                <a:cxn ang="0">
                  <a:pos x="103" y="88"/>
                </a:cxn>
                <a:cxn ang="0">
                  <a:pos x="151" y="137"/>
                </a:cxn>
                <a:cxn ang="0">
                  <a:pos x="199" y="186"/>
                </a:cxn>
                <a:cxn ang="0">
                  <a:pos x="254" y="226"/>
                </a:cxn>
                <a:cxn ang="0">
                  <a:pos x="329" y="295"/>
                </a:cxn>
                <a:cxn ang="0">
                  <a:pos x="267" y="264"/>
                </a:cxn>
                <a:cxn ang="0">
                  <a:pos x="207" y="235"/>
                </a:cxn>
                <a:cxn ang="0">
                  <a:pos x="145" y="204"/>
                </a:cxn>
                <a:cxn ang="0">
                  <a:pos x="90" y="164"/>
                </a:cxn>
                <a:cxn ang="0">
                  <a:pos x="36" y="124"/>
                </a:cxn>
              </a:cxnLst>
              <a:rect l="0" t="0" r="r" b="b"/>
              <a:pathLst>
                <a:path w="330" h="296">
                  <a:moveTo>
                    <a:pt x="0" y="0"/>
                  </a:moveTo>
                  <a:lnTo>
                    <a:pt x="55" y="39"/>
                  </a:lnTo>
                  <a:lnTo>
                    <a:pt x="103" y="88"/>
                  </a:lnTo>
                  <a:lnTo>
                    <a:pt x="151" y="137"/>
                  </a:lnTo>
                  <a:lnTo>
                    <a:pt x="199" y="186"/>
                  </a:lnTo>
                  <a:lnTo>
                    <a:pt x="254" y="226"/>
                  </a:lnTo>
                  <a:lnTo>
                    <a:pt x="329" y="295"/>
                  </a:lnTo>
                  <a:lnTo>
                    <a:pt x="267" y="264"/>
                  </a:lnTo>
                  <a:lnTo>
                    <a:pt x="207" y="235"/>
                  </a:lnTo>
                  <a:lnTo>
                    <a:pt x="145" y="204"/>
                  </a:lnTo>
                  <a:lnTo>
                    <a:pt x="90" y="164"/>
                  </a:lnTo>
                  <a:lnTo>
                    <a:pt x="36" y="124"/>
                  </a:lnTo>
                </a:path>
              </a:pathLst>
            </a:custGeom>
            <a:solidFill>
              <a:schemeClr val="accent2"/>
            </a:solidFill>
            <a:ln w="508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 rot="19860614">
            <a:off x="5423906" y="2780338"/>
            <a:ext cx="1435100" cy="1171575"/>
            <a:chOff x="1247" y="1849"/>
            <a:chExt cx="979" cy="738"/>
          </a:xfrm>
        </p:grpSpPr>
        <p:sp>
          <p:nvSpPr>
            <p:cNvPr id="183" name="Freeform 19"/>
            <p:cNvSpPr>
              <a:spLocks/>
            </p:cNvSpPr>
            <p:nvPr/>
          </p:nvSpPr>
          <p:spPr bwMode="auto">
            <a:xfrm>
              <a:off x="1846" y="1849"/>
              <a:ext cx="380" cy="231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54" y="187"/>
                </a:cxn>
                <a:cxn ang="0">
                  <a:pos x="114" y="156"/>
                </a:cxn>
                <a:cxn ang="0">
                  <a:pos x="176" y="124"/>
                </a:cxn>
                <a:cxn ang="0">
                  <a:pos x="236" y="92"/>
                </a:cxn>
                <a:cxn ang="0">
                  <a:pos x="290" y="52"/>
                </a:cxn>
                <a:cxn ang="0">
                  <a:pos x="379" y="0"/>
                </a:cxn>
                <a:cxn ang="0">
                  <a:pos x="331" y="50"/>
                </a:cxn>
                <a:cxn ang="0">
                  <a:pos x="285" y="100"/>
                </a:cxn>
                <a:cxn ang="0">
                  <a:pos x="237" y="150"/>
                </a:cxn>
                <a:cxn ang="0">
                  <a:pos x="183" y="190"/>
                </a:cxn>
                <a:cxn ang="0">
                  <a:pos x="129" y="230"/>
                </a:cxn>
              </a:cxnLst>
              <a:rect l="0" t="0" r="r" b="b"/>
              <a:pathLst>
                <a:path w="380" h="231">
                  <a:moveTo>
                    <a:pt x="0" y="228"/>
                  </a:moveTo>
                  <a:lnTo>
                    <a:pt x="54" y="187"/>
                  </a:lnTo>
                  <a:lnTo>
                    <a:pt x="114" y="156"/>
                  </a:lnTo>
                  <a:lnTo>
                    <a:pt x="176" y="124"/>
                  </a:lnTo>
                  <a:lnTo>
                    <a:pt x="236" y="92"/>
                  </a:lnTo>
                  <a:lnTo>
                    <a:pt x="290" y="52"/>
                  </a:lnTo>
                  <a:lnTo>
                    <a:pt x="379" y="0"/>
                  </a:lnTo>
                  <a:lnTo>
                    <a:pt x="331" y="50"/>
                  </a:lnTo>
                  <a:lnTo>
                    <a:pt x="285" y="100"/>
                  </a:lnTo>
                  <a:lnTo>
                    <a:pt x="237" y="150"/>
                  </a:lnTo>
                  <a:lnTo>
                    <a:pt x="183" y="190"/>
                  </a:lnTo>
                  <a:lnTo>
                    <a:pt x="129" y="230"/>
                  </a:lnTo>
                </a:path>
              </a:pathLst>
            </a:custGeom>
            <a:solidFill>
              <a:schemeClr val="accent2"/>
            </a:solidFill>
            <a:ln w="508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20"/>
            <p:cNvSpPr>
              <a:spLocks/>
            </p:cNvSpPr>
            <p:nvPr/>
          </p:nvSpPr>
          <p:spPr bwMode="auto">
            <a:xfrm>
              <a:off x="1247" y="2285"/>
              <a:ext cx="325" cy="302"/>
            </a:xfrm>
            <a:custGeom>
              <a:avLst/>
              <a:gdLst/>
              <a:ahLst/>
              <a:cxnLst>
                <a:cxn ang="0">
                  <a:pos x="324" y="0"/>
                </a:cxn>
                <a:cxn ang="0">
                  <a:pos x="270" y="40"/>
                </a:cxn>
                <a:cxn ang="0">
                  <a:pos x="222" y="90"/>
                </a:cxn>
                <a:cxn ang="0">
                  <a:pos x="176" y="140"/>
                </a:cxn>
                <a:cxn ang="0">
                  <a:pos x="128" y="189"/>
                </a:cxn>
                <a:cxn ang="0">
                  <a:pos x="74" y="230"/>
                </a:cxn>
                <a:cxn ang="0">
                  <a:pos x="0" y="301"/>
                </a:cxn>
                <a:cxn ang="0">
                  <a:pos x="61" y="269"/>
                </a:cxn>
                <a:cxn ang="0">
                  <a:pos x="122" y="238"/>
                </a:cxn>
                <a:cxn ang="0">
                  <a:pos x="183" y="206"/>
                </a:cxn>
                <a:cxn ang="0">
                  <a:pos x="237" y="165"/>
                </a:cxn>
                <a:cxn ang="0">
                  <a:pos x="290" y="125"/>
                </a:cxn>
              </a:cxnLst>
              <a:rect l="0" t="0" r="r" b="b"/>
              <a:pathLst>
                <a:path w="325" h="302">
                  <a:moveTo>
                    <a:pt x="324" y="0"/>
                  </a:moveTo>
                  <a:lnTo>
                    <a:pt x="270" y="40"/>
                  </a:lnTo>
                  <a:lnTo>
                    <a:pt x="222" y="90"/>
                  </a:lnTo>
                  <a:lnTo>
                    <a:pt x="176" y="140"/>
                  </a:lnTo>
                  <a:lnTo>
                    <a:pt x="128" y="189"/>
                  </a:lnTo>
                  <a:lnTo>
                    <a:pt x="74" y="230"/>
                  </a:lnTo>
                  <a:lnTo>
                    <a:pt x="0" y="301"/>
                  </a:lnTo>
                  <a:lnTo>
                    <a:pt x="61" y="269"/>
                  </a:lnTo>
                  <a:lnTo>
                    <a:pt x="122" y="238"/>
                  </a:lnTo>
                  <a:lnTo>
                    <a:pt x="183" y="206"/>
                  </a:lnTo>
                  <a:lnTo>
                    <a:pt x="237" y="165"/>
                  </a:lnTo>
                  <a:lnTo>
                    <a:pt x="290" y="125"/>
                  </a:lnTo>
                </a:path>
              </a:pathLst>
            </a:custGeom>
            <a:solidFill>
              <a:schemeClr val="accent2"/>
            </a:solidFill>
            <a:ln w="508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5" name="Oval 21"/>
          <p:cNvSpPr>
            <a:spLocks noChangeArrowheads="1"/>
          </p:cNvSpPr>
          <p:nvPr/>
        </p:nvSpPr>
        <p:spPr bwMode="auto">
          <a:xfrm>
            <a:off x="5760456" y="2969250"/>
            <a:ext cx="785813" cy="7937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Line 24"/>
          <p:cNvSpPr>
            <a:spLocks noChangeShapeType="1"/>
          </p:cNvSpPr>
          <p:nvPr/>
        </p:nvSpPr>
        <p:spPr bwMode="auto">
          <a:xfrm flipH="1">
            <a:off x="6436730" y="2575550"/>
            <a:ext cx="455613" cy="314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Rectangle 25"/>
          <p:cNvSpPr>
            <a:spLocks noChangeArrowheads="1"/>
          </p:cNvSpPr>
          <p:nvPr/>
        </p:nvSpPr>
        <p:spPr bwMode="auto">
          <a:xfrm>
            <a:off x="6358944" y="1965950"/>
            <a:ext cx="1165384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kumimoji="0" lang="en-US" sz="1600" b="1" dirty="0"/>
              <a:t>Good </a:t>
            </a:r>
            <a:endParaRPr kumimoji="0" lang="en-US" sz="1600" b="1" dirty="0" smtClean="0"/>
          </a:p>
          <a:p>
            <a:r>
              <a:rPr kumimoji="0" lang="en-US" sz="1600" b="1" dirty="0" smtClean="0"/>
              <a:t>perforations</a:t>
            </a:r>
            <a:endParaRPr kumimoji="0" lang="en-US" sz="1600" b="1" dirty="0"/>
          </a:p>
        </p:txBody>
      </p:sp>
      <p:sp>
        <p:nvSpPr>
          <p:cNvPr id="191" name="Rectangle 13"/>
          <p:cNvSpPr>
            <a:spLocks noChangeArrowheads="1"/>
          </p:cNvSpPr>
          <p:nvPr/>
        </p:nvSpPr>
        <p:spPr bwMode="auto">
          <a:xfrm>
            <a:off x="6379996" y="1451668"/>
            <a:ext cx="565862" cy="49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5088" tIns="33338" rIns="65088" bIns="33338">
            <a:spAutoFit/>
          </a:bodyPr>
          <a:lstStyle/>
          <a:p>
            <a:pPr algn="ctr" defTabSz="474663"/>
            <a:r>
              <a:rPr kumimoji="0" lang="en-US" sz="1400" dirty="0" smtClean="0"/>
              <a:t>Max.</a:t>
            </a:r>
            <a:endParaRPr kumimoji="0" lang="en-US" sz="1400" dirty="0"/>
          </a:p>
          <a:p>
            <a:pPr algn="ctr" defTabSz="474663"/>
            <a:r>
              <a:rPr kumimoji="0" lang="en-US" sz="1400" dirty="0"/>
              <a:t>stress</a:t>
            </a:r>
          </a:p>
        </p:txBody>
      </p:sp>
      <p:cxnSp>
        <p:nvCxnSpPr>
          <p:cNvPr id="201" name="Straight Arrow Connector 200"/>
          <p:cNvCxnSpPr/>
          <p:nvPr/>
        </p:nvCxnSpPr>
        <p:spPr>
          <a:xfrm rot="5400000">
            <a:off x="6016838" y="1774656"/>
            <a:ext cx="381000" cy="1588"/>
          </a:xfrm>
          <a:prstGeom prst="straightConnector1">
            <a:avLst/>
          </a:prstGeom>
          <a:ln>
            <a:solidFill>
              <a:srgbClr val="01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2" name="Line 7"/>
          <p:cNvSpPr>
            <a:spLocks noChangeShapeType="1"/>
          </p:cNvSpPr>
          <p:nvPr/>
        </p:nvSpPr>
        <p:spPr bwMode="auto">
          <a:xfrm>
            <a:off x="6130344" y="3947150"/>
            <a:ext cx="489079" cy="69285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" name="Text Box 8"/>
          <p:cNvSpPr txBox="1">
            <a:spLocks noChangeArrowheads="1"/>
          </p:cNvSpPr>
          <p:nvPr/>
        </p:nvSpPr>
        <p:spPr bwMode="auto">
          <a:xfrm>
            <a:off x="6259289" y="4609586"/>
            <a:ext cx="1212350" cy="52322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0" lang="en-US" sz="1400" dirty="0" smtClean="0"/>
              <a:t>High stress concentration</a:t>
            </a:r>
            <a:endParaRPr kumimoji="0" lang="en-US" sz="1400" dirty="0"/>
          </a:p>
        </p:txBody>
      </p:sp>
      <p:sp>
        <p:nvSpPr>
          <p:cNvPr id="186" name="TextBox 185"/>
          <p:cNvSpPr txBox="1"/>
          <p:nvPr/>
        </p:nvSpPr>
        <p:spPr>
          <a:xfrm>
            <a:off x="1368213" y="5577708"/>
            <a:ext cx="6192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3366"/>
                </a:solidFill>
                <a:latin typeface="Arial Narrow" pitchFamily="34" charset="0"/>
              </a:rPr>
              <a:t>Perforation in intermediate direction is generally worst</a:t>
            </a:r>
          </a:p>
        </p:txBody>
      </p:sp>
    </p:spTree>
    <p:extLst>
      <p:ext uri="{BB962C8B-B14F-4D97-AF65-F5344CB8AC3E}">
        <p14:creationId xmlns:p14="http://schemas.microsoft.com/office/powerpoint/2010/main" val="840211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3846" t="20341" r="1497" b="9256"/>
          <a:stretch>
            <a:fillRect/>
          </a:stretch>
        </p:blipFill>
        <p:spPr bwMode="auto">
          <a:xfrm>
            <a:off x="347450" y="1340768"/>
            <a:ext cx="5127360" cy="42728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Sanding Sensitivities – Perforation Diameter</a:t>
            </a:r>
            <a:endParaRPr lang="en-US" sz="36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2574941" y="2761753"/>
            <a:ext cx="1113744" cy="911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>
            <a:spLocks noChangeArrowheads="1"/>
          </p:cNvSpPr>
          <p:nvPr/>
        </p:nvSpPr>
        <p:spPr bwMode="auto">
          <a:xfrm rot="19249139">
            <a:off x="1746975" y="3043942"/>
            <a:ext cx="22188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Decreasing Perforation Diameter</a:t>
            </a:r>
            <a:endParaRPr lang="en-US" sz="1200" dirty="0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 l="1096"/>
          <a:stretch>
            <a:fillRect/>
          </a:stretch>
        </p:blipFill>
        <p:spPr bwMode="auto">
          <a:xfrm>
            <a:off x="5647340" y="2276872"/>
            <a:ext cx="3195295" cy="24579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069795" y="4888390"/>
            <a:ext cx="272675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 Narrow" pitchFamily="34" charset="0"/>
              </a:rPr>
              <a:t>Normalized hole size</a:t>
            </a:r>
          </a:p>
        </p:txBody>
      </p:sp>
    </p:spTree>
    <p:extLst>
      <p:ext uri="{BB962C8B-B14F-4D97-AF65-F5344CB8AC3E}">
        <p14:creationId xmlns:p14="http://schemas.microsoft.com/office/powerpoint/2010/main" val="25847947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81000"/>
            <a:ext cx="8655496" cy="1143000"/>
          </a:xfrm>
        </p:spPr>
        <p:txBody>
          <a:bodyPr/>
          <a:lstStyle/>
          <a:p>
            <a:r>
              <a:rPr lang="en-US" sz="3600" dirty="0" smtClean="0"/>
              <a:t>Sanding Sensitivities – Perforation Orientation</a:t>
            </a:r>
            <a:endParaRPr lang="en-US" sz="3600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print"/>
          <a:srcRect l="1387" b="772"/>
          <a:stretch>
            <a:fillRect/>
          </a:stretch>
        </p:blipFill>
        <p:spPr bwMode="auto">
          <a:xfrm>
            <a:off x="1907704" y="1507672"/>
            <a:ext cx="5255096" cy="437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97481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3600" dirty="0" smtClean="0"/>
              <a:t>Sanding Sensitivities – Stress Anisotropy &amp; UCS</a:t>
            </a:r>
            <a:endParaRPr 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5325" t="11556" b="1892"/>
          <a:stretch>
            <a:fillRect/>
          </a:stretch>
        </p:blipFill>
        <p:spPr bwMode="auto">
          <a:xfrm>
            <a:off x="381000" y="1642614"/>
            <a:ext cx="414835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5333146"/>
            <a:ext cx="2949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Maximum horizontal stress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1691625" y="2876924"/>
            <a:ext cx="921719" cy="7681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1"/>
          <p:cNvSpPr txBox="1">
            <a:spLocks noChangeArrowheads="1"/>
          </p:cNvSpPr>
          <p:nvPr/>
        </p:nvSpPr>
        <p:spPr bwMode="auto">
          <a:xfrm rot="19253068">
            <a:off x="1357918" y="2815092"/>
            <a:ext cx="13131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Increasing SHmax</a:t>
            </a:r>
            <a:endParaRPr lang="en-US" sz="1200" dirty="0"/>
          </a:p>
        </p:txBody>
      </p:sp>
      <p:graphicFrame>
        <p:nvGraphicFramePr>
          <p:cNvPr id="1361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683214"/>
              </p:ext>
            </p:extLst>
          </p:nvPr>
        </p:nvGraphicFramePr>
        <p:xfrm>
          <a:off x="4648200" y="1640528"/>
          <a:ext cx="4191000" cy="344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8" name="Photo Editor Photo" r:id="rId5" imgW="5057143" imgH="3933333" progId="">
                  <p:embed/>
                </p:oleObj>
              </mc:Choice>
              <mc:Fallback>
                <p:oleObj name="Photo Editor Photo" r:id="rId5" imgW="5057143" imgH="39333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640528"/>
                        <a:ext cx="4191000" cy="3444656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 type="none" w="sm" len="sm"/>
                        <a:tailEnd type="none" w="sm" len="sm"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324600" y="5333146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Rock Strength</a:t>
            </a:r>
            <a:endParaRPr lang="en-US" sz="2000" dirty="0"/>
          </a:p>
        </p:txBody>
      </p:sp>
      <p:graphicFrame>
        <p:nvGraphicFramePr>
          <p:cNvPr id="13619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371022"/>
              </p:ext>
            </p:extLst>
          </p:nvPr>
        </p:nvGraphicFramePr>
        <p:xfrm>
          <a:off x="5148064" y="1578273"/>
          <a:ext cx="1060169" cy="16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9" name="Photo Editor Photo" r:id="rId7" imgW="1219370" imgH="1914286" progId="">
                  <p:embed/>
                </p:oleObj>
              </mc:Choice>
              <mc:Fallback>
                <p:oleObj name="Photo Editor Photo" r:id="rId7" imgW="1219370" imgH="19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578273"/>
                        <a:ext cx="1060169" cy="16652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100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 bwMode="auto">
          <a:xfrm flipH="1">
            <a:off x="5263290" y="2445034"/>
            <a:ext cx="2304300" cy="1848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1"/>
          <p:cNvSpPr txBox="1">
            <a:spLocks noChangeArrowheads="1"/>
          </p:cNvSpPr>
          <p:nvPr/>
        </p:nvSpPr>
        <p:spPr bwMode="auto">
          <a:xfrm rot="19272262">
            <a:off x="6243474" y="2332228"/>
            <a:ext cx="11865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200" dirty="0" smtClean="0"/>
              <a:t>Increasing UCS</a:t>
            </a:r>
            <a:endParaRPr lang="en-US" sz="1200" dirty="0"/>
          </a:p>
        </p:txBody>
      </p:sp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1556792"/>
            <a:ext cx="1615008" cy="79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1503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523875"/>
          </a:xfrm>
        </p:spPr>
        <p:txBody>
          <a:bodyPr>
            <a:noAutofit/>
          </a:bodyPr>
          <a:lstStyle/>
          <a:p>
            <a:r>
              <a:rPr lang="en-US" sz="3600" dirty="0" smtClean="0"/>
              <a:t>Optimum Phasing</a:t>
            </a:r>
            <a:endParaRPr lang="en-GB" sz="3600" dirty="0" smtClean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93450" y="1052736"/>
            <a:ext cx="8289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 eaLnBrk="0" hangingPunct="0">
              <a:buClr>
                <a:schemeClr val="accent6"/>
              </a:buClr>
              <a:defRPr/>
            </a:pPr>
            <a:r>
              <a:rPr kumimoji="1" lang="en-US" sz="2400" dirty="0">
                <a:latin typeface="+mn-lt"/>
              </a:rPr>
              <a:t>Maximize </a:t>
            </a:r>
            <a:r>
              <a:rPr kumimoji="1" lang="en-US" sz="2400" dirty="0" err="1">
                <a:latin typeface="+mn-lt"/>
              </a:rPr>
              <a:t>perf</a:t>
            </a:r>
            <a:r>
              <a:rPr kumimoji="1" lang="en-US" sz="2400" dirty="0">
                <a:latin typeface="+mn-lt"/>
              </a:rPr>
              <a:t>.-to-</a:t>
            </a:r>
            <a:r>
              <a:rPr kumimoji="1" lang="en-US" sz="2400" dirty="0" err="1">
                <a:latin typeface="+mn-lt"/>
              </a:rPr>
              <a:t>perf</a:t>
            </a:r>
            <a:r>
              <a:rPr kumimoji="1" lang="en-US" sz="2400" dirty="0">
                <a:latin typeface="+mn-lt"/>
              </a:rPr>
              <a:t>  spacing for a given spf and </a:t>
            </a:r>
            <a:r>
              <a:rPr kumimoji="1" lang="en-US" sz="2400" dirty="0" smtClean="0">
                <a:latin typeface="+mn-lt"/>
              </a:rPr>
              <a:t>phasing </a:t>
            </a:r>
            <a:endParaRPr kumimoji="1" lang="en-US" sz="2400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98" y="4365104"/>
            <a:ext cx="2250163" cy="231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Oriented perforati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785"/>
          <a:stretch>
            <a:fillRect/>
          </a:stretch>
        </p:blipFill>
        <p:spPr bwMode="auto">
          <a:xfrm>
            <a:off x="827584" y="1412776"/>
            <a:ext cx="3118549" cy="326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6050" y="1916832"/>
            <a:ext cx="3497569" cy="3308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8236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462186"/>
            <a:ext cx="91440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kumimoji="0" lang="en-US" sz="4000" dirty="0" smtClean="0">
                <a:solidFill>
                  <a:srgbClr val="003366"/>
                </a:solidFill>
              </a:rPr>
              <a:t>Block </a:t>
            </a:r>
            <a:r>
              <a:rPr kumimoji="0" lang="en-US" sz="4000" dirty="0">
                <a:solidFill>
                  <a:srgbClr val="003366"/>
                </a:solidFill>
              </a:rPr>
              <a:t>Tests—Orientation Effects</a:t>
            </a:r>
            <a:endParaRPr kumimoji="0" lang="en-US" sz="4000" b="1" dirty="0">
              <a:solidFill>
                <a:srgbClr val="003366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9552" y="1141613"/>
            <a:ext cx="2900561" cy="3377679"/>
            <a:chOff x="152" y="604"/>
            <a:chExt cx="2003" cy="2264"/>
          </a:xfrm>
        </p:grpSpPr>
        <p:sp>
          <p:nvSpPr>
            <p:cNvPr id="102415" name="AutoShape 4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152" y="604"/>
              <a:ext cx="2003" cy="2264"/>
            </a:xfrm>
            <a:prstGeom prst="actionButtonBlank">
              <a:avLst/>
            </a:prstGeom>
            <a:solidFill>
              <a:srgbClr val="969696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102416" name="Picture 5"/>
            <p:cNvPicPr>
              <a:picLocks noChangeArrowheads="1"/>
            </p:cNvPicPr>
            <p:nvPr/>
          </p:nvPicPr>
          <p:blipFill>
            <a:blip r:embed="rId3" cstate="print"/>
            <a:srcRect l="8125" t="18378" r="53629" b="19690"/>
            <a:stretch>
              <a:fillRect/>
            </a:stretch>
          </p:blipFill>
          <p:spPr bwMode="auto">
            <a:xfrm>
              <a:off x="233" y="685"/>
              <a:ext cx="1861" cy="2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02404" name="Rectangle 6"/>
          <p:cNvSpPr>
            <a:spLocks noChangeArrowheads="1"/>
          </p:cNvSpPr>
          <p:nvPr/>
        </p:nvSpPr>
        <p:spPr bwMode="auto">
          <a:xfrm>
            <a:off x="1270703" y="5542770"/>
            <a:ext cx="7427237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kumimoji="0" lang="en-US" sz="2400" dirty="0">
                <a:solidFill>
                  <a:srgbClr val="000000"/>
                </a:solidFill>
              </a:rPr>
              <a:t>Multiple Perforations in Sandstone </a:t>
            </a:r>
            <a:r>
              <a:rPr kumimoji="0" lang="en-US" sz="2400" dirty="0" smtClean="0">
                <a:solidFill>
                  <a:srgbClr val="000000"/>
                </a:solidFill>
              </a:rPr>
              <a:t>shot </a:t>
            </a:r>
            <a:r>
              <a:rPr kumimoji="0" lang="en-US" sz="2400" dirty="0">
                <a:solidFill>
                  <a:srgbClr val="000000"/>
                </a:solidFill>
              </a:rPr>
              <a:t>at 400 </a:t>
            </a:r>
            <a:r>
              <a:rPr kumimoji="0" lang="en-US" sz="2400" dirty="0" smtClean="0">
                <a:solidFill>
                  <a:srgbClr val="000000"/>
                </a:solidFill>
              </a:rPr>
              <a:t>psi U/B</a:t>
            </a:r>
            <a:endParaRPr kumimoji="0" lang="en-US" sz="2400" dirty="0">
              <a:solidFill>
                <a:srgbClr val="000000"/>
              </a:solidFill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419872" y="3151140"/>
            <a:ext cx="5194989" cy="2294084"/>
            <a:chOff x="2165" y="1960"/>
            <a:chExt cx="3484" cy="2053"/>
          </a:xfrm>
        </p:grpSpPr>
        <p:sp>
          <p:nvSpPr>
            <p:cNvPr id="102411" name="AutoShape 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2165" y="1960"/>
              <a:ext cx="3484" cy="2053"/>
            </a:xfrm>
            <a:prstGeom prst="actionButtonBlank">
              <a:avLst/>
            </a:prstGeom>
            <a:solidFill>
              <a:srgbClr val="969696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246" y="2050"/>
              <a:ext cx="3331" cy="1892"/>
              <a:chOff x="2414" y="680"/>
              <a:chExt cx="3191" cy="1778"/>
            </a:xfrm>
          </p:grpSpPr>
          <p:pic>
            <p:nvPicPr>
              <p:cNvPr id="102413" name="Picture 10"/>
              <p:cNvPicPr>
                <a:picLocks noChangeArrowheads="1"/>
              </p:cNvPicPr>
              <p:nvPr/>
            </p:nvPicPr>
            <p:blipFill>
              <a:blip r:embed="rId4" cstate="print"/>
              <a:srcRect l="6660" t="4401" r="8110" b="32222"/>
              <a:stretch>
                <a:fillRect/>
              </a:stretch>
            </p:blipFill>
            <p:spPr bwMode="auto">
              <a:xfrm>
                <a:off x="2414" y="680"/>
                <a:ext cx="3191" cy="17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02414" name="Rectangle 11"/>
              <p:cNvSpPr>
                <a:spLocks noChangeArrowheads="1"/>
              </p:cNvSpPr>
              <p:nvPr/>
            </p:nvSpPr>
            <p:spPr bwMode="auto">
              <a:xfrm>
                <a:off x="2489" y="682"/>
                <a:ext cx="1705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kumimoji="0" lang="en-US" sz="2400">
                    <a:solidFill>
                      <a:schemeClr val="bg1"/>
                    </a:solidFill>
                  </a:rPr>
                  <a:t>Downside perforation</a:t>
                </a:r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440113" y="1149551"/>
            <a:ext cx="5164335" cy="1993899"/>
            <a:chOff x="2167" y="627"/>
            <a:chExt cx="3478" cy="1337"/>
          </a:xfrm>
        </p:grpSpPr>
        <p:sp>
          <p:nvSpPr>
            <p:cNvPr id="102407" name="AutoShape 13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2167" y="627"/>
              <a:ext cx="3478" cy="1337"/>
            </a:xfrm>
            <a:prstGeom prst="actionButtonBlank">
              <a:avLst/>
            </a:prstGeom>
            <a:solidFill>
              <a:srgbClr val="969696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257" y="712"/>
              <a:ext cx="3303" cy="1171"/>
              <a:chOff x="2268" y="2765"/>
              <a:chExt cx="3340" cy="1183"/>
            </a:xfrm>
          </p:grpSpPr>
          <p:pic>
            <p:nvPicPr>
              <p:cNvPr id="102409" name="Picture 15"/>
              <p:cNvPicPr>
                <a:picLocks noChangeArrowheads="1"/>
              </p:cNvPicPr>
              <p:nvPr/>
            </p:nvPicPr>
            <p:blipFill>
              <a:blip r:embed="rId5" cstate="print"/>
              <a:srcRect l="3600" t="24849" r="1920" b="29410"/>
              <a:stretch>
                <a:fillRect/>
              </a:stretch>
            </p:blipFill>
            <p:spPr bwMode="auto">
              <a:xfrm>
                <a:off x="2268" y="2765"/>
                <a:ext cx="3340" cy="11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02410" name="Rectangle 16"/>
              <p:cNvSpPr>
                <a:spLocks noChangeArrowheads="1"/>
              </p:cNvSpPr>
              <p:nvPr/>
            </p:nvSpPr>
            <p:spPr bwMode="auto">
              <a:xfrm>
                <a:off x="3152" y="2960"/>
                <a:ext cx="163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kumimoji="0" lang="en-US" sz="2400" dirty="0">
                    <a:solidFill>
                      <a:schemeClr val="bg1"/>
                    </a:solidFill>
                  </a:rPr>
                  <a:t>Topside perforation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2143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altLang="en-US" sz="4000" dirty="0" smtClean="0">
                <a:solidFill>
                  <a:srgbClr val="003366"/>
                </a:solidFill>
                <a:latin typeface="Univers 57 Condensed" pitchFamily="34" charset="0"/>
              </a:rPr>
              <a:t>Bent </a:t>
            </a:r>
            <a:r>
              <a:rPr lang="en-US" altLang="en-US" sz="4000" dirty="0">
                <a:solidFill>
                  <a:srgbClr val="003366"/>
                </a:solidFill>
                <a:latin typeface="Univers 57 Condensed" pitchFamily="34" charset="0"/>
              </a:rPr>
              <a:t>Wellbore Setup</a:t>
            </a:r>
          </a:p>
        </p:txBody>
      </p:sp>
      <p:grpSp>
        <p:nvGrpSpPr>
          <p:cNvPr id="114695" name="Group 7"/>
          <p:cNvGrpSpPr>
            <a:grpSpLocks/>
          </p:cNvGrpSpPr>
          <p:nvPr/>
        </p:nvGrpSpPr>
        <p:grpSpPr bwMode="auto">
          <a:xfrm>
            <a:off x="1060450" y="973138"/>
            <a:ext cx="6997700" cy="5046662"/>
            <a:chOff x="668" y="613"/>
            <a:chExt cx="4408" cy="3179"/>
          </a:xfrm>
        </p:grpSpPr>
        <p:sp>
          <p:nvSpPr>
            <p:cNvPr id="114692" name="AutoShape 4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668" y="613"/>
              <a:ext cx="4408" cy="3179"/>
            </a:xfrm>
            <a:prstGeom prst="actionButtonBlank">
              <a:avLst/>
            </a:prstGeom>
            <a:solidFill>
              <a:srgbClr val="969696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14694" name="Picture 6" descr="DSC011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" y="675"/>
              <a:ext cx="4238" cy="3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612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Agenda</a:t>
            </a:r>
            <a:endParaRPr lang="en-US" altLang="en-US" dirty="0"/>
          </a:p>
        </p:txBody>
      </p:sp>
      <p:pic>
        <p:nvPicPr>
          <p:cNvPr id="83973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773238"/>
            <a:ext cx="1441450" cy="1027112"/>
          </a:xfrm>
          <a:noFill/>
          <a:ln/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83975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59563" y="1412875"/>
            <a:ext cx="1728787" cy="574675"/>
          </a:xfrm>
          <a:noFill/>
          <a:ln/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83979" name="Picture 11" descr="P22701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4963" y="2617788"/>
            <a:ext cx="1677987" cy="1258887"/>
          </a:xfrm>
          <a:prstGeom prst="rect">
            <a:avLst/>
          </a:prstGeom>
          <a:noFill/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9" name="Picture 3" descr="500px-Hazard_E_no_border_svg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4407570"/>
            <a:ext cx="1108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0" name="Picture 3" descr="historical_pcd0026_014.jpg"/>
          <p:cNvPicPr>
            <a:picLocks noChangeAspect="1"/>
          </p:cNvPicPr>
          <p:nvPr/>
        </p:nvPicPr>
        <p:blipFill>
          <a:blip r:embed="rId6" cstate="print"/>
          <a:srcRect r="25116"/>
          <a:stretch>
            <a:fillRect/>
          </a:stretch>
        </p:blipFill>
        <p:spPr bwMode="auto">
          <a:xfrm>
            <a:off x="467544" y="4365104"/>
            <a:ext cx="127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1" name="Picture 4" descr="slide4a.tif"/>
          <p:cNvPicPr>
            <a:picLocks noChangeAspect="1"/>
          </p:cNvPicPr>
          <p:nvPr/>
        </p:nvPicPr>
        <p:blipFill>
          <a:blip r:embed="rId7" cstate="print"/>
          <a:srcRect t="26059" r="2628" b="3947"/>
          <a:stretch>
            <a:fillRect/>
          </a:stretch>
        </p:blipFill>
        <p:spPr bwMode="auto">
          <a:xfrm>
            <a:off x="5946477" y="4404395"/>
            <a:ext cx="1778000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2" name="Picture 8" descr="perfo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996952"/>
            <a:ext cx="919163" cy="103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03848" y="6093296"/>
            <a:ext cx="1428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* Mark of Schlumberger</a:t>
            </a:r>
            <a:endParaRPr lang="en-GB" sz="1000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700338" y="1916113"/>
            <a:ext cx="4114800" cy="249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r>
              <a:rPr lang="en-US" altLang="en-US" sz="2400" kern="0" dirty="0" err="1">
                <a:latin typeface="+mn-lt"/>
              </a:rPr>
              <a:t>G</a:t>
            </a:r>
            <a:r>
              <a:rPr lang="en-US" altLang="en-US" sz="2400" kern="0" dirty="0" err="1" smtClean="0">
                <a:latin typeface="+mn-lt"/>
              </a:rPr>
              <a:t>eomechanics</a:t>
            </a:r>
            <a:endParaRPr kumimoji="1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r>
              <a:rPr lang="en-US" altLang="en-US" sz="2400" kern="0" dirty="0" smtClean="0">
                <a:latin typeface="+mn-lt"/>
              </a:rPr>
              <a:t>Sand Prediction Model</a:t>
            </a: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r>
              <a:rPr lang="en-US" altLang="en-US" sz="2400" kern="0" dirty="0" smtClean="0">
                <a:latin typeface="+mn-lt"/>
              </a:rPr>
              <a:t>Practical Case</a:t>
            </a: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r>
              <a:rPr kumimoji="1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Summary</a:t>
            </a: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r>
              <a:rPr lang="en-US" altLang="en-US" sz="2400" kern="0" dirty="0" smtClean="0">
                <a:latin typeface="+mn-lt"/>
              </a:rPr>
              <a:t>References</a:t>
            </a:r>
            <a:endParaRPr kumimoji="1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endParaRPr kumimoji="1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endParaRPr kumimoji="1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None/>
              <a:tabLst/>
              <a:defRPr/>
            </a:pPr>
            <a:endParaRPr kumimoji="1" lang="en-US" altLang="en-US" sz="2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1016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28600"/>
            <a:ext cx="8415338" cy="1143000"/>
          </a:xfrm>
        </p:spPr>
        <p:txBody>
          <a:bodyPr/>
          <a:lstStyle/>
          <a:p>
            <a:r>
              <a:rPr lang="en-US" dirty="0" smtClean="0">
                <a:latin typeface="Univers 57 Condensed" pitchFamily="34" charset="0"/>
              </a:rPr>
              <a:t>Optimized Perforating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600200"/>
            <a:ext cx="8023299" cy="4206875"/>
          </a:xfrm>
        </p:spPr>
        <p:txBody>
          <a:bodyPr/>
          <a:lstStyle/>
          <a:p>
            <a:pPr marL="0" indent="-457200"/>
            <a:r>
              <a:rPr lang="en-US" dirty="0" smtClean="0">
                <a:latin typeface="Univers 57 Condensed" pitchFamily="34" charset="0"/>
              </a:rPr>
              <a:t>Perforation selection from model</a:t>
            </a:r>
          </a:p>
          <a:p>
            <a:pPr lvl="1">
              <a:buClrTx/>
              <a:buSzTx/>
              <a:buFontTx/>
              <a:buChar char="•"/>
            </a:pPr>
            <a:r>
              <a:rPr lang="en-US" dirty="0" smtClean="0">
                <a:latin typeface="Univers 57 Condensed" pitchFamily="34" charset="0"/>
              </a:rPr>
              <a:t>Orient to minimize stress contrast</a:t>
            </a:r>
          </a:p>
          <a:p>
            <a:pPr lvl="1">
              <a:buClrTx/>
              <a:buSzTx/>
              <a:buFontTx/>
              <a:buChar char="•"/>
            </a:pPr>
            <a:r>
              <a:rPr lang="en-US" dirty="0" smtClean="0">
                <a:latin typeface="Univers 57 Condensed" pitchFamily="34" charset="0"/>
              </a:rPr>
              <a:t>Decrease perforation hole size – Appropriate Charges</a:t>
            </a:r>
          </a:p>
          <a:p>
            <a:pPr lvl="1">
              <a:buClrTx/>
              <a:buSzTx/>
              <a:buFontTx/>
              <a:buChar char="•"/>
            </a:pPr>
            <a:r>
              <a:rPr lang="en-US" dirty="0" smtClean="0">
                <a:latin typeface="Univers 57 Condensed" pitchFamily="34" charset="0"/>
              </a:rPr>
              <a:t>Perforate strongest zones (selective perforations)</a:t>
            </a:r>
          </a:p>
          <a:p>
            <a:pPr lvl="1">
              <a:buClrTx/>
              <a:buSzTx/>
              <a:buFontTx/>
              <a:buChar char="•"/>
            </a:pPr>
            <a:r>
              <a:rPr lang="en-US" dirty="0" smtClean="0">
                <a:latin typeface="Univers 57 Condensed" pitchFamily="34" charset="0"/>
              </a:rPr>
              <a:t>Optimize perforation to increase perforation spacing (&gt; 4 hole diameter)</a:t>
            </a:r>
          </a:p>
          <a:p>
            <a:pPr marL="0" indent="0"/>
            <a:endParaRPr lang="en-US" dirty="0" smtClean="0">
              <a:latin typeface="Univers 57 Condensed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61656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2348880"/>
            <a:ext cx="5616575" cy="1524000"/>
          </a:xfrm>
        </p:spPr>
        <p:txBody>
          <a:bodyPr/>
          <a:lstStyle/>
          <a:p>
            <a:pPr algn="ctr"/>
            <a:r>
              <a:rPr lang="en-US" altLang="en-US" dirty="0" smtClean="0"/>
              <a:t>Practical Case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922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llcad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234" t="7351" r="1536" b="8662"/>
          <a:stretch/>
        </p:blipFill>
        <p:spPr>
          <a:xfrm>
            <a:off x="899592" y="854027"/>
            <a:ext cx="5256000" cy="4608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1351"/>
            <a:ext cx="28289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5125" y="228600"/>
            <a:ext cx="841533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3366"/>
                </a:solidFill>
                <a:latin typeface="Univers 57 Condensed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3366"/>
                </a:solidFill>
                <a:latin typeface="Univers 57 Condensed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3366"/>
                </a:solidFill>
                <a:latin typeface="Univers 57 Condensed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3366"/>
                </a:solidFill>
                <a:latin typeface="Univers 57 Condensed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3366"/>
                </a:solidFill>
                <a:latin typeface="Univers 57 Condensed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3366"/>
                </a:solidFill>
                <a:latin typeface="Univers 57 Condensed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3366"/>
                </a:solidFill>
                <a:latin typeface="Univers 57 Condensed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3366"/>
                </a:solidFill>
                <a:latin typeface="Univers 57 Condensed" pitchFamily="34" charset="0"/>
              </a:defRPr>
            </a:lvl9pPr>
          </a:lstStyle>
          <a:p>
            <a:r>
              <a:rPr lang="en-US" kern="0" dirty="0" smtClean="0">
                <a:latin typeface="Univers 57 Condensed" pitchFamily="34" charset="0"/>
              </a:rPr>
              <a:t>Oriented Perforating North Sea Well</a:t>
            </a:r>
          </a:p>
        </p:txBody>
      </p:sp>
    </p:spTree>
    <p:extLst>
      <p:ext uri="{BB962C8B-B14F-4D97-AF65-F5344CB8AC3E}">
        <p14:creationId xmlns:p14="http://schemas.microsoft.com/office/powerpoint/2010/main" val="30604445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0943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 Detection Log North Sea Well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7" y="1484784"/>
            <a:ext cx="4372019" cy="44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563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28600"/>
            <a:ext cx="8415338" cy="1143000"/>
          </a:xfrm>
        </p:spPr>
        <p:txBody>
          <a:bodyPr/>
          <a:lstStyle/>
          <a:p>
            <a:r>
              <a:rPr lang="en-US" dirty="0" smtClean="0">
                <a:latin typeface="Univers 57 Condensed" pitchFamily="34" charset="0"/>
              </a:rPr>
              <a:t>North Sea Existing Wells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600200"/>
            <a:ext cx="5142979" cy="4206875"/>
          </a:xfrm>
        </p:spPr>
        <p:txBody>
          <a:bodyPr/>
          <a:lstStyle/>
          <a:p>
            <a:pPr marL="396000" indent="-396000">
              <a:lnSpc>
                <a:spcPct val="100000"/>
              </a:lnSpc>
            </a:pPr>
            <a:r>
              <a:rPr lang="en-US" dirty="0" smtClean="0">
                <a:latin typeface="Univers 57 Condensed" pitchFamily="34" charset="0"/>
              </a:rPr>
              <a:t>Existing perforation in deviated wells</a:t>
            </a:r>
          </a:p>
          <a:p>
            <a:pPr marL="796050" lvl="1" indent="-396000">
              <a:lnSpc>
                <a:spcPct val="100000"/>
              </a:lnSpc>
            </a:pPr>
            <a:r>
              <a:rPr lang="en-US" dirty="0" smtClean="0">
                <a:latin typeface="Univers 57 Condensed" pitchFamily="34" charset="0"/>
              </a:rPr>
              <a:t>3 3/8” 5 </a:t>
            </a:r>
            <a:r>
              <a:rPr lang="en-US" dirty="0" err="1" smtClean="0">
                <a:latin typeface="Univers 57 Condensed" pitchFamily="34" charset="0"/>
              </a:rPr>
              <a:t>spf</a:t>
            </a:r>
            <a:r>
              <a:rPr lang="en-US" dirty="0" smtClean="0">
                <a:latin typeface="Univers 57 Condensed" pitchFamily="34" charset="0"/>
              </a:rPr>
              <a:t>, +/-10 to top</a:t>
            </a:r>
          </a:p>
          <a:p>
            <a:pPr marL="796050" lvl="1" indent="-396000">
              <a:lnSpc>
                <a:spcPct val="100000"/>
              </a:lnSpc>
            </a:pPr>
            <a:r>
              <a:rPr lang="en-US" dirty="0" smtClean="0">
                <a:latin typeface="Univers 57 Condensed" pitchFamily="34" charset="0"/>
              </a:rPr>
              <a:t>2 7/8” 6 </a:t>
            </a:r>
            <a:r>
              <a:rPr lang="en-US" dirty="0" err="1" smtClean="0">
                <a:latin typeface="Univers 57 Condensed" pitchFamily="34" charset="0"/>
              </a:rPr>
              <a:t>spf</a:t>
            </a:r>
            <a:r>
              <a:rPr lang="en-US" dirty="0" smtClean="0">
                <a:latin typeface="Univers 57 Condensed" pitchFamily="34" charset="0"/>
              </a:rPr>
              <a:t>, +/-10 to top</a:t>
            </a:r>
          </a:p>
          <a:p>
            <a:pPr marL="396000" indent="-396000">
              <a:lnSpc>
                <a:spcPct val="100000"/>
              </a:lnSpc>
            </a:pPr>
            <a:r>
              <a:rPr lang="en-US" dirty="0" smtClean="0">
                <a:latin typeface="Univers 57 Condensed" pitchFamily="34" charset="0"/>
              </a:rPr>
              <a:t>Increase </a:t>
            </a:r>
            <a:r>
              <a:rPr lang="en-US" dirty="0" err="1" smtClean="0">
                <a:latin typeface="Univers 57 Condensed" pitchFamily="34" charset="0"/>
              </a:rPr>
              <a:t>spf</a:t>
            </a:r>
            <a:r>
              <a:rPr lang="en-US" dirty="0" smtClean="0">
                <a:latin typeface="Univers 57 Condensed" pitchFamily="34" charset="0"/>
              </a:rPr>
              <a:t> by shooting low side in same directions</a:t>
            </a:r>
          </a:p>
          <a:p>
            <a:pPr marL="396000" indent="-396000">
              <a:lnSpc>
                <a:spcPct val="100000"/>
              </a:lnSpc>
            </a:pPr>
            <a:r>
              <a:rPr lang="en-US" dirty="0" smtClean="0">
                <a:latin typeface="Univers 57 Condensed" pitchFamily="34" charset="0"/>
              </a:rPr>
              <a:t>Doubling </a:t>
            </a:r>
            <a:r>
              <a:rPr lang="en-US" dirty="0" err="1" smtClean="0">
                <a:latin typeface="Univers 57 Condensed" pitchFamily="34" charset="0"/>
              </a:rPr>
              <a:t>spf</a:t>
            </a:r>
            <a:r>
              <a:rPr lang="en-US" dirty="0" smtClean="0">
                <a:latin typeface="Univers 57 Condensed" pitchFamily="34" charset="0"/>
              </a:rPr>
              <a:t> would reduce drawdown, reduce erosional flow and limit sanding risk</a:t>
            </a:r>
          </a:p>
          <a:p>
            <a:pPr marL="396000" indent="-396000">
              <a:lnSpc>
                <a:spcPct val="100000"/>
              </a:lnSpc>
              <a:buNone/>
            </a:pPr>
            <a:endParaRPr lang="en-US" dirty="0" smtClean="0">
              <a:latin typeface="Univers 57 Condensed" pitchFamily="34" charset="0"/>
              <a:sym typeface="Symbol" pitchFamily="18" charset="2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68760"/>
            <a:ext cx="2226568" cy="289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409425" y="3132316"/>
            <a:ext cx="523546" cy="694319"/>
            <a:chOff x="6409425" y="3132316"/>
            <a:chExt cx="523546" cy="694319"/>
          </a:xfrm>
        </p:grpSpPr>
        <p:sp>
          <p:nvSpPr>
            <p:cNvPr id="5" name="Rectangle 4"/>
            <p:cNvSpPr/>
            <p:nvPr/>
          </p:nvSpPr>
          <p:spPr bwMode="auto">
            <a:xfrm rot="1116583" flipH="1">
              <a:off x="6409425" y="3132316"/>
              <a:ext cx="121932" cy="694319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rot="20675085" flipH="1">
              <a:off x="6786179" y="3142276"/>
              <a:ext cx="146792" cy="678466"/>
            </a:xfrm>
            <a:prstGeom prst="rect">
              <a:avLst/>
            </a:prstGeom>
            <a:solidFill>
              <a:srgbClr val="FFCC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60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28600"/>
            <a:ext cx="8415338" cy="1143000"/>
          </a:xfrm>
        </p:spPr>
        <p:txBody>
          <a:bodyPr/>
          <a:lstStyle/>
          <a:p>
            <a:r>
              <a:rPr lang="en-US" dirty="0" smtClean="0">
                <a:latin typeface="Univers 57 Condensed" pitchFamily="34" charset="0"/>
              </a:rPr>
              <a:t>Zones Producing Sand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31193" y="1328938"/>
            <a:ext cx="4240808" cy="4206875"/>
          </a:xfrm>
        </p:spPr>
        <p:txBody>
          <a:bodyPr/>
          <a:lstStyle/>
          <a:p>
            <a:pPr marL="396000" indent="-396000">
              <a:lnSpc>
                <a:spcPct val="100000"/>
              </a:lnSpc>
            </a:pPr>
            <a:r>
              <a:rPr lang="en-US" sz="2400" dirty="0" smtClean="0">
                <a:latin typeface="Univers 57 Condensed" pitchFamily="34" charset="0"/>
              </a:rPr>
              <a:t>Double shoot</a:t>
            </a:r>
            <a:r>
              <a:rPr lang="en-US" sz="2400" dirty="0">
                <a:latin typeface="Univers 57 Condensed" pitchFamily="34" charset="0"/>
              </a:rPr>
              <a:t> </a:t>
            </a:r>
            <a:r>
              <a:rPr lang="en-US" sz="2400" dirty="0" smtClean="0">
                <a:latin typeface="Univers 57 Condensed" pitchFamily="34" charset="0"/>
              </a:rPr>
              <a:t>or:</a:t>
            </a:r>
          </a:p>
          <a:p>
            <a:pPr marL="396000" indent="-396000">
              <a:lnSpc>
                <a:spcPct val="100000"/>
              </a:lnSpc>
            </a:pPr>
            <a:r>
              <a:rPr lang="en-US" sz="2400" dirty="0">
                <a:latin typeface="Univers 57 Condensed" pitchFamily="34" charset="0"/>
              </a:rPr>
              <a:t>E</a:t>
            </a:r>
            <a:r>
              <a:rPr lang="en-US" sz="2400" dirty="0" smtClean="0">
                <a:latin typeface="Univers 57 Condensed" pitchFamily="34" charset="0"/>
              </a:rPr>
              <a:t>xtreme shot density guns with small DP shaped charges</a:t>
            </a:r>
          </a:p>
          <a:p>
            <a:pPr marL="796050" lvl="1" indent="-396000">
              <a:lnSpc>
                <a:spcPct val="100000"/>
              </a:lnSpc>
            </a:pPr>
            <a:r>
              <a:rPr lang="en-US" sz="2200" dirty="0" smtClean="0">
                <a:latin typeface="Univers 57 Condensed" pitchFamily="34" charset="0"/>
              </a:rPr>
              <a:t>Small holes more stable</a:t>
            </a:r>
          </a:p>
          <a:p>
            <a:pPr marL="796050" lvl="1" indent="-396000">
              <a:lnSpc>
                <a:spcPct val="100000"/>
              </a:lnSpc>
            </a:pPr>
            <a:r>
              <a:rPr lang="en-US" sz="2200" dirty="0" smtClean="0">
                <a:latin typeface="Univers 57 Condensed" pitchFamily="34" charset="0"/>
              </a:rPr>
              <a:t>Reduce pressure drop</a:t>
            </a:r>
          </a:p>
          <a:p>
            <a:pPr marL="796050" lvl="1" indent="-396000">
              <a:lnSpc>
                <a:spcPct val="100000"/>
              </a:lnSpc>
            </a:pPr>
            <a:r>
              <a:rPr lang="en-US" sz="2200" dirty="0" smtClean="0">
                <a:latin typeface="Univers 57 Condensed" pitchFamily="34" charset="0"/>
              </a:rPr>
              <a:t>Reduce flow rate per perforation</a:t>
            </a:r>
          </a:p>
          <a:p>
            <a:pPr marL="396000" indent="-396000">
              <a:lnSpc>
                <a:spcPct val="100000"/>
              </a:lnSpc>
            </a:pPr>
            <a:endParaRPr lang="en-US" sz="2400" dirty="0" smtClean="0">
              <a:latin typeface="Univers 57 Condensed" pitchFamily="34" charset="0"/>
              <a:sym typeface="Symbol" pitchFamily="18" charset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09086" y="1212504"/>
            <a:ext cx="3456384" cy="4032448"/>
            <a:chOff x="5148064" y="1556792"/>
            <a:chExt cx="3456384" cy="4032448"/>
          </a:xfrm>
        </p:grpSpPr>
        <p:sp>
          <p:nvSpPr>
            <p:cNvPr id="2" name="Rectangle 1"/>
            <p:cNvSpPr/>
            <p:nvPr/>
          </p:nvSpPr>
          <p:spPr bwMode="auto">
            <a:xfrm>
              <a:off x="5148064" y="1556792"/>
              <a:ext cx="3456384" cy="4032448"/>
            </a:xfrm>
            <a:prstGeom prst="rect">
              <a:avLst/>
            </a:prstGeom>
            <a:solidFill>
              <a:srgbClr val="FFCC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cxnSp>
          <p:nvCxnSpPr>
            <p:cNvPr id="7" name="Straight Connector 6"/>
            <p:cNvCxnSpPr>
              <a:stCxn id="2" idx="0"/>
            </p:cNvCxnSpPr>
            <p:nvPr/>
          </p:nvCxnSpPr>
          <p:spPr bwMode="auto">
            <a:xfrm>
              <a:off x="6876256" y="1556792"/>
              <a:ext cx="0" cy="40324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Oval 7"/>
            <p:cNvSpPr/>
            <p:nvPr/>
          </p:nvSpPr>
          <p:spPr bwMode="auto">
            <a:xfrm>
              <a:off x="6588224" y="1844824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7020272" y="2134022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588224" y="2464768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7020272" y="2753966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588224" y="3084712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020272" y="3373910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6588224" y="3704656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7020272" y="3993854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588224" y="4324600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020272" y="4613798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6588224" y="4944544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7020272" y="5233742"/>
              <a:ext cx="144016" cy="144016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</p:grpSp>
      <p:grpSp>
        <p:nvGrpSpPr>
          <p:cNvPr id="23553" name="Group 23552"/>
          <p:cNvGrpSpPr/>
          <p:nvPr/>
        </p:nvGrpSpPr>
        <p:grpSpPr>
          <a:xfrm>
            <a:off x="4965526" y="1417606"/>
            <a:ext cx="3543504" cy="3622243"/>
            <a:chOff x="868109" y="2672408"/>
            <a:chExt cx="3543504" cy="3622243"/>
          </a:xfrm>
        </p:grpSpPr>
        <p:grpSp>
          <p:nvGrpSpPr>
            <p:cNvPr id="22" name="Group 21"/>
            <p:cNvGrpSpPr/>
            <p:nvPr/>
          </p:nvGrpSpPr>
          <p:grpSpPr>
            <a:xfrm>
              <a:off x="868109" y="2672408"/>
              <a:ext cx="3543504" cy="288024"/>
              <a:chOff x="1676568" y="1916832"/>
              <a:chExt cx="3543504" cy="288024"/>
            </a:xfrm>
          </p:grpSpPr>
          <p:sp>
            <p:nvSpPr>
              <p:cNvPr id="26" name="Oval 25"/>
              <p:cNvSpPr/>
              <p:nvPr/>
            </p:nvSpPr>
            <p:spPr bwMode="auto">
              <a:xfrm>
                <a:off x="3404760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62889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219573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275668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3980824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5132952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auto">
              <a:xfrm>
                <a:off x="167656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868109" y="3148725"/>
              <a:ext cx="3543504" cy="288024"/>
              <a:chOff x="1676568" y="1916832"/>
              <a:chExt cx="3543504" cy="288024"/>
            </a:xfrm>
          </p:grpSpPr>
          <p:sp>
            <p:nvSpPr>
              <p:cNvPr id="49" name="Oval 48"/>
              <p:cNvSpPr/>
              <p:nvPr/>
            </p:nvSpPr>
            <p:spPr bwMode="auto">
              <a:xfrm>
                <a:off x="3404760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 bwMode="auto">
              <a:xfrm>
                <a:off x="462889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219573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275668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3980824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5132952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167656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868109" y="3625042"/>
              <a:ext cx="3543504" cy="288024"/>
              <a:chOff x="1676568" y="1916832"/>
              <a:chExt cx="3543504" cy="288024"/>
            </a:xfrm>
          </p:grpSpPr>
          <p:sp>
            <p:nvSpPr>
              <p:cNvPr id="57" name="Oval 56"/>
              <p:cNvSpPr/>
              <p:nvPr/>
            </p:nvSpPr>
            <p:spPr bwMode="auto">
              <a:xfrm>
                <a:off x="3404760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462889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>
                <a:off x="219573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>
                <a:off x="275668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>
                <a:off x="3980824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>
                <a:off x="5132952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167656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868109" y="4101359"/>
              <a:ext cx="3543504" cy="288024"/>
              <a:chOff x="1676568" y="1916832"/>
              <a:chExt cx="3543504" cy="288024"/>
            </a:xfrm>
          </p:grpSpPr>
          <p:sp>
            <p:nvSpPr>
              <p:cNvPr id="65" name="Oval 64"/>
              <p:cNvSpPr/>
              <p:nvPr/>
            </p:nvSpPr>
            <p:spPr bwMode="auto">
              <a:xfrm>
                <a:off x="3404760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 bwMode="auto">
              <a:xfrm>
                <a:off x="462889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 bwMode="auto">
              <a:xfrm>
                <a:off x="219573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275668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3980824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5132952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167656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868109" y="4577676"/>
              <a:ext cx="3543504" cy="288024"/>
              <a:chOff x="1676568" y="1916832"/>
              <a:chExt cx="3543504" cy="288024"/>
            </a:xfrm>
          </p:grpSpPr>
          <p:sp>
            <p:nvSpPr>
              <p:cNvPr id="73" name="Oval 72"/>
              <p:cNvSpPr/>
              <p:nvPr/>
            </p:nvSpPr>
            <p:spPr bwMode="auto">
              <a:xfrm>
                <a:off x="3404760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462889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219573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 bwMode="auto">
              <a:xfrm>
                <a:off x="275668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 bwMode="auto">
              <a:xfrm>
                <a:off x="3980824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5132952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 bwMode="auto">
              <a:xfrm>
                <a:off x="167656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868109" y="5053993"/>
              <a:ext cx="3543504" cy="288024"/>
              <a:chOff x="1676568" y="1916832"/>
              <a:chExt cx="3543504" cy="288024"/>
            </a:xfrm>
          </p:grpSpPr>
          <p:sp>
            <p:nvSpPr>
              <p:cNvPr id="81" name="Oval 80"/>
              <p:cNvSpPr/>
              <p:nvPr/>
            </p:nvSpPr>
            <p:spPr bwMode="auto">
              <a:xfrm>
                <a:off x="3404760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462889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>
                <a:off x="219573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275668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3980824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 bwMode="auto">
              <a:xfrm>
                <a:off x="5132952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 bwMode="auto">
              <a:xfrm>
                <a:off x="167656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868109" y="5530310"/>
              <a:ext cx="3543504" cy="288024"/>
              <a:chOff x="1676568" y="1916832"/>
              <a:chExt cx="3543504" cy="288024"/>
            </a:xfrm>
          </p:grpSpPr>
          <p:sp>
            <p:nvSpPr>
              <p:cNvPr id="89" name="Oval 88"/>
              <p:cNvSpPr/>
              <p:nvPr/>
            </p:nvSpPr>
            <p:spPr bwMode="auto">
              <a:xfrm>
                <a:off x="3404760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462889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219573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>
                <a:off x="275668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3980824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>
                <a:off x="5132952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167656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868109" y="6006627"/>
              <a:ext cx="3543504" cy="288024"/>
              <a:chOff x="1676568" y="1916832"/>
              <a:chExt cx="3543504" cy="288024"/>
            </a:xfrm>
          </p:grpSpPr>
          <p:sp>
            <p:nvSpPr>
              <p:cNvPr id="97" name="Oval 96"/>
              <p:cNvSpPr/>
              <p:nvPr/>
            </p:nvSpPr>
            <p:spPr bwMode="auto">
              <a:xfrm>
                <a:off x="3404760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>
                <a:off x="462889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2195736" y="1916832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275668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3980824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5132952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1676568" y="2132856"/>
                <a:ext cx="87120" cy="72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28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Univers 57 Condensed" pitchFamily="34" charset="0"/>
                </a:endParaRPr>
              </a:p>
            </p:txBody>
          </p:sp>
        </p:grp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19539" y="4249413"/>
            <a:ext cx="530737" cy="335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20" y="5604972"/>
            <a:ext cx="898900" cy="9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075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>
                <a:latin typeface="Univers 57 Condensed" pitchFamily="34" charset="0"/>
              </a:rPr>
              <a:t>Summary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30904" y="1484784"/>
            <a:ext cx="62646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00050" indent="-400050" algn="l" rtl="0" eaLnBrk="0" fontAlgn="base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Char char="•"/>
              <a:defRPr kumimoji="1" sz="28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285750" algn="l" rtl="0" eaLnBrk="0" fontAlgn="base" hangingPunct="0">
              <a:lnSpc>
                <a:spcPts val="3000"/>
              </a:lnSpc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 sz="2600">
                <a:solidFill>
                  <a:schemeClr val="bg2"/>
                </a:solidFill>
                <a:latin typeface="+mn-lt"/>
              </a:defRPr>
            </a:lvl2pPr>
            <a:lvl3pPr marL="1257300" indent="-342900" algn="l" rtl="0" eaLnBrk="0" fontAlgn="base" hangingPunct="0">
              <a:lnSpc>
                <a:spcPts val="28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Char char="•"/>
              <a:defRPr kumimoji="1" sz="2400">
                <a:solidFill>
                  <a:schemeClr val="bg2"/>
                </a:solidFill>
                <a:latin typeface="+mn-lt"/>
              </a:defRPr>
            </a:lvl3pPr>
            <a:lvl4pPr marL="1657350" indent="-285750" algn="l" rtl="0" eaLnBrk="0" fontAlgn="base" hangingPunct="0">
              <a:lnSpc>
                <a:spcPts val="2300"/>
              </a:lnSpc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2000">
                <a:solidFill>
                  <a:schemeClr val="bg2"/>
                </a:solidFill>
                <a:latin typeface="+mn-lt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5pPr>
            <a:lvl6pPr marL="2571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6pPr>
            <a:lvl7pPr marL="3028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7pPr>
            <a:lvl8pPr marL="34861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8pPr>
            <a:lvl9pPr marL="3943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en-US" kern="0" dirty="0" smtClean="0"/>
              <a:t>Understand the </a:t>
            </a:r>
            <a:r>
              <a:rPr lang="en-US" altLang="en-US" kern="0" dirty="0" err="1" smtClean="0"/>
              <a:t>Geomechanics</a:t>
            </a:r>
            <a:endParaRPr lang="en-US" altLang="en-US" kern="0" dirty="0" smtClean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en-US" kern="0" dirty="0" smtClean="0"/>
              <a:t>Shoot in the most stable directions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en-US" kern="0" dirty="0" smtClean="0"/>
              <a:t>Respect </a:t>
            </a:r>
            <a:r>
              <a:rPr lang="en-US" altLang="en-US" kern="0" dirty="0" err="1" smtClean="0"/>
              <a:t>perf</a:t>
            </a:r>
            <a:r>
              <a:rPr lang="en-US" altLang="en-US" kern="0" dirty="0" smtClean="0"/>
              <a:t>-to-</a:t>
            </a:r>
            <a:r>
              <a:rPr lang="en-US" altLang="en-US" kern="0" dirty="0" err="1" smtClean="0"/>
              <a:t>perf</a:t>
            </a:r>
            <a:r>
              <a:rPr lang="en-US" altLang="en-US" kern="0" dirty="0" smtClean="0"/>
              <a:t> spacing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en-US" kern="0" dirty="0" smtClean="0"/>
              <a:t>Maximize shot density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en-US" kern="0" dirty="0" smtClean="0"/>
              <a:t>Don’t be afraid to </a:t>
            </a:r>
            <a:r>
              <a:rPr lang="en-US" altLang="en-US" kern="0" dirty="0" err="1" smtClean="0"/>
              <a:t>reperforate</a:t>
            </a:r>
            <a:r>
              <a:rPr lang="en-US" altLang="en-US" kern="0" dirty="0" smtClean="0"/>
              <a:t> </a:t>
            </a:r>
            <a:br>
              <a:rPr lang="en-US" altLang="en-US" kern="0" dirty="0" smtClean="0"/>
            </a:br>
            <a:r>
              <a:rPr lang="en-US" altLang="en-US" kern="0" dirty="0" smtClean="0"/>
              <a:t>or use extreme </a:t>
            </a:r>
            <a:r>
              <a:rPr lang="en-US" altLang="en-US" kern="0" dirty="0" err="1" smtClean="0"/>
              <a:t>spf</a:t>
            </a:r>
            <a:endParaRPr lang="en-US" altLang="en-US" kern="0" dirty="0" smtClean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kern="0" dirty="0" smtClean="0"/>
              <a:t>Shut off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882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>
                <a:latin typeface="Univers 57 Condensed" pitchFamily="34" charset="0"/>
              </a:rPr>
              <a:t>Some References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8752" y="1268760"/>
            <a:ext cx="820891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00050" indent="-400050" algn="l" rtl="0" eaLnBrk="0" fontAlgn="base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Char char="•"/>
              <a:defRPr kumimoji="1" sz="28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285750" algn="l" rtl="0" eaLnBrk="0" fontAlgn="base" hangingPunct="0">
              <a:lnSpc>
                <a:spcPts val="3000"/>
              </a:lnSpc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 sz="2600">
                <a:solidFill>
                  <a:schemeClr val="bg2"/>
                </a:solidFill>
                <a:latin typeface="+mn-lt"/>
              </a:defRPr>
            </a:lvl2pPr>
            <a:lvl3pPr marL="1257300" indent="-342900" algn="l" rtl="0" eaLnBrk="0" fontAlgn="base" hangingPunct="0">
              <a:lnSpc>
                <a:spcPts val="28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Char char="•"/>
              <a:defRPr kumimoji="1" sz="2400">
                <a:solidFill>
                  <a:schemeClr val="bg2"/>
                </a:solidFill>
                <a:latin typeface="+mn-lt"/>
              </a:defRPr>
            </a:lvl3pPr>
            <a:lvl4pPr marL="1657350" indent="-285750" algn="l" rtl="0" eaLnBrk="0" fontAlgn="base" hangingPunct="0">
              <a:lnSpc>
                <a:spcPts val="2300"/>
              </a:lnSpc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2000">
                <a:solidFill>
                  <a:schemeClr val="bg2"/>
                </a:solidFill>
                <a:latin typeface="+mn-lt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5pPr>
            <a:lvl6pPr marL="2571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6pPr>
            <a:lvl7pPr marL="3028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7pPr>
            <a:lvl8pPr marL="34861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8pPr>
            <a:lvl9pPr marL="3943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-4572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en-US" sz="2000" kern="0" dirty="0" smtClean="0"/>
              <a:t>OTC 19130 </a:t>
            </a:r>
            <a:r>
              <a:rPr lang="en-US" altLang="en-US" sz="1600" kern="0" dirty="0" smtClean="0"/>
              <a:t>Oriented Perforating as a Sand Prevention Measure</a:t>
            </a:r>
          </a:p>
          <a:p>
            <a:pPr marL="0" indent="-4572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en-US" sz="2000" kern="0" dirty="0" smtClean="0"/>
              <a:t>SPE 47360 </a:t>
            </a:r>
            <a:r>
              <a:rPr lang="en-US" altLang="en-US" sz="1600" kern="0" dirty="0" smtClean="0"/>
              <a:t>Benefits of Assessing Solids Production Risk in a North Sea Reservoir Using </a:t>
            </a:r>
            <a:r>
              <a:rPr lang="en-US" altLang="en-US" sz="1600" kern="0" dirty="0" err="1" smtClean="0"/>
              <a:t>Elastoplastics</a:t>
            </a:r>
            <a:r>
              <a:rPr lang="en-US" altLang="en-US" sz="1600" kern="0" dirty="0" smtClean="0"/>
              <a:t> Modelling</a:t>
            </a:r>
          </a:p>
          <a:p>
            <a:pPr marL="0" indent="-4572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en-US" sz="2000" kern="0" dirty="0" smtClean="0"/>
              <a:t>SPE 50387 </a:t>
            </a:r>
            <a:r>
              <a:rPr lang="en-US" altLang="en-US" sz="1600" kern="0" dirty="0" smtClean="0"/>
              <a:t>Experimental Investigation of Sanding Propensity for the Andrew Completion</a:t>
            </a:r>
          </a:p>
          <a:p>
            <a:pPr marL="0" indent="-4572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en-US" sz="2000" kern="0" dirty="0"/>
              <a:t>SPE </a:t>
            </a:r>
            <a:r>
              <a:rPr lang="en-US" altLang="en-US" sz="2000" kern="0" dirty="0" smtClean="0"/>
              <a:t>57954 </a:t>
            </a:r>
            <a:r>
              <a:rPr lang="en-US" altLang="en-US" sz="1600" kern="0" dirty="0" smtClean="0"/>
              <a:t>Oriented Perforating for Sand Prevention</a:t>
            </a:r>
            <a:endParaRPr lang="en-US" altLang="en-US" sz="1600" kern="0" dirty="0"/>
          </a:p>
          <a:p>
            <a:pPr marL="0" indent="-4572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en-US" sz="2000" kern="0" dirty="0"/>
              <a:t>SPE </a:t>
            </a:r>
            <a:r>
              <a:rPr lang="en-US" altLang="en-US" sz="2000" kern="0" dirty="0" smtClean="0"/>
              <a:t>58788 </a:t>
            </a:r>
            <a:r>
              <a:rPr lang="en-US" altLang="en-US" sz="1600" kern="0" dirty="0" smtClean="0"/>
              <a:t>Perforating Requirements for </a:t>
            </a:r>
            <a:r>
              <a:rPr lang="en-US" altLang="en-US" sz="1600" kern="0" dirty="0"/>
              <a:t>Sand </a:t>
            </a:r>
            <a:r>
              <a:rPr lang="en-US" altLang="en-US" sz="1600" kern="0" dirty="0" smtClean="0"/>
              <a:t>Prevention</a:t>
            </a:r>
          </a:p>
          <a:p>
            <a:pPr marL="0" indent="-4572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en-US" sz="2000" kern="0" dirty="0" smtClean="0"/>
              <a:t>SPE 93639 </a:t>
            </a:r>
            <a:r>
              <a:rPr lang="en-US" altLang="en-US" sz="1600" kern="0" dirty="0" smtClean="0"/>
              <a:t>High-Accuracy Oriented Perforating Extends the Sand-Free Production of the Andrew Field</a:t>
            </a:r>
          </a:p>
          <a:p>
            <a:pPr marL="0" indent="-4572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en-US" sz="2000" kern="0" dirty="0" smtClean="0"/>
              <a:t>SPE 102242 </a:t>
            </a:r>
            <a:r>
              <a:rPr lang="en-US" altLang="en-US" sz="1600" kern="0" dirty="0" smtClean="0"/>
              <a:t>Bokor—A New Look at Sand Production in a Mature Field</a:t>
            </a:r>
          </a:p>
          <a:p>
            <a:pPr marL="0" indent="-4572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en-US" sz="2000" kern="0" dirty="0" smtClean="0"/>
              <a:t>SPE 107785 </a:t>
            </a:r>
            <a:r>
              <a:rPr lang="en-US" altLang="en-US" sz="1600" kern="0" dirty="0" smtClean="0"/>
              <a:t>Optimized Perforation Tunnel Geometry, Density and Orientation to Control Sand Production</a:t>
            </a:r>
            <a:endParaRPr lang="en-US" alt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14828150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Perforating</a:t>
            </a:r>
            <a:endParaRPr lang="en-US" altLang="en-US" dirty="0"/>
          </a:p>
        </p:txBody>
      </p:sp>
      <p:pic>
        <p:nvPicPr>
          <p:cNvPr id="83973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773238"/>
            <a:ext cx="1441450" cy="1027112"/>
          </a:xfrm>
          <a:noFill/>
          <a:ln/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83975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59563" y="1412875"/>
            <a:ext cx="1728787" cy="574675"/>
          </a:xfrm>
          <a:noFill/>
          <a:ln/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83979" name="Picture 11" descr="P22701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4963" y="2617788"/>
            <a:ext cx="1677987" cy="1258887"/>
          </a:xfrm>
          <a:prstGeom prst="rect">
            <a:avLst/>
          </a:prstGeom>
          <a:noFill/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9" name="Picture 3" descr="500px-Hazard_E_no_border_svg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4407570"/>
            <a:ext cx="1108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0" name="Picture 3" descr="historical_pcd0026_014.jpg"/>
          <p:cNvPicPr>
            <a:picLocks noChangeAspect="1"/>
          </p:cNvPicPr>
          <p:nvPr/>
        </p:nvPicPr>
        <p:blipFill>
          <a:blip r:embed="rId6" cstate="print"/>
          <a:srcRect r="25116"/>
          <a:stretch>
            <a:fillRect/>
          </a:stretch>
        </p:blipFill>
        <p:spPr bwMode="auto">
          <a:xfrm>
            <a:off x="467544" y="4365104"/>
            <a:ext cx="127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1" name="Picture 4" descr="slide4a.tif"/>
          <p:cNvPicPr>
            <a:picLocks noChangeAspect="1"/>
          </p:cNvPicPr>
          <p:nvPr/>
        </p:nvPicPr>
        <p:blipFill>
          <a:blip r:embed="rId7" cstate="print"/>
          <a:srcRect t="26059" r="2628" b="3947"/>
          <a:stretch>
            <a:fillRect/>
          </a:stretch>
        </p:blipFill>
        <p:spPr bwMode="auto">
          <a:xfrm>
            <a:off x="5946477" y="4404395"/>
            <a:ext cx="1778000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2" name="Picture 8" descr="perfo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996952"/>
            <a:ext cx="919163" cy="103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1397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03848" y="6093296"/>
            <a:ext cx="1428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* Mark of Schlumberger</a:t>
            </a:r>
            <a:endParaRPr lang="en-GB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2123728" y="2564904"/>
            <a:ext cx="428835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7200" dirty="0" smtClean="0"/>
              <a:t>Questions?</a:t>
            </a:r>
            <a:endParaRPr lang="en-GB" sz="7200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700338" y="1916113"/>
            <a:ext cx="4114800" cy="249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r>
              <a:rPr lang="en-US" altLang="en-US" sz="2400" kern="0" dirty="0" err="1">
                <a:latin typeface="+mn-lt"/>
              </a:rPr>
              <a:t>G</a:t>
            </a:r>
            <a:r>
              <a:rPr lang="en-US" altLang="en-US" sz="2400" kern="0" dirty="0" err="1" smtClean="0">
                <a:latin typeface="+mn-lt"/>
              </a:rPr>
              <a:t>eomechanics</a:t>
            </a:r>
            <a:endParaRPr kumimoji="1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r>
              <a:rPr lang="en-US" altLang="en-US" sz="2400" kern="0" dirty="0" smtClean="0">
                <a:latin typeface="+mn-lt"/>
              </a:rPr>
              <a:t>Sand Prediction Model</a:t>
            </a: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r>
              <a:rPr lang="en-US" altLang="en-US" sz="2400" kern="0" dirty="0" smtClean="0">
                <a:latin typeface="+mn-lt"/>
              </a:rPr>
              <a:t>Practical Case</a:t>
            </a:r>
            <a:endParaRPr kumimoji="1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endParaRPr kumimoji="1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Char char="•"/>
              <a:tabLst/>
              <a:defRPr/>
            </a:pPr>
            <a:endParaRPr kumimoji="1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0050" marR="0" lvl="0" indent="-400050" algn="l" defTabSz="914400" rtl="0" eaLnBrk="0" fontAlgn="base" latinLnBrk="0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SzTx/>
              <a:buFontTx/>
              <a:buNone/>
              <a:tabLst/>
              <a:defRPr/>
            </a:pPr>
            <a:endParaRPr kumimoji="1" lang="en-US" altLang="en-US" sz="2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80954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2348880"/>
            <a:ext cx="5616575" cy="1524000"/>
          </a:xfrm>
        </p:spPr>
        <p:txBody>
          <a:bodyPr/>
          <a:lstStyle/>
          <a:p>
            <a:pPr algn="ctr"/>
            <a:r>
              <a:rPr lang="en-US" altLang="en-US" dirty="0" smtClean="0"/>
              <a:t>A Little Bit of </a:t>
            </a:r>
            <a:r>
              <a:rPr lang="en-US" altLang="en-US" dirty="0" err="1" smtClean="0"/>
              <a:t>Geomechanics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4464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511175" y="1031875"/>
            <a:ext cx="788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chemeClr val="bg2"/>
                </a:solidFill>
                <a:latin typeface="Univers 57 Condensed" pitchFamily="34" charset="0"/>
              </a:rPr>
              <a:t>What is the range of strengths of very weak and weak rocks?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28600" y="4614863"/>
            <a:ext cx="88614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600" b="1" dirty="0">
                <a:solidFill>
                  <a:schemeClr val="bg2"/>
                </a:solidFill>
              </a:rPr>
              <a:t>          </a:t>
            </a:r>
            <a:r>
              <a:rPr lang="en-GB" altLang="en-US" sz="1600" dirty="0">
                <a:solidFill>
                  <a:schemeClr val="bg2"/>
                </a:solidFill>
                <a:latin typeface="Arial" charset="0"/>
              </a:rPr>
              <a:t>Zero strength		Very </a:t>
            </a:r>
            <a:r>
              <a:rPr lang="en-GB" altLang="en-US" sz="1600" dirty="0" err="1">
                <a:solidFill>
                  <a:schemeClr val="bg2"/>
                </a:solidFill>
                <a:latin typeface="Arial" charset="0"/>
              </a:rPr>
              <a:t>very</a:t>
            </a:r>
            <a:r>
              <a:rPr lang="en-GB" altLang="en-US" sz="1600" dirty="0">
                <a:solidFill>
                  <a:schemeClr val="bg2"/>
                </a:solidFill>
                <a:latin typeface="Arial" charset="0"/>
              </a:rPr>
              <a:t> weak	        Very weak                         </a:t>
            </a:r>
            <a:r>
              <a:rPr lang="en-GB" altLang="en-US" sz="1600" dirty="0" err="1">
                <a:solidFill>
                  <a:schemeClr val="bg2"/>
                </a:solidFill>
                <a:latin typeface="Arial" charset="0"/>
              </a:rPr>
              <a:t>Weak</a:t>
            </a:r>
            <a:r>
              <a:rPr lang="en-GB" altLang="en-US" sz="1600" dirty="0">
                <a:solidFill>
                  <a:schemeClr val="bg2"/>
                </a:solidFill>
                <a:latin typeface="Arial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GB" altLang="en-US" sz="1600" dirty="0">
                <a:solidFill>
                  <a:schemeClr val="bg2"/>
                </a:solidFill>
                <a:latin typeface="Arial" charset="0"/>
              </a:rPr>
              <a:t>             Dry sand	                 Damp sand	   Weakly-cemented            Stronger cement </a:t>
            </a:r>
            <a:endParaRPr lang="en-GB" altLang="en-US" sz="1600" b="1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en-US" sz="1600" b="1" dirty="0">
                <a:solidFill>
                  <a:schemeClr val="bg2"/>
                </a:solidFill>
              </a:rPr>
              <a:t>					            </a:t>
            </a:r>
            <a:r>
              <a:rPr lang="en-GB" altLang="en-US" sz="1600" dirty="0">
                <a:solidFill>
                  <a:schemeClr val="bg2"/>
                </a:solidFill>
                <a:latin typeface="Arial" charset="0"/>
              </a:rPr>
              <a:t>high</a:t>
            </a:r>
            <a:r>
              <a:rPr lang="en-GB" altLang="en-US" sz="1600" dirty="0">
                <a:solidFill>
                  <a:schemeClr val="bg2"/>
                </a:solidFill>
              </a:rPr>
              <a:t> </a:t>
            </a:r>
            <a:r>
              <a:rPr lang="en-GB" altLang="en-US" sz="1600" dirty="0">
                <a:solidFill>
                  <a:schemeClr val="bg2"/>
                </a:solidFill>
                <a:latin typeface="Symbol" pitchFamily="18" charset="2"/>
              </a:rPr>
              <a:t>F</a:t>
            </a:r>
            <a:r>
              <a:rPr lang="en-GB" altLang="en-US" sz="1600" dirty="0">
                <a:solidFill>
                  <a:schemeClr val="bg2"/>
                </a:solidFill>
              </a:rPr>
              <a:t> 		 </a:t>
            </a:r>
            <a:r>
              <a:rPr lang="en-GB" altLang="en-US" sz="1600" dirty="0">
                <a:solidFill>
                  <a:schemeClr val="bg2"/>
                </a:solidFill>
                <a:latin typeface="Arial" charset="0"/>
              </a:rPr>
              <a:t>lower</a:t>
            </a:r>
            <a:r>
              <a:rPr lang="en-GB" altLang="en-US" sz="1600" dirty="0">
                <a:solidFill>
                  <a:schemeClr val="bg2"/>
                </a:solidFill>
              </a:rPr>
              <a:t> </a:t>
            </a:r>
            <a:r>
              <a:rPr lang="en-GB" altLang="en-US" sz="1600" dirty="0">
                <a:solidFill>
                  <a:schemeClr val="bg2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>
            <a:off x="68263" y="4433888"/>
            <a:ext cx="86074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8373" name="Freeform 5" descr="Cork"/>
          <p:cNvSpPr>
            <a:spLocks/>
          </p:cNvSpPr>
          <p:nvPr/>
        </p:nvSpPr>
        <p:spPr bwMode="auto">
          <a:xfrm>
            <a:off x="574675" y="3848100"/>
            <a:ext cx="2019300" cy="595313"/>
          </a:xfrm>
          <a:custGeom>
            <a:avLst/>
            <a:gdLst>
              <a:gd name="T0" fmla="*/ 0 w 1378"/>
              <a:gd name="T1" fmla="*/ 373 h 375"/>
              <a:gd name="T2" fmla="*/ 20 w 1378"/>
              <a:gd name="T3" fmla="*/ 346 h 375"/>
              <a:gd name="T4" fmla="*/ 30 w 1378"/>
              <a:gd name="T5" fmla="*/ 327 h 375"/>
              <a:gd name="T6" fmla="*/ 40 w 1378"/>
              <a:gd name="T7" fmla="*/ 313 h 375"/>
              <a:gd name="T8" fmla="*/ 71 w 1378"/>
              <a:gd name="T9" fmla="*/ 306 h 375"/>
              <a:gd name="T10" fmla="*/ 202 w 1378"/>
              <a:gd name="T11" fmla="*/ 206 h 375"/>
              <a:gd name="T12" fmla="*/ 212 w 1378"/>
              <a:gd name="T13" fmla="*/ 187 h 375"/>
              <a:gd name="T14" fmla="*/ 242 w 1378"/>
              <a:gd name="T15" fmla="*/ 187 h 375"/>
              <a:gd name="T16" fmla="*/ 272 w 1378"/>
              <a:gd name="T17" fmla="*/ 173 h 375"/>
              <a:gd name="T18" fmla="*/ 272 w 1378"/>
              <a:gd name="T19" fmla="*/ 159 h 375"/>
              <a:gd name="T20" fmla="*/ 294 w 1378"/>
              <a:gd name="T21" fmla="*/ 146 h 375"/>
              <a:gd name="T22" fmla="*/ 324 w 1378"/>
              <a:gd name="T23" fmla="*/ 126 h 375"/>
              <a:gd name="T24" fmla="*/ 354 w 1378"/>
              <a:gd name="T25" fmla="*/ 107 h 375"/>
              <a:gd name="T26" fmla="*/ 384 w 1378"/>
              <a:gd name="T27" fmla="*/ 100 h 375"/>
              <a:gd name="T28" fmla="*/ 405 w 1378"/>
              <a:gd name="T29" fmla="*/ 86 h 375"/>
              <a:gd name="T30" fmla="*/ 435 w 1378"/>
              <a:gd name="T31" fmla="*/ 79 h 375"/>
              <a:gd name="T32" fmla="*/ 465 w 1378"/>
              <a:gd name="T33" fmla="*/ 73 h 375"/>
              <a:gd name="T34" fmla="*/ 495 w 1378"/>
              <a:gd name="T35" fmla="*/ 53 h 375"/>
              <a:gd name="T36" fmla="*/ 516 w 1378"/>
              <a:gd name="T37" fmla="*/ 40 h 375"/>
              <a:gd name="T38" fmla="*/ 526 w 1378"/>
              <a:gd name="T39" fmla="*/ 20 h 375"/>
              <a:gd name="T40" fmla="*/ 557 w 1378"/>
              <a:gd name="T41" fmla="*/ 20 h 375"/>
              <a:gd name="T42" fmla="*/ 587 w 1378"/>
              <a:gd name="T43" fmla="*/ 6 h 375"/>
              <a:gd name="T44" fmla="*/ 618 w 1378"/>
              <a:gd name="T45" fmla="*/ 0 h 375"/>
              <a:gd name="T46" fmla="*/ 648 w 1378"/>
              <a:gd name="T47" fmla="*/ 6 h 375"/>
              <a:gd name="T48" fmla="*/ 678 w 1378"/>
              <a:gd name="T49" fmla="*/ 13 h 375"/>
              <a:gd name="T50" fmla="*/ 708 w 1378"/>
              <a:gd name="T51" fmla="*/ 13 h 375"/>
              <a:gd name="T52" fmla="*/ 729 w 1378"/>
              <a:gd name="T53" fmla="*/ 13 h 375"/>
              <a:gd name="T54" fmla="*/ 759 w 1378"/>
              <a:gd name="T55" fmla="*/ 27 h 375"/>
              <a:gd name="T56" fmla="*/ 789 w 1378"/>
              <a:gd name="T57" fmla="*/ 40 h 375"/>
              <a:gd name="T58" fmla="*/ 819 w 1378"/>
              <a:gd name="T59" fmla="*/ 60 h 375"/>
              <a:gd name="T60" fmla="*/ 841 w 1378"/>
              <a:gd name="T61" fmla="*/ 66 h 375"/>
              <a:gd name="T62" fmla="*/ 871 w 1378"/>
              <a:gd name="T63" fmla="*/ 79 h 375"/>
              <a:gd name="T64" fmla="*/ 901 w 1378"/>
              <a:gd name="T65" fmla="*/ 79 h 375"/>
              <a:gd name="T66" fmla="*/ 931 w 1378"/>
              <a:gd name="T67" fmla="*/ 93 h 375"/>
              <a:gd name="T68" fmla="*/ 952 w 1378"/>
              <a:gd name="T69" fmla="*/ 93 h 375"/>
              <a:gd name="T70" fmla="*/ 952 w 1378"/>
              <a:gd name="T71" fmla="*/ 107 h 375"/>
              <a:gd name="T72" fmla="*/ 982 w 1378"/>
              <a:gd name="T73" fmla="*/ 120 h 375"/>
              <a:gd name="T74" fmla="*/ 1012 w 1378"/>
              <a:gd name="T75" fmla="*/ 140 h 375"/>
              <a:gd name="T76" fmla="*/ 1012 w 1378"/>
              <a:gd name="T77" fmla="*/ 159 h 375"/>
              <a:gd name="T78" fmla="*/ 1042 w 1378"/>
              <a:gd name="T79" fmla="*/ 166 h 375"/>
              <a:gd name="T80" fmla="*/ 1063 w 1378"/>
              <a:gd name="T81" fmla="*/ 173 h 375"/>
              <a:gd name="T82" fmla="*/ 1094 w 1378"/>
              <a:gd name="T83" fmla="*/ 187 h 375"/>
              <a:gd name="T84" fmla="*/ 1124 w 1378"/>
              <a:gd name="T85" fmla="*/ 200 h 375"/>
              <a:gd name="T86" fmla="*/ 1144 w 1378"/>
              <a:gd name="T87" fmla="*/ 220 h 375"/>
              <a:gd name="T88" fmla="*/ 1175 w 1378"/>
              <a:gd name="T89" fmla="*/ 239 h 375"/>
              <a:gd name="T90" fmla="*/ 1185 w 1378"/>
              <a:gd name="T91" fmla="*/ 253 h 375"/>
              <a:gd name="T92" fmla="*/ 1205 w 1378"/>
              <a:gd name="T93" fmla="*/ 273 h 375"/>
              <a:gd name="T94" fmla="*/ 1235 w 1378"/>
              <a:gd name="T95" fmla="*/ 293 h 375"/>
              <a:gd name="T96" fmla="*/ 1265 w 1378"/>
              <a:gd name="T97" fmla="*/ 313 h 375"/>
              <a:gd name="T98" fmla="*/ 1286 w 1378"/>
              <a:gd name="T99" fmla="*/ 319 h 375"/>
              <a:gd name="T100" fmla="*/ 1306 w 1378"/>
              <a:gd name="T101" fmla="*/ 333 h 375"/>
              <a:gd name="T102" fmla="*/ 1316 w 1378"/>
              <a:gd name="T103" fmla="*/ 353 h 375"/>
              <a:gd name="T104" fmla="*/ 1348 w 1378"/>
              <a:gd name="T105" fmla="*/ 365 h 375"/>
              <a:gd name="T106" fmla="*/ 1377 w 1378"/>
              <a:gd name="T107" fmla="*/ 374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78" h="375">
                <a:moveTo>
                  <a:pt x="0" y="373"/>
                </a:moveTo>
                <a:lnTo>
                  <a:pt x="20" y="346"/>
                </a:lnTo>
                <a:lnTo>
                  <a:pt x="30" y="327"/>
                </a:lnTo>
                <a:lnTo>
                  <a:pt x="40" y="313"/>
                </a:lnTo>
                <a:lnTo>
                  <a:pt x="71" y="306"/>
                </a:lnTo>
                <a:lnTo>
                  <a:pt x="202" y="206"/>
                </a:lnTo>
                <a:lnTo>
                  <a:pt x="212" y="187"/>
                </a:lnTo>
                <a:lnTo>
                  <a:pt x="242" y="187"/>
                </a:lnTo>
                <a:lnTo>
                  <a:pt x="272" y="173"/>
                </a:lnTo>
                <a:lnTo>
                  <a:pt x="272" y="159"/>
                </a:lnTo>
                <a:lnTo>
                  <a:pt x="294" y="146"/>
                </a:lnTo>
                <a:lnTo>
                  <a:pt x="324" y="126"/>
                </a:lnTo>
                <a:lnTo>
                  <a:pt x="354" y="107"/>
                </a:lnTo>
                <a:lnTo>
                  <a:pt x="384" y="100"/>
                </a:lnTo>
                <a:lnTo>
                  <a:pt x="405" y="86"/>
                </a:lnTo>
                <a:lnTo>
                  <a:pt x="435" y="79"/>
                </a:lnTo>
                <a:lnTo>
                  <a:pt x="465" y="73"/>
                </a:lnTo>
                <a:lnTo>
                  <a:pt x="495" y="53"/>
                </a:lnTo>
                <a:lnTo>
                  <a:pt x="516" y="40"/>
                </a:lnTo>
                <a:lnTo>
                  <a:pt x="526" y="20"/>
                </a:lnTo>
                <a:lnTo>
                  <a:pt x="557" y="20"/>
                </a:lnTo>
                <a:lnTo>
                  <a:pt x="587" y="6"/>
                </a:lnTo>
                <a:lnTo>
                  <a:pt x="618" y="0"/>
                </a:lnTo>
                <a:lnTo>
                  <a:pt x="648" y="6"/>
                </a:lnTo>
                <a:lnTo>
                  <a:pt x="678" y="13"/>
                </a:lnTo>
                <a:lnTo>
                  <a:pt x="708" y="13"/>
                </a:lnTo>
                <a:lnTo>
                  <a:pt x="729" y="13"/>
                </a:lnTo>
                <a:lnTo>
                  <a:pt x="759" y="27"/>
                </a:lnTo>
                <a:lnTo>
                  <a:pt x="789" y="40"/>
                </a:lnTo>
                <a:lnTo>
                  <a:pt x="819" y="60"/>
                </a:lnTo>
                <a:lnTo>
                  <a:pt x="841" y="66"/>
                </a:lnTo>
                <a:lnTo>
                  <a:pt x="871" y="79"/>
                </a:lnTo>
                <a:lnTo>
                  <a:pt x="901" y="79"/>
                </a:lnTo>
                <a:lnTo>
                  <a:pt x="931" y="93"/>
                </a:lnTo>
                <a:lnTo>
                  <a:pt x="952" y="93"/>
                </a:lnTo>
                <a:lnTo>
                  <a:pt x="952" y="107"/>
                </a:lnTo>
                <a:lnTo>
                  <a:pt x="982" y="120"/>
                </a:lnTo>
                <a:lnTo>
                  <a:pt x="1012" y="140"/>
                </a:lnTo>
                <a:lnTo>
                  <a:pt x="1012" y="159"/>
                </a:lnTo>
                <a:lnTo>
                  <a:pt x="1042" y="166"/>
                </a:lnTo>
                <a:lnTo>
                  <a:pt x="1063" y="173"/>
                </a:lnTo>
                <a:lnTo>
                  <a:pt x="1094" y="187"/>
                </a:lnTo>
                <a:lnTo>
                  <a:pt x="1124" y="200"/>
                </a:lnTo>
                <a:lnTo>
                  <a:pt x="1144" y="220"/>
                </a:lnTo>
                <a:lnTo>
                  <a:pt x="1175" y="239"/>
                </a:lnTo>
                <a:lnTo>
                  <a:pt x="1185" y="253"/>
                </a:lnTo>
                <a:lnTo>
                  <a:pt x="1205" y="273"/>
                </a:lnTo>
                <a:lnTo>
                  <a:pt x="1235" y="293"/>
                </a:lnTo>
                <a:lnTo>
                  <a:pt x="1265" y="313"/>
                </a:lnTo>
                <a:lnTo>
                  <a:pt x="1286" y="319"/>
                </a:lnTo>
                <a:lnTo>
                  <a:pt x="1306" y="333"/>
                </a:lnTo>
                <a:lnTo>
                  <a:pt x="1316" y="353"/>
                </a:lnTo>
                <a:lnTo>
                  <a:pt x="1348" y="365"/>
                </a:lnTo>
                <a:lnTo>
                  <a:pt x="1377" y="374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4" name="Freeform 6" descr="Cork"/>
          <p:cNvSpPr>
            <a:spLocks/>
          </p:cNvSpPr>
          <p:nvPr/>
        </p:nvSpPr>
        <p:spPr bwMode="auto">
          <a:xfrm>
            <a:off x="2686050" y="2967038"/>
            <a:ext cx="1647825" cy="1476375"/>
          </a:xfrm>
          <a:custGeom>
            <a:avLst/>
            <a:gdLst>
              <a:gd name="T0" fmla="*/ 14 w 1125"/>
              <a:gd name="T1" fmla="*/ 882 h 930"/>
              <a:gd name="T2" fmla="*/ 32 w 1125"/>
              <a:gd name="T3" fmla="*/ 809 h 930"/>
              <a:gd name="T4" fmla="*/ 50 w 1125"/>
              <a:gd name="T5" fmla="*/ 755 h 930"/>
              <a:gd name="T6" fmla="*/ 77 w 1125"/>
              <a:gd name="T7" fmla="*/ 700 h 930"/>
              <a:gd name="T8" fmla="*/ 95 w 1125"/>
              <a:gd name="T9" fmla="*/ 645 h 930"/>
              <a:gd name="T10" fmla="*/ 114 w 1125"/>
              <a:gd name="T11" fmla="*/ 582 h 930"/>
              <a:gd name="T12" fmla="*/ 132 w 1125"/>
              <a:gd name="T13" fmla="*/ 509 h 930"/>
              <a:gd name="T14" fmla="*/ 150 w 1125"/>
              <a:gd name="T15" fmla="*/ 446 h 930"/>
              <a:gd name="T16" fmla="*/ 195 w 1125"/>
              <a:gd name="T17" fmla="*/ 373 h 930"/>
              <a:gd name="T18" fmla="*/ 204 w 1125"/>
              <a:gd name="T19" fmla="*/ 327 h 930"/>
              <a:gd name="T20" fmla="*/ 250 w 1125"/>
              <a:gd name="T21" fmla="*/ 273 h 930"/>
              <a:gd name="T22" fmla="*/ 286 w 1125"/>
              <a:gd name="T23" fmla="*/ 209 h 930"/>
              <a:gd name="T24" fmla="*/ 323 w 1125"/>
              <a:gd name="T25" fmla="*/ 155 h 930"/>
              <a:gd name="T26" fmla="*/ 341 w 1125"/>
              <a:gd name="T27" fmla="*/ 109 h 930"/>
              <a:gd name="T28" fmla="*/ 386 w 1125"/>
              <a:gd name="T29" fmla="*/ 82 h 930"/>
              <a:gd name="T30" fmla="*/ 441 w 1125"/>
              <a:gd name="T31" fmla="*/ 27 h 930"/>
              <a:gd name="T32" fmla="*/ 495 w 1125"/>
              <a:gd name="T33" fmla="*/ 9 h 930"/>
              <a:gd name="T34" fmla="*/ 541 w 1125"/>
              <a:gd name="T35" fmla="*/ 0 h 930"/>
              <a:gd name="T36" fmla="*/ 604 w 1125"/>
              <a:gd name="T37" fmla="*/ 0 h 930"/>
              <a:gd name="T38" fmla="*/ 668 w 1125"/>
              <a:gd name="T39" fmla="*/ 0 h 930"/>
              <a:gd name="T40" fmla="*/ 714 w 1125"/>
              <a:gd name="T41" fmla="*/ 37 h 930"/>
              <a:gd name="T42" fmla="*/ 741 w 1125"/>
              <a:gd name="T43" fmla="*/ 91 h 930"/>
              <a:gd name="T44" fmla="*/ 777 w 1125"/>
              <a:gd name="T45" fmla="*/ 155 h 930"/>
              <a:gd name="T46" fmla="*/ 814 w 1125"/>
              <a:gd name="T47" fmla="*/ 209 h 930"/>
              <a:gd name="T48" fmla="*/ 823 w 1125"/>
              <a:gd name="T49" fmla="*/ 264 h 930"/>
              <a:gd name="T50" fmla="*/ 832 w 1125"/>
              <a:gd name="T51" fmla="*/ 318 h 930"/>
              <a:gd name="T52" fmla="*/ 832 w 1125"/>
              <a:gd name="T53" fmla="*/ 373 h 930"/>
              <a:gd name="T54" fmla="*/ 841 w 1125"/>
              <a:gd name="T55" fmla="*/ 427 h 930"/>
              <a:gd name="T56" fmla="*/ 859 w 1125"/>
              <a:gd name="T57" fmla="*/ 473 h 930"/>
              <a:gd name="T58" fmla="*/ 895 w 1125"/>
              <a:gd name="T59" fmla="*/ 527 h 930"/>
              <a:gd name="T60" fmla="*/ 932 w 1125"/>
              <a:gd name="T61" fmla="*/ 573 h 930"/>
              <a:gd name="T62" fmla="*/ 986 w 1125"/>
              <a:gd name="T63" fmla="*/ 627 h 930"/>
              <a:gd name="T64" fmla="*/ 1023 w 1125"/>
              <a:gd name="T65" fmla="*/ 664 h 930"/>
              <a:gd name="T66" fmla="*/ 1041 w 1125"/>
              <a:gd name="T67" fmla="*/ 718 h 930"/>
              <a:gd name="T68" fmla="*/ 1041 w 1125"/>
              <a:gd name="T69" fmla="*/ 773 h 930"/>
              <a:gd name="T70" fmla="*/ 1059 w 1125"/>
              <a:gd name="T71" fmla="*/ 827 h 930"/>
              <a:gd name="T72" fmla="*/ 1086 w 1125"/>
              <a:gd name="T73" fmla="*/ 891 h 930"/>
              <a:gd name="T74" fmla="*/ 1124 w 1125"/>
              <a:gd name="T75" fmla="*/ 927 h 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5" h="930">
                <a:moveTo>
                  <a:pt x="0" y="929"/>
                </a:moveTo>
                <a:lnTo>
                  <a:pt x="14" y="882"/>
                </a:lnTo>
                <a:lnTo>
                  <a:pt x="23" y="845"/>
                </a:lnTo>
                <a:lnTo>
                  <a:pt x="32" y="809"/>
                </a:lnTo>
                <a:lnTo>
                  <a:pt x="41" y="782"/>
                </a:lnTo>
                <a:lnTo>
                  <a:pt x="50" y="755"/>
                </a:lnTo>
                <a:lnTo>
                  <a:pt x="59" y="727"/>
                </a:lnTo>
                <a:lnTo>
                  <a:pt x="77" y="700"/>
                </a:lnTo>
                <a:lnTo>
                  <a:pt x="86" y="673"/>
                </a:lnTo>
                <a:lnTo>
                  <a:pt x="95" y="645"/>
                </a:lnTo>
                <a:lnTo>
                  <a:pt x="104" y="618"/>
                </a:lnTo>
                <a:lnTo>
                  <a:pt x="114" y="582"/>
                </a:lnTo>
                <a:lnTo>
                  <a:pt x="123" y="545"/>
                </a:lnTo>
                <a:lnTo>
                  <a:pt x="132" y="509"/>
                </a:lnTo>
                <a:lnTo>
                  <a:pt x="141" y="482"/>
                </a:lnTo>
                <a:lnTo>
                  <a:pt x="150" y="446"/>
                </a:lnTo>
                <a:lnTo>
                  <a:pt x="168" y="418"/>
                </a:lnTo>
                <a:lnTo>
                  <a:pt x="195" y="373"/>
                </a:lnTo>
                <a:lnTo>
                  <a:pt x="204" y="346"/>
                </a:lnTo>
                <a:lnTo>
                  <a:pt x="204" y="327"/>
                </a:lnTo>
                <a:lnTo>
                  <a:pt x="223" y="309"/>
                </a:lnTo>
                <a:lnTo>
                  <a:pt x="250" y="273"/>
                </a:lnTo>
                <a:lnTo>
                  <a:pt x="268" y="236"/>
                </a:lnTo>
                <a:lnTo>
                  <a:pt x="286" y="209"/>
                </a:lnTo>
                <a:lnTo>
                  <a:pt x="304" y="173"/>
                </a:lnTo>
                <a:lnTo>
                  <a:pt x="323" y="155"/>
                </a:lnTo>
                <a:lnTo>
                  <a:pt x="332" y="136"/>
                </a:lnTo>
                <a:lnTo>
                  <a:pt x="341" y="109"/>
                </a:lnTo>
                <a:lnTo>
                  <a:pt x="368" y="109"/>
                </a:lnTo>
                <a:lnTo>
                  <a:pt x="386" y="82"/>
                </a:lnTo>
                <a:lnTo>
                  <a:pt x="414" y="64"/>
                </a:lnTo>
                <a:lnTo>
                  <a:pt x="441" y="27"/>
                </a:lnTo>
                <a:lnTo>
                  <a:pt x="468" y="18"/>
                </a:lnTo>
                <a:lnTo>
                  <a:pt x="495" y="9"/>
                </a:lnTo>
                <a:lnTo>
                  <a:pt x="514" y="0"/>
                </a:lnTo>
                <a:lnTo>
                  <a:pt x="541" y="0"/>
                </a:lnTo>
                <a:lnTo>
                  <a:pt x="568" y="0"/>
                </a:lnTo>
                <a:lnTo>
                  <a:pt x="604" y="0"/>
                </a:lnTo>
                <a:lnTo>
                  <a:pt x="623" y="0"/>
                </a:lnTo>
                <a:lnTo>
                  <a:pt x="668" y="0"/>
                </a:lnTo>
                <a:lnTo>
                  <a:pt x="695" y="27"/>
                </a:lnTo>
                <a:lnTo>
                  <a:pt x="714" y="37"/>
                </a:lnTo>
                <a:lnTo>
                  <a:pt x="714" y="64"/>
                </a:lnTo>
                <a:lnTo>
                  <a:pt x="741" y="91"/>
                </a:lnTo>
                <a:lnTo>
                  <a:pt x="768" y="127"/>
                </a:lnTo>
                <a:lnTo>
                  <a:pt x="777" y="155"/>
                </a:lnTo>
                <a:lnTo>
                  <a:pt x="795" y="191"/>
                </a:lnTo>
                <a:lnTo>
                  <a:pt x="814" y="209"/>
                </a:lnTo>
                <a:lnTo>
                  <a:pt x="823" y="236"/>
                </a:lnTo>
                <a:lnTo>
                  <a:pt x="823" y="264"/>
                </a:lnTo>
                <a:lnTo>
                  <a:pt x="823" y="291"/>
                </a:lnTo>
                <a:lnTo>
                  <a:pt x="832" y="318"/>
                </a:lnTo>
                <a:lnTo>
                  <a:pt x="832" y="346"/>
                </a:lnTo>
                <a:lnTo>
                  <a:pt x="832" y="373"/>
                </a:lnTo>
                <a:lnTo>
                  <a:pt x="832" y="400"/>
                </a:lnTo>
                <a:lnTo>
                  <a:pt x="841" y="427"/>
                </a:lnTo>
                <a:lnTo>
                  <a:pt x="841" y="446"/>
                </a:lnTo>
                <a:lnTo>
                  <a:pt x="859" y="473"/>
                </a:lnTo>
                <a:lnTo>
                  <a:pt x="886" y="500"/>
                </a:lnTo>
                <a:lnTo>
                  <a:pt x="895" y="527"/>
                </a:lnTo>
                <a:lnTo>
                  <a:pt x="905" y="555"/>
                </a:lnTo>
                <a:lnTo>
                  <a:pt x="932" y="573"/>
                </a:lnTo>
                <a:lnTo>
                  <a:pt x="959" y="618"/>
                </a:lnTo>
                <a:lnTo>
                  <a:pt x="986" y="627"/>
                </a:lnTo>
                <a:lnTo>
                  <a:pt x="1005" y="645"/>
                </a:lnTo>
                <a:lnTo>
                  <a:pt x="1023" y="664"/>
                </a:lnTo>
                <a:lnTo>
                  <a:pt x="1041" y="691"/>
                </a:lnTo>
                <a:lnTo>
                  <a:pt x="1041" y="718"/>
                </a:lnTo>
                <a:lnTo>
                  <a:pt x="1041" y="745"/>
                </a:lnTo>
                <a:lnTo>
                  <a:pt x="1041" y="773"/>
                </a:lnTo>
                <a:lnTo>
                  <a:pt x="1041" y="800"/>
                </a:lnTo>
                <a:lnTo>
                  <a:pt x="1059" y="827"/>
                </a:lnTo>
                <a:lnTo>
                  <a:pt x="1077" y="864"/>
                </a:lnTo>
                <a:lnTo>
                  <a:pt x="1086" y="891"/>
                </a:lnTo>
                <a:lnTo>
                  <a:pt x="1106" y="909"/>
                </a:lnTo>
                <a:lnTo>
                  <a:pt x="1124" y="927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5" name="Freeform 7"/>
          <p:cNvSpPr>
            <a:spLocks/>
          </p:cNvSpPr>
          <p:nvPr/>
        </p:nvSpPr>
        <p:spPr bwMode="auto">
          <a:xfrm>
            <a:off x="276225" y="1925638"/>
            <a:ext cx="1200150" cy="1087437"/>
          </a:xfrm>
          <a:custGeom>
            <a:avLst/>
            <a:gdLst>
              <a:gd name="T0" fmla="*/ 818 w 819"/>
              <a:gd name="T1" fmla="*/ 228 h 685"/>
              <a:gd name="T2" fmla="*/ 157 w 819"/>
              <a:gd name="T3" fmla="*/ 0 h 685"/>
              <a:gd name="T4" fmla="*/ 0 w 819"/>
              <a:gd name="T5" fmla="*/ 456 h 685"/>
              <a:gd name="T6" fmla="*/ 661 w 819"/>
              <a:gd name="T7" fmla="*/ 684 h 685"/>
              <a:gd name="T8" fmla="*/ 653 w 819"/>
              <a:gd name="T9" fmla="*/ 681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9" h="685">
                <a:moveTo>
                  <a:pt x="818" y="228"/>
                </a:moveTo>
                <a:lnTo>
                  <a:pt x="157" y="0"/>
                </a:lnTo>
                <a:lnTo>
                  <a:pt x="0" y="456"/>
                </a:lnTo>
                <a:lnTo>
                  <a:pt x="661" y="684"/>
                </a:lnTo>
                <a:lnTo>
                  <a:pt x="653" y="681"/>
                </a:lnTo>
              </a:path>
            </a:pathLst>
          </a:custGeom>
          <a:noFill/>
          <a:ln w="2540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6" name="Freeform 8" descr="Cork"/>
          <p:cNvSpPr>
            <a:spLocks/>
          </p:cNvSpPr>
          <p:nvPr/>
        </p:nvSpPr>
        <p:spPr bwMode="auto">
          <a:xfrm>
            <a:off x="290513" y="2457450"/>
            <a:ext cx="1030287" cy="977900"/>
          </a:xfrm>
          <a:custGeom>
            <a:avLst/>
            <a:gdLst>
              <a:gd name="T0" fmla="*/ 0 w 703"/>
              <a:gd name="T1" fmla="*/ 114 h 616"/>
              <a:gd name="T2" fmla="*/ 99 w 703"/>
              <a:gd name="T3" fmla="*/ 27 h 616"/>
              <a:gd name="T4" fmla="*/ 117 w 703"/>
              <a:gd name="T5" fmla="*/ 33 h 616"/>
              <a:gd name="T6" fmla="*/ 141 w 703"/>
              <a:gd name="T7" fmla="*/ 39 h 616"/>
              <a:gd name="T8" fmla="*/ 165 w 703"/>
              <a:gd name="T9" fmla="*/ 48 h 616"/>
              <a:gd name="T10" fmla="*/ 183 w 703"/>
              <a:gd name="T11" fmla="*/ 66 h 616"/>
              <a:gd name="T12" fmla="*/ 201 w 703"/>
              <a:gd name="T13" fmla="*/ 81 h 616"/>
              <a:gd name="T14" fmla="*/ 222 w 703"/>
              <a:gd name="T15" fmla="*/ 99 h 616"/>
              <a:gd name="T16" fmla="*/ 252 w 703"/>
              <a:gd name="T17" fmla="*/ 99 h 616"/>
              <a:gd name="T18" fmla="*/ 276 w 703"/>
              <a:gd name="T19" fmla="*/ 105 h 616"/>
              <a:gd name="T20" fmla="*/ 294 w 703"/>
              <a:gd name="T21" fmla="*/ 117 h 616"/>
              <a:gd name="T22" fmla="*/ 312 w 703"/>
              <a:gd name="T23" fmla="*/ 129 h 616"/>
              <a:gd name="T24" fmla="*/ 330 w 703"/>
              <a:gd name="T25" fmla="*/ 138 h 616"/>
              <a:gd name="T26" fmla="*/ 354 w 703"/>
              <a:gd name="T27" fmla="*/ 141 h 616"/>
              <a:gd name="T28" fmla="*/ 375 w 703"/>
              <a:gd name="T29" fmla="*/ 144 h 616"/>
              <a:gd name="T30" fmla="*/ 393 w 703"/>
              <a:gd name="T31" fmla="*/ 144 h 616"/>
              <a:gd name="T32" fmla="*/ 411 w 703"/>
              <a:gd name="T33" fmla="*/ 147 h 616"/>
              <a:gd name="T34" fmla="*/ 435 w 703"/>
              <a:gd name="T35" fmla="*/ 153 h 616"/>
              <a:gd name="T36" fmla="*/ 453 w 703"/>
              <a:gd name="T37" fmla="*/ 162 h 616"/>
              <a:gd name="T38" fmla="*/ 477 w 703"/>
              <a:gd name="T39" fmla="*/ 177 h 616"/>
              <a:gd name="T40" fmla="*/ 498 w 703"/>
              <a:gd name="T41" fmla="*/ 189 h 616"/>
              <a:gd name="T42" fmla="*/ 558 w 703"/>
              <a:gd name="T43" fmla="*/ 195 h 616"/>
              <a:gd name="T44" fmla="*/ 579 w 703"/>
              <a:gd name="T45" fmla="*/ 201 h 616"/>
              <a:gd name="T46" fmla="*/ 597 w 703"/>
              <a:gd name="T47" fmla="*/ 216 h 616"/>
              <a:gd name="T48" fmla="*/ 606 w 703"/>
              <a:gd name="T49" fmla="*/ 234 h 616"/>
              <a:gd name="T50" fmla="*/ 642 w 703"/>
              <a:gd name="T51" fmla="*/ 255 h 616"/>
              <a:gd name="T52" fmla="*/ 666 w 703"/>
              <a:gd name="T53" fmla="*/ 270 h 616"/>
              <a:gd name="T54" fmla="*/ 678 w 703"/>
              <a:gd name="T55" fmla="*/ 285 h 616"/>
              <a:gd name="T56" fmla="*/ 678 w 703"/>
              <a:gd name="T57" fmla="*/ 327 h 616"/>
              <a:gd name="T58" fmla="*/ 684 w 703"/>
              <a:gd name="T59" fmla="*/ 348 h 616"/>
              <a:gd name="T60" fmla="*/ 684 w 703"/>
              <a:gd name="T61" fmla="*/ 396 h 616"/>
              <a:gd name="T62" fmla="*/ 690 w 703"/>
              <a:gd name="T63" fmla="*/ 474 h 616"/>
              <a:gd name="T64" fmla="*/ 690 w 703"/>
              <a:gd name="T65" fmla="*/ 513 h 616"/>
              <a:gd name="T66" fmla="*/ 699 w 703"/>
              <a:gd name="T67" fmla="*/ 534 h 616"/>
              <a:gd name="T68" fmla="*/ 702 w 703"/>
              <a:gd name="T69" fmla="*/ 558 h 616"/>
              <a:gd name="T70" fmla="*/ 702 w 703"/>
              <a:gd name="T71" fmla="*/ 579 h 616"/>
              <a:gd name="T72" fmla="*/ 702 w 703"/>
              <a:gd name="T73" fmla="*/ 597 h 616"/>
              <a:gd name="T74" fmla="*/ 693 w 703"/>
              <a:gd name="T75" fmla="*/ 615 h 616"/>
              <a:gd name="T76" fmla="*/ 681 w 703"/>
              <a:gd name="T77" fmla="*/ 603 h 616"/>
              <a:gd name="T78" fmla="*/ 678 w 703"/>
              <a:gd name="T79" fmla="*/ 576 h 616"/>
              <a:gd name="T80" fmla="*/ 675 w 703"/>
              <a:gd name="T81" fmla="*/ 549 h 616"/>
              <a:gd name="T82" fmla="*/ 672 w 703"/>
              <a:gd name="T83" fmla="*/ 489 h 616"/>
              <a:gd name="T84" fmla="*/ 669 w 703"/>
              <a:gd name="T85" fmla="*/ 465 h 616"/>
              <a:gd name="T86" fmla="*/ 669 w 703"/>
              <a:gd name="T87" fmla="*/ 444 h 616"/>
              <a:gd name="T88" fmla="*/ 672 w 703"/>
              <a:gd name="T89" fmla="*/ 420 h 616"/>
              <a:gd name="T90" fmla="*/ 669 w 703"/>
              <a:gd name="T91" fmla="*/ 399 h 616"/>
              <a:gd name="T92" fmla="*/ 669 w 703"/>
              <a:gd name="T93" fmla="*/ 381 h 616"/>
              <a:gd name="T94" fmla="*/ 666 w 703"/>
              <a:gd name="T95" fmla="*/ 363 h 616"/>
              <a:gd name="T96" fmla="*/ 663 w 703"/>
              <a:gd name="T97" fmla="*/ 342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03" h="616">
                <a:moveTo>
                  <a:pt x="663" y="342"/>
                </a:moveTo>
                <a:lnTo>
                  <a:pt x="0" y="114"/>
                </a:lnTo>
                <a:lnTo>
                  <a:pt x="45" y="0"/>
                </a:lnTo>
                <a:lnTo>
                  <a:pt x="99" y="27"/>
                </a:lnTo>
                <a:lnTo>
                  <a:pt x="108" y="30"/>
                </a:lnTo>
                <a:lnTo>
                  <a:pt x="117" y="33"/>
                </a:lnTo>
                <a:lnTo>
                  <a:pt x="126" y="36"/>
                </a:lnTo>
                <a:lnTo>
                  <a:pt x="141" y="39"/>
                </a:lnTo>
                <a:lnTo>
                  <a:pt x="153" y="42"/>
                </a:lnTo>
                <a:lnTo>
                  <a:pt x="165" y="48"/>
                </a:lnTo>
                <a:lnTo>
                  <a:pt x="174" y="57"/>
                </a:lnTo>
                <a:lnTo>
                  <a:pt x="183" y="66"/>
                </a:lnTo>
                <a:lnTo>
                  <a:pt x="192" y="75"/>
                </a:lnTo>
                <a:lnTo>
                  <a:pt x="201" y="81"/>
                </a:lnTo>
                <a:lnTo>
                  <a:pt x="213" y="87"/>
                </a:lnTo>
                <a:lnTo>
                  <a:pt x="222" y="99"/>
                </a:lnTo>
                <a:lnTo>
                  <a:pt x="237" y="99"/>
                </a:lnTo>
                <a:lnTo>
                  <a:pt x="252" y="99"/>
                </a:lnTo>
                <a:lnTo>
                  <a:pt x="264" y="102"/>
                </a:lnTo>
                <a:lnTo>
                  <a:pt x="276" y="105"/>
                </a:lnTo>
                <a:lnTo>
                  <a:pt x="288" y="108"/>
                </a:lnTo>
                <a:lnTo>
                  <a:pt x="294" y="117"/>
                </a:lnTo>
                <a:lnTo>
                  <a:pt x="300" y="126"/>
                </a:lnTo>
                <a:lnTo>
                  <a:pt x="312" y="129"/>
                </a:lnTo>
                <a:lnTo>
                  <a:pt x="321" y="132"/>
                </a:lnTo>
                <a:lnTo>
                  <a:pt x="330" y="138"/>
                </a:lnTo>
                <a:lnTo>
                  <a:pt x="342" y="138"/>
                </a:lnTo>
                <a:lnTo>
                  <a:pt x="354" y="141"/>
                </a:lnTo>
                <a:lnTo>
                  <a:pt x="363" y="144"/>
                </a:lnTo>
                <a:lnTo>
                  <a:pt x="375" y="144"/>
                </a:lnTo>
                <a:lnTo>
                  <a:pt x="384" y="144"/>
                </a:lnTo>
                <a:lnTo>
                  <a:pt x="393" y="144"/>
                </a:lnTo>
                <a:lnTo>
                  <a:pt x="402" y="144"/>
                </a:lnTo>
                <a:lnTo>
                  <a:pt x="411" y="147"/>
                </a:lnTo>
                <a:lnTo>
                  <a:pt x="426" y="150"/>
                </a:lnTo>
                <a:lnTo>
                  <a:pt x="435" y="153"/>
                </a:lnTo>
                <a:lnTo>
                  <a:pt x="444" y="156"/>
                </a:lnTo>
                <a:lnTo>
                  <a:pt x="453" y="162"/>
                </a:lnTo>
                <a:lnTo>
                  <a:pt x="462" y="165"/>
                </a:lnTo>
                <a:lnTo>
                  <a:pt x="477" y="177"/>
                </a:lnTo>
                <a:lnTo>
                  <a:pt x="489" y="183"/>
                </a:lnTo>
                <a:lnTo>
                  <a:pt x="498" y="189"/>
                </a:lnTo>
                <a:lnTo>
                  <a:pt x="528" y="195"/>
                </a:lnTo>
                <a:lnTo>
                  <a:pt x="558" y="195"/>
                </a:lnTo>
                <a:lnTo>
                  <a:pt x="570" y="195"/>
                </a:lnTo>
                <a:lnTo>
                  <a:pt x="579" y="201"/>
                </a:lnTo>
                <a:lnTo>
                  <a:pt x="588" y="210"/>
                </a:lnTo>
                <a:lnTo>
                  <a:pt x="597" y="216"/>
                </a:lnTo>
                <a:lnTo>
                  <a:pt x="603" y="225"/>
                </a:lnTo>
                <a:lnTo>
                  <a:pt x="606" y="234"/>
                </a:lnTo>
                <a:lnTo>
                  <a:pt x="606" y="243"/>
                </a:lnTo>
                <a:lnTo>
                  <a:pt x="642" y="255"/>
                </a:lnTo>
                <a:lnTo>
                  <a:pt x="654" y="258"/>
                </a:lnTo>
                <a:lnTo>
                  <a:pt x="666" y="270"/>
                </a:lnTo>
                <a:lnTo>
                  <a:pt x="675" y="276"/>
                </a:lnTo>
                <a:lnTo>
                  <a:pt x="678" y="285"/>
                </a:lnTo>
                <a:lnTo>
                  <a:pt x="678" y="297"/>
                </a:lnTo>
                <a:lnTo>
                  <a:pt x="678" y="327"/>
                </a:lnTo>
                <a:lnTo>
                  <a:pt x="681" y="336"/>
                </a:lnTo>
                <a:lnTo>
                  <a:pt x="684" y="348"/>
                </a:lnTo>
                <a:lnTo>
                  <a:pt x="684" y="366"/>
                </a:lnTo>
                <a:lnTo>
                  <a:pt x="684" y="396"/>
                </a:lnTo>
                <a:lnTo>
                  <a:pt x="687" y="432"/>
                </a:lnTo>
                <a:lnTo>
                  <a:pt x="690" y="474"/>
                </a:lnTo>
                <a:lnTo>
                  <a:pt x="690" y="504"/>
                </a:lnTo>
                <a:lnTo>
                  <a:pt x="690" y="513"/>
                </a:lnTo>
                <a:lnTo>
                  <a:pt x="696" y="525"/>
                </a:lnTo>
                <a:lnTo>
                  <a:pt x="699" y="534"/>
                </a:lnTo>
                <a:lnTo>
                  <a:pt x="702" y="546"/>
                </a:lnTo>
                <a:lnTo>
                  <a:pt x="702" y="558"/>
                </a:lnTo>
                <a:lnTo>
                  <a:pt x="702" y="570"/>
                </a:lnTo>
                <a:lnTo>
                  <a:pt x="702" y="579"/>
                </a:lnTo>
                <a:lnTo>
                  <a:pt x="702" y="588"/>
                </a:lnTo>
                <a:lnTo>
                  <a:pt x="702" y="597"/>
                </a:lnTo>
                <a:lnTo>
                  <a:pt x="702" y="609"/>
                </a:lnTo>
                <a:lnTo>
                  <a:pt x="693" y="615"/>
                </a:lnTo>
                <a:lnTo>
                  <a:pt x="684" y="612"/>
                </a:lnTo>
                <a:lnTo>
                  <a:pt x="681" y="603"/>
                </a:lnTo>
                <a:lnTo>
                  <a:pt x="678" y="588"/>
                </a:lnTo>
                <a:lnTo>
                  <a:pt x="678" y="576"/>
                </a:lnTo>
                <a:lnTo>
                  <a:pt x="678" y="567"/>
                </a:lnTo>
                <a:lnTo>
                  <a:pt x="675" y="549"/>
                </a:lnTo>
                <a:lnTo>
                  <a:pt x="675" y="519"/>
                </a:lnTo>
                <a:lnTo>
                  <a:pt x="672" y="489"/>
                </a:lnTo>
                <a:lnTo>
                  <a:pt x="672" y="480"/>
                </a:lnTo>
                <a:lnTo>
                  <a:pt x="669" y="465"/>
                </a:lnTo>
                <a:lnTo>
                  <a:pt x="669" y="453"/>
                </a:lnTo>
                <a:lnTo>
                  <a:pt x="669" y="444"/>
                </a:lnTo>
                <a:lnTo>
                  <a:pt x="672" y="432"/>
                </a:lnTo>
                <a:lnTo>
                  <a:pt x="672" y="420"/>
                </a:lnTo>
                <a:lnTo>
                  <a:pt x="669" y="408"/>
                </a:lnTo>
                <a:lnTo>
                  <a:pt x="669" y="399"/>
                </a:lnTo>
                <a:lnTo>
                  <a:pt x="669" y="390"/>
                </a:lnTo>
                <a:lnTo>
                  <a:pt x="669" y="381"/>
                </a:lnTo>
                <a:lnTo>
                  <a:pt x="666" y="372"/>
                </a:lnTo>
                <a:lnTo>
                  <a:pt x="666" y="363"/>
                </a:lnTo>
                <a:lnTo>
                  <a:pt x="657" y="357"/>
                </a:lnTo>
                <a:lnTo>
                  <a:pt x="663" y="342"/>
                </a:lnTo>
                <a:lnTo>
                  <a:pt x="663" y="342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9525" cap="rnd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8377" name="Group 9"/>
          <p:cNvGrpSpPr>
            <a:grpSpLocks/>
          </p:cNvGrpSpPr>
          <p:nvPr/>
        </p:nvGrpSpPr>
        <p:grpSpPr bwMode="auto">
          <a:xfrm>
            <a:off x="3884613" y="2120900"/>
            <a:ext cx="1420812" cy="1093788"/>
            <a:chOff x="2651" y="1336"/>
            <a:chExt cx="970" cy="689"/>
          </a:xfrm>
        </p:grpSpPr>
        <p:sp>
          <p:nvSpPr>
            <p:cNvPr id="58378" name="Freeform 10"/>
            <p:cNvSpPr>
              <a:spLocks/>
            </p:cNvSpPr>
            <p:nvPr/>
          </p:nvSpPr>
          <p:spPr bwMode="auto">
            <a:xfrm>
              <a:off x="2651" y="1336"/>
              <a:ext cx="970" cy="689"/>
            </a:xfrm>
            <a:custGeom>
              <a:avLst/>
              <a:gdLst>
                <a:gd name="T0" fmla="*/ 202 w 970"/>
                <a:gd name="T1" fmla="*/ 13 h 689"/>
                <a:gd name="T2" fmla="*/ 237 w 970"/>
                <a:gd name="T3" fmla="*/ 28 h 689"/>
                <a:gd name="T4" fmla="*/ 269 w 970"/>
                <a:gd name="T5" fmla="*/ 44 h 689"/>
                <a:gd name="T6" fmla="*/ 305 w 970"/>
                <a:gd name="T7" fmla="*/ 57 h 689"/>
                <a:gd name="T8" fmla="*/ 350 w 970"/>
                <a:gd name="T9" fmla="*/ 61 h 689"/>
                <a:gd name="T10" fmla="*/ 392 w 970"/>
                <a:gd name="T11" fmla="*/ 66 h 689"/>
                <a:gd name="T12" fmla="*/ 431 w 970"/>
                <a:gd name="T13" fmla="*/ 73 h 689"/>
                <a:gd name="T14" fmla="*/ 471 w 970"/>
                <a:gd name="T15" fmla="*/ 80 h 689"/>
                <a:gd name="T16" fmla="*/ 507 w 970"/>
                <a:gd name="T17" fmla="*/ 92 h 689"/>
                <a:gd name="T18" fmla="*/ 542 w 970"/>
                <a:gd name="T19" fmla="*/ 111 h 689"/>
                <a:gd name="T20" fmla="*/ 575 w 970"/>
                <a:gd name="T21" fmla="*/ 136 h 689"/>
                <a:gd name="T22" fmla="*/ 605 w 970"/>
                <a:gd name="T23" fmla="*/ 166 h 689"/>
                <a:gd name="T24" fmla="*/ 622 w 970"/>
                <a:gd name="T25" fmla="*/ 213 h 689"/>
                <a:gd name="T26" fmla="*/ 649 w 970"/>
                <a:gd name="T27" fmla="*/ 237 h 689"/>
                <a:gd name="T28" fmla="*/ 676 w 970"/>
                <a:gd name="T29" fmla="*/ 261 h 689"/>
                <a:gd name="T30" fmla="*/ 670 w 970"/>
                <a:gd name="T31" fmla="*/ 305 h 689"/>
                <a:gd name="T32" fmla="*/ 674 w 970"/>
                <a:gd name="T33" fmla="*/ 339 h 689"/>
                <a:gd name="T34" fmla="*/ 697 w 970"/>
                <a:gd name="T35" fmla="*/ 374 h 689"/>
                <a:gd name="T36" fmla="*/ 725 w 970"/>
                <a:gd name="T37" fmla="*/ 411 h 689"/>
                <a:gd name="T38" fmla="*/ 773 w 970"/>
                <a:gd name="T39" fmla="*/ 447 h 689"/>
                <a:gd name="T40" fmla="*/ 807 w 970"/>
                <a:gd name="T41" fmla="*/ 476 h 689"/>
                <a:gd name="T42" fmla="*/ 837 w 970"/>
                <a:gd name="T43" fmla="*/ 507 h 689"/>
                <a:gd name="T44" fmla="*/ 867 w 970"/>
                <a:gd name="T45" fmla="*/ 537 h 689"/>
                <a:gd name="T46" fmla="*/ 895 w 970"/>
                <a:gd name="T47" fmla="*/ 569 h 689"/>
                <a:gd name="T48" fmla="*/ 931 w 970"/>
                <a:gd name="T49" fmla="*/ 596 h 689"/>
                <a:gd name="T50" fmla="*/ 961 w 970"/>
                <a:gd name="T51" fmla="*/ 622 h 689"/>
                <a:gd name="T52" fmla="*/ 969 w 970"/>
                <a:gd name="T53" fmla="*/ 655 h 689"/>
                <a:gd name="T54" fmla="*/ 952 w 970"/>
                <a:gd name="T55" fmla="*/ 669 h 689"/>
                <a:gd name="T56" fmla="*/ 915 w 970"/>
                <a:gd name="T57" fmla="*/ 682 h 689"/>
                <a:gd name="T58" fmla="*/ 880 w 970"/>
                <a:gd name="T59" fmla="*/ 659 h 689"/>
                <a:gd name="T60" fmla="*/ 851 w 970"/>
                <a:gd name="T61" fmla="*/ 637 h 689"/>
                <a:gd name="T62" fmla="*/ 818 w 970"/>
                <a:gd name="T63" fmla="*/ 616 h 689"/>
                <a:gd name="T64" fmla="*/ 787 w 970"/>
                <a:gd name="T65" fmla="*/ 593 h 689"/>
                <a:gd name="T66" fmla="*/ 754 w 970"/>
                <a:gd name="T67" fmla="*/ 572 h 689"/>
                <a:gd name="T68" fmla="*/ 721 w 970"/>
                <a:gd name="T69" fmla="*/ 546 h 689"/>
                <a:gd name="T70" fmla="*/ 682 w 970"/>
                <a:gd name="T71" fmla="*/ 518 h 689"/>
                <a:gd name="T72" fmla="*/ 649 w 970"/>
                <a:gd name="T73" fmla="*/ 497 h 689"/>
                <a:gd name="T74" fmla="*/ 617 w 970"/>
                <a:gd name="T75" fmla="*/ 480 h 689"/>
                <a:gd name="T76" fmla="*/ 603 w 970"/>
                <a:gd name="T77" fmla="*/ 518 h 689"/>
                <a:gd name="T78" fmla="*/ 584 w 970"/>
                <a:gd name="T79" fmla="*/ 549 h 689"/>
                <a:gd name="T80" fmla="*/ 554 w 970"/>
                <a:gd name="T81" fmla="*/ 568 h 689"/>
                <a:gd name="T82" fmla="*/ 545 w 970"/>
                <a:gd name="T83" fmla="*/ 590 h 689"/>
                <a:gd name="T84" fmla="*/ 521 w 970"/>
                <a:gd name="T85" fmla="*/ 617 h 689"/>
                <a:gd name="T86" fmla="*/ 481 w 970"/>
                <a:gd name="T87" fmla="*/ 621 h 689"/>
                <a:gd name="T88" fmla="*/ 445 w 970"/>
                <a:gd name="T89" fmla="*/ 609 h 689"/>
                <a:gd name="T90" fmla="*/ 416 w 970"/>
                <a:gd name="T91" fmla="*/ 636 h 689"/>
                <a:gd name="T92" fmla="*/ 375 w 970"/>
                <a:gd name="T93" fmla="*/ 631 h 689"/>
                <a:gd name="T94" fmla="*/ 344 w 970"/>
                <a:gd name="T95" fmla="*/ 608 h 689"/>
                <a:gd name="T96" fmla="*/ 302 w 970"/>
                <a:gd name="T97" fmla="*/ 588 h 689"/>
                <a:gd name="T98" fmla="*/ 267 w 970"/>
                <a:gd name="T99" fmla="*/ 565 h 689"/>
                <a:gd name="T100" fmla="*/ 234 w 970"/>
                <a:gd name="T101" fmla="*/ 544 h 689"/>
                <a:gd name="T102" fmla="*/ 195 w 970"/>
                <a:gd name="T103" fmla="*/ 537 h 689"/>
                <a:gd name="T104" fmla="*/ 163 w 970"/>
                <a:gd name="T105" fmla="*/ 513 h 689"/>
                <a:gd name="T106" fmla="*/ 136 w 970"/>
                <a:gd name="T107" fmla="*/ 489 h 689"/>
                <a:gd name="T108" fmla="*/ 113 w 970"/>
                <a:gd name="T109" fmla="*/ 456 h 689"/>
                <a:gd name="T110" fmla="*/ 93 w 970"/>
                <a:gd name="T111" fmla="*/ 423 h 689"/>
                <a:gd name="T112" fmla="*/ 94 w 970"/>
                <a:gd name="T113" fmla="*/ 382 h 689"/>
                <a:gd name="T114" fmla="*/ 71 w 970"/>
                <a:gd name="T115" fmla="*/ 342 h 689"/>
                <a:gd name="T116" fmla="*/ 57 w 970"/>
                <a:gd name="T117" fmla="*/ 301 h 689"/>
                <a:gd name="T118" fmla="*/ 31 w 970"/>
                <a:gd name="T119" fmla="*/ 271 h 689"/>
                <a:gd name="T120" fmla="*/ 0 w 970"/>
                <a:gd name="T121" fmla="*/ 2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70" h="689">
                  <a:moveTo>
                    <a:pt x="0" y="247"/>
                  </a:moveTo>
                  <a:lnTo>
                    <a:pt x="186" y="0"/>
                  </a:lnTo>
                  <a:lnTo>
                    <a:pt x="195" y="8"/>
                  </a:lnTo>
                  <a:lnTo>
                    <a:pt x="202" y="13"/>
                  </a:lnTo>
                  <a:lnTo>
                    <a:pt x="210" y="19"/>
                  </a:lnTo>
                  <a:lnTo>
                    <a:pt x="220" y="19"/>
                  </a:lnTo>
                  <a:lnTo>
                    <a:pt x="229" y="22"/>
                  </a:lnTo>
                  <a:lnTo>
                    <a:pt x="237" y="28"/>
                  </a:lnTo>
                  <a:lnTo>
                    <a:pt x="246" y="31"/>
                  </a:lnTo>
                  <a:lnTo>
                    <a:pt x="253" y="36"/>
                  </a:lnTo>
                  <a:lnTo>
                    <a:pt x="262" y="39"/>
                  </a:lnTo>
                  <a:lnTo>
                    <a:pt x="269" y="44"/>
                  </a:lnTo>
                  <a:lnTo>
                    <a:pt x="278" y="47"/>
                  </a:lnTo>
                  <a:lnTo>
                    <a:pt x="287" y="51"/>
                  </a:lnTo>
                  <a:lnTo>
                    <a:pt x="298" y="51"/>
                  </a:lnTo>
                  <a:lnTo>
                    <a:pt x="305" y="57"/>
                  </a:lnTo>
                  <a:lnTo>
                    <a:pt x="320" y="57"/>
                  </a:lnTo>
                  <a:lnTo>
                    <a:pt x="329" y="60"/>
                  </a:lnTo>
                  <a:lnTo>
                    <a:pt x="340" y="60"/>
                  </a:lnTo>
                  <a:lnTo>
                    <a:pt x="350" y="61"/>
                  </a:lnTo>
                  <a:lnTo>
                    <a:pt x="363" y="59"/>
                  </a:lnTo>
                  <a:lnTo>
                    <a:pt x="372" y="62"/>
                  </a:lnTo>
                  <a:lnTo>
                    <a:pt x="381" y="65"/>
                  </a:lnTo>
                  <a:lnTo>
                    <a:pt x="392" y="66"/>
                  </a:lnTo>
                  <a:lnTo>
                    <a:pt x="403" y="66"/>
                  </a:lnTo>
                  <a:lnTo>
                    <a:pt x="412" y="69"/>
                  </a:lnTo>
                  <a:lnTo>
                    <a:pt x="421" y="72"/>
                  </a:lnTo>
                  <a:lnTo>
                    <a:pt x="431" y="73"/>
                  </a:lnTo>
                  <a:lnTo>
                    <a:pt x="442" y="74"/>
                  </a:lnTo>
                  <a:lnTo>
                    <a:pt x="453" y="74"/>
                  </a:lnTo>
                  <a:lnTo>
                    <a:pt x="462" y="77"/>
                  </a:lnTo>
                  <a:lnTo>
                    <a:pt x="471" y="80"/>
                  </a:lnTo>
                  <a:lnTo>
                    <a:pt x="482" y="81"/>
                  </a:lnTo>
                  <a:lnTo>
                    <a:pt x="491" y="84"/>
                  </a:lnTo>
                  <a:lnTo>
                    <a:pt x="500" y="87"/>
                  </a:lnTo>
                  <a:lnTo>
                    <a:pt x="507" y="92"/>
                  </a:lnTo>
                  <a:lnTo>
                    <a:pt x="518" y="97"/>
                  </a:lnTo>
                  <a:lnTo>
                    <a:pt x="527" y="100"/>
                  </a:lnTo>
                  <a:lnTo>
                    <a:pt x="535" y="106"/>
                  </a:lnTo>
                  <a:lnTo>
                    <a:pt x="542" y="111"/>
                  </a:lnTo>
                  <a:lnTo>
                    <a:pt x="549" y="117"/>
                  </a:lnTo>
                  <a:lnTo>
                    <a:pt x="556" y="122"/>
                  </a:lnTo>
                  <a:lnTo>
                    <a:pt x="563" y="127"/>
                  </a:lnTo>
                  <a:lnTo>
                    <a:pt x="575" y="136"/>
                  </a:lnTo>
                  <a:lnTo>
                    <a:pt x="582" y="142"/>
                  </a:lnTo>
                  <a:lnTo>
                    <a:pt x="588" y="150"/>
                  </a:lnTo>
                  <a:lnTo>
                    <a:pt x="597" y="157"/>
                  </a:lnTo>
                  <a:lnTo>
                    <a:pt x="605" y="166"/>
                  </a:lnTo>
                  <a:lnTo>
                    <a:pt x="609" y="181"/>
                  </a:lnTo>
                  <a:lnTo>
                    <a:pt x="611" y="193"/>
                  </a:lnTo>
                  <a:lnTo>
                    <a:pt x="613" y="206"/>
                  </a:lnTo>
                  <a:lnTo>
                    <a:pt x="622" y="213"/>
                  </a:lnTo>
                  <a:lnTo>
                    <a:pt x="630" y="219"/>
                  </a:lnTo>
                  <a:lnTo>
                    <a:pt x="637" y="224"/>
                  </a:lnTo>
                  <a:lnTo>
                    <a:pt x="642" y="232"/>
                  </a:lnTo>
                  <a:lnTo>
                    <a:pt x="649" y="237"/>
                  </a:lnTo>
                  <a:lnTo>
                    <a:pt x="657" y="243"/>
                  </a:lnTo>
                  <a:lnTo>
                    <a:pt x="664" y="248"/>
                  </a:lnTo>
                  <a:lnTo>
                    <a:pt x="669" y="256"/>
                  </a:lnTo>
                  <a:lnTo>
                    <a:pt x="676" y="261"/>
                  </a:lnTo>
                  <a:lnTo>
                    <a:pt x="673" y="270"/>
                  </a:lnTo>
                  <a:lnTo>
                    <a:pt x="671" y="284"/>
                  </a:lnTo>
                  <a:lnTo>
                    <a:pt x="666" y="291"/>
                  </a:lnTo>
                  <a:lnTo>
                    <a:pt x="670" y="305"/>
                  </a:lnTo>
                  <a:lnTo>
                    <a:pt x="667" y="314"/>
                  </a:lnTo>
                  <a:lnTo>
                    <a:pt x="664" y="323"/>
                  </a:lnTo>
                  <a:lnTo>
                    <a:pt x="667" y="333"/>
                  </a:lnTo>
                  <a:lnTo>
                    <a:pt x="674" y="339"/>
                  </a:lnTo>
                  <a:lnTo>
                    <a:pt x="682" y="344"/>
                  </a:lnTo>
                  <a:lnTo>
                    <a:pt x="683" y="357"/>
                  </a:lnTo>
                  <a:lnTo>
                    <a:pt x="691" y="366"/>
                  </a:lnTo>
                  <a:lnTo>
                    <a:pt x="697" y="374"/>
                  </a:lnTo>
                  <a:lnTo>
                    <a:pt x="704" y="380"/>
                  </a:lnTo>
                  <a:lnTo>
                    <a:pt x="707" y="390"/>
                  </a:lnTo>
                  <a:lnTo>
                    <a:pt x="715" y="399"/>
                  </a:lnTo>
                  <a:lnTo>
                    <a:pt x="725" y="411"/>
                  </a:lnTo>
                  <a:lnTo>
                    <a:pt x="735" y="418"/>
                  </a:lnTo>
                  <a:lnTo>
                    <a:pt x="742" y="424"/>
                  </a:lnTo>
                  <a:lnTo>
                    <a:pt x="749" y="429"/>
                  </a:lnTo>
                  <a:lnTo>
                    <a:pt x="773" y="447"/>
                  </a:lnTo>
                  <a:lnTo>
                    <a:pt x="783" y="454"/>
                  </a:lnTo>
                  <a:lnTo>
                    <a:pt x="792" y="461"/>
                  </a:lnTo>
                  <a:lnTo>
                    <a:pt x="802" y="469"/>
                  </a:lnTo>
                  <a:lnTo>
                    <a:pt x="807" y="476"/>
                  </a:lnTo>
                  <a:lnTo>
                    <a:pt x="813" y="484"/>
                  </a:lnTo>
                  <a:lnTo>
                    <a:pt x="820" y="494"/>
                  </a:lnTo>
                  <a:lnTo>
                    <a:pt x="830" y="501"/>
                  </a:lnTo>
                  <a:lnTo>
                    <a:pt x="837" y="507"/>
                  </a:lnTo>
                  <a:lnTo>
                    <a:pt x="844" y="512"/>
                  </a:lnTo>
                  <a:lnTo>
                    <a:pt x="856" y="521"/>
                  </a:lnTo>
                  <a:lnTo>
                    <a:pt x="864" y="526"/>
                  </a:lnTo>
                  <a:lnTo>
                    <a:pt x="867" y="537"/>
                  </a:lnTo>
                  <a:lnTo>
                    <a:pt x="875" y="546"/>
                  </a:lnTo>
                  <a:lnTo>
                    <a:pt x="881" y="558"/>
                  </a:lnTo>
                  <a:lnTo>
                    <a:pt x="888" y="564"/>
                  </a:lnTo>
                  <a:lnTo>
                    <a:pt x="895" y="569"/>
                  </a:lnTo>
                  <a:lnTo>
                    <a:pt x="902" y="574"/>
                  </a:lnTo>
                  <a:lnTo>
                    <a:pt x="912" y="582"/>
                  </a:lnTo>
                  <a:lnTo>
                    <a:pt x="919" y="587"/>
                  </a:lnTo>
                  <a:lnTo>
                    <a:pt x="931" y="596"/>
                  </a:lnTo>
                  <a:lnTo>
                    <a:pt x="938" y="602"/>
                  </a:lnTo>
                  <a:lnTo>
                    <a:pt x="948" y="609"/>
                  </a:lnTo>
                  <a:lnTo>
                    <a:pt x="953" y="617"/>
                  </a:lnTo>
                  <a:lnTo>
                    <a:pt x="961" y="622"/>
                  </a:lnTo>
                  <a:lnTo>
                    <a:pt x="968" y="627"/>
                  </a:lnTo>
                  <a:lnTo>
                    <a:pt x="965" y="636"/>
                  </a:lnTo>
                  <a:lnTo>
                    <a:pt x="964" y="647"/>
                  </a:lnTo>
                  <a:lnTo>
                    <a:pt x="969" y="655"/>
                  </a:lnTo>
                  <a:lnTo>
                    <a:pt x="966" y="648"/>
                  </a:lnTo>
                  <a:lnTo>
                    <a:pt x="963" y="661"/>
                  </a:lnTo>
                  <a:lnTo>
                    <a:pt x="958" y="667"/>
                  </a:lnTo>
                  <a:lnTo>
                    <a:pt x="952" y="669"/>
                  </a:lnTo>
                  <a:lnTo>
                    <a:pt x="937" y="673"/>
                  </a:lnTo>
                  <a:lnTo>
                    <a:pt x="933" y="688"/>
                  </a:lnTo>
                  <a:lnTo>
                    <a:pt x="923" y="687"/>
                  </a:lnTo>
                  <a:lnTo>
                    <a:pt x="915" y="682"/>
                  </a:lnTo>
                  <a:lnTo>
                    <a:pt x="908" y="676"/>
                  </a:lnTo>
                  <a:lnTo>
                    <a:pt x="897" y="672"/>
                  </a:lnTo>
                  <a:lnTo>
                    <a:pt x="887" y="664"/>
                  </a:lnTo>
                  <a:lnTo>
                    <a:pt x="880" y="659"/>
                  </a:lnTo>
                  <a:lnTo>
                    <a:pt x="873" y="654"/>
                  </a:lnTo>
                  <a:lnTo>
                    <a:pt x="866" y="648"/>
                  </a:lnTo>
                  <a:lnTo>
                    <a:pt x="859" y="643"/>
                  </a:lnTo>
                  <a:lnTo>
                    <a:pt x="851" y="637"/>
                  </a:lnTo>
                  <a:lnTo>
                    <a:pt x="844" y="632"/>
                  </a:lnTo>
                  <a:lnTo>
                    <a:pt x="837" y="627"/>
                  </a:lnTo>
                  <a:lnTo>
                    <a:pt x="828" y="624"/>
                  </a:lnTo>
                  <a:lnTo>
                    <a:pt x="818" y="616"/>
                  </a:lnTo>
                  <a:lnTo>
                    <a:pt x="809" y="609"/>
                  </a:lnTo>
                  <a:lnTo>
                    <a:pt x="802" y="604"/>
                  </a:lnTo>
                  <a:lnTo>
                    <a:pt x="794" y="598"/>
                  </a:lnTo>
                  <a:lnTo>
                    <a:pt x="787" y="593"/>
                  </a:lnTo>
                  <a:lnTo>
                    <a:pt x="780" y="587"/>
                  </a:lnTo>
                  <a:lnTo>
                    <a:pt x="770" y="580"/>
                  </a:lnTo>
                  <a:lnTo>
                    <a:pt x="763" y="575"/>
                  </a:lnTo>
                  <a:lnTo>
                    <a:pt x="754" y="572"/>
                  </a:lnTo>
                  <a:lnTo>
                    <a:pt x="742" y="563"/>
                  </a:lnTo>
                  <a:lnTo>
                    <a:pt x="735" y="557"/>
                  </a:lnTo>
                  <a:lnTo>
                    <a:pt x="728" y="552"/>
                  </a:lnTo>
                  <a:lnTo>
                    <a:pt x="721" y="546"/>
                  </a:lnTo>
                  <a:lnTo>
                    <a:pt x="709" y="537"/>
                  </a:lnTo>
                  <a:lnTo>
                    <a:pt x="699" y="530"/>
                  </a:lnTo>
                  <a:lnTo>
                    <a:pt x="692" y="525"/>
                  </a:lnTo>
                  <a:lnTo>
                    <a:pt x="682" y="518"/>
                  </a:lnTo>
                  <a:lnTo>
                    <a:pt x="675" y="512"/>
                  </a:lnTo>
                  <a:lnTo>
                    <a:pt x="666" y="509"/>
                  </a:lnTo>
                  <a:lnTo>
                    <a:pt x="659" y="504"/>
                  </a:lnTo>
                  <a:lnTo>
                    <a:pt x="649" y="497"/>
                  </a:lnTo>
                  <a:lnTo>
                    <a:pt x="640" y="493"/>
                  </a:lnTo>
                  <a:lnTo>
                    <a:pt x="633" y="488"/>
                  </a:lnTo>
                  <a:lnTo>
                    <a:pt x="626" y="483"/>
                  </a:lnTo>
                  <a:lnTo>
                    <a:pt x="617" y="480"/>
                  </a:lnTo>
                  <a:lnTo>
                    <a:pt x="615" y="493"/>
                  </a:lnTo>
                  <a:lnTo>
                    <a:pt x="614" y="504"/>
                  </a:lnTo>
                  <a:lnTo>
                    <a:pt x="609" y="511"/>
                  </a:lnTo>
                  <a:lnTo>
                    <a:pt x="603" y="518"/>
                  </a:lnTo>
                  <a:lnTo>
                    <a:pt x="598" y="525"/>
                  </a:lnTo>
                  <a:lnTo>
                    <a:pt x="592" y="532"/>
                  </a:lnTo>
                  <a:lnTo>
                    <a:pt x="589" y="541"/>
                  </a:lnTo>
                  <a:lnTo>
                    <a:pt x="584" y="549"/>
                  </a:lnTo>
                  <a:lnTo>
                    <a:pt x="579" y="556"/>
                  </a:lnTo>
                  <a:lnTo>
                    <a:pt x="573" y="563"/>
                  </a:lnTo>
                  <a:lnTo>
                    <a:pt x="565" y="568"/>
                  </a:lnTo>
                  <a:lnTo>
                    <a:pt x="554" y="568"/>
                  </a:lnTo>
                  <a:lnTo>
                    <a:pt x="549" y="560"/>
                  </a:lnTo>
                  <a:lnTo>
                    <a:pt x="553" y="570"/>
                  </a:lnTo>
                  <a:lnTo>
                    <a:pt x="552" y="581"/>
                  </a:lnTo>
                  <a:lnTo>
                    <a:pt x="545" y="590"/>
                  </a:lnTo>
                  <a:lnTo>
                    <a:pt x="539" y="598"/>
                  </a:lnTo>
                  <a:lnTo>
                    <a:pt x="534" y="605"/>
                  </a:lnTo>
                  <a:lnTo>
                    <a:pt x="526" y="610"/>
                  </a:lnTo>
                  <a:lnTo>
                    <a:pt x="521" y="617"/>
                  </a:lnTo>
                  <a:lnTo>
                    <a:pt x="513" y="623"/>
                  </a:lnTo>
                  <a:lnTo>
                    <a:pt x="502" y="622"/>
                  </a:lnTo>
                  <a:lnTo>
                    <a:pt x="490" y="624"/>
                  </a:lnTo>
                  <a:lnTo>
                    <a:pt x="481" y="621"/>
                  </a:lnTo>
                  <a:lnTo>
                    <a:pt x="472" y="618"/>
                  </a:lnTo>
                  <a:lnTo>
                    <a:pt x="463" y="615"/>
                  </a:lnTo>
                  <a:lnTo>
                    <a:pt x="454" y="612"/>
                  </a:lnTo>
                  <a:lnTo>
                    <a:pt x="445" y="609"/>
                  </a:lnTo>
                  <a:lnTo>
                    <a:pt x="435" y="617"/>
                  </a:lnTo>
                  <a:lnTo>
                    <a:pt x="430" y="624"/>
                  </a:lnTo>
                  <a:lnTo>
                    <a:pt x="424" y="631"/>
                  </a:lnTo>
                  <a:lnTo>
                    <a:pt x="416" y="636"/>
                  </a:lnTo>
                  <a:lnTo>
                    <a:pt x="406" y="636"/>
                  </a:lnTo>
                  <a:lnTo>
                    <a:pt x="395" y="635"/>
                  </a:lnTo>
                  <a:lnTo>
                    <a:pt x="384" y="635"/>
                  </a:lnTo>
                  <a:lnTo>
                    <a:pt x="375" y="631"/>
                  </a:lnTo>
                  <a:lnTo>
                    <a:pt x="368" y="626"/>
                  </a:lnTo>
                  <a:lnTo>
                    <a:pt x="361" y="621"/>
                  </a:lnTo>
                  <a:lnTo>
                    <a:pt x="353" y="615"/>
                  </a:lnTo>
                  <a:lnTo>
                    <a:pt x="344" y="608"/>
                  </a:lnTo>
                  <a:lnTo>
                    <a:pt x="328" y="604"/>
                  </a:lnTo>
                  <a:lnTo>
                    <a:pt x="319" y="601"/>
                  </a:lnTo>
                  <a:lnTo>
                    <a:pt x="312" y="595"/>
                  </a:lnTo>
                  <a:lnTo>
                    <a:pt x="302" y="588"/>
                  </a:lnTo>
                  <a:lnTo>
                    <a:pt x="295" y="583"/>
                  </a:lnTo>
                  <a:lnTo>
                    <a:pt x="288" y="577"/>
                  </a:lnTo>
                  <a:lnTo>
                    <a:pt x="281" y="572"/>
                  </a:lnTo>
                  <a:lnTo>
                    <a:pt x="267" y="565"/>
                  </a:lnTo>
                  <a:lnTo>
                    <a:pt x="260" y="560"/>
                  </a:lnTo>
                  <a:lnTo>
                    <a:pt x="249" y="555"/>
                  </a:lnTo>
                  <a:lnTo>
                    <a:pt x="241" y="550"/>
                  </a:lnTo>
                  <a:lnTo>
                    <a:pt x="234" y="544"/>
                  </a:lnTo>
                  <a:lnTo>
                    <a:pt x="223" y="544"/>
                  </a:lnTo>
                  <a:lnTo>
                    <a:pt x="214" y="541"/>
                  </a:lnTo>
                  <a:lnTo>
                    <a:pt x="204" y="540"/>
                  </a:lnTo>
                  <a:lnTo>
                    <a:pt x="195" y="537"/>
                  </a:lnTo>
                  <a:lnTo>
                    <a:pt x="187" y="531"/>
                  </a:lnTo>
                  <a:lnTo>
                    <a:pt x="180" y="526"/>
                  </a:lnTo>
                  <a:lnTo>
                    <a:pt x="173" y="521"/>
                  </a:lnTo>
                  <a:lnTo>
                    <a:pt x="163" y="513"/>
                  </a:lnTo>
                  <a:lnTo>
                    <a:pt x="154" y="510"/>
                  </a:lnTo>
                  <a:lnTo>
                    <a:pt x="147" y="505"/>
                  </a:lnTo>
                  <a:lnTo>
                    <a:pt x="142" y="497"/>
                  </a:lnTo>
                  <a:lnTo>
                    <a:pt x="136" y="489"/>
                  </a:lnTo>
                  <a:lnTo>
                    <a:pt x="129" y="480"/>
                  </a:lnTo>
                  <a:lnTo>
                    <a:pt x="123" y="472"/>
                  </a:lnTo>
                  <a:lnTo>
                    <a:pt x="118" y="464"/>
                  </a:lnTo>
                  <a:lnTo>
                    <a:pt x="113" y="456"/>
                  </a:lnTo>
                  <a:lnTo>
                    <a:pt x="105" y="451"/>
                  </a:lnTo>
                  <a:lnTo>
                    <a:pt x="102" y="441"/>
                  </a:lnTo>
                  <a:lnTo>
                    <a:pt x="98" y="430"/>
                  </a:lnTo>
                  <a:lnTo>
                    <a:pt x="93" y="423"/>
                  </a:lnTo>
                  <a:lnTo>
                    <a:pt x="93" y="412"/>
                  </a:lnTo>
                  <a:lnTo>
                    <a:pt x="88" y="404"/>
                  </a:lnTo>
                  <a:lnTo>
                    <a:pt x="91" y="391"/>
                  </a:lnTo>
                  <a:lnTo>
                    <a:pt x="94" y="382"/>
                  </a:lnTo>
                  <a:lnTo>
                    <a:pt x="84" y="375"/>
                  </a:lnTo>
                  <a:lnTo>
                    <a:pt x="78" y="363"/>
                  </a:lnTo>
                  <a:lnTo>
                    <a:pt x="76" y="350"/>
                  </a:lnTo>
                  <a:lnTo>
                    <a:pt x="71" y="342"/>
                  </a:lnTo>
                  <a:lnTo>
                    <a:pt x="67" y="332"/>
                  </a:lnTo>
                  <a:lnTo>
                    <a:pt x="61" y="320"/>
                  </a:lnTo>
                  <a:lnTo>
                    <a:pt x="62" y="309"/>
                  </a:lnTo>
                  <a:lnTo>
                    <a:pt x="57" y="301"/>
                  </a:lnTo>
                  <a:lnTo>
                    <a:pt x="49" y="292"/>
                  </a:lnTo>
                  <a:lnTo>
                    <a:pt x="43" y="284"/>
                  </a:lnTo>
                  <a:lnTo>
                    <a:pt x="36" y="279"/>
                  </a:lnTo>
                  <a:lnTo>
                    <a:pt x="31" y="271"/>
                  </a:lnTo>
                  <a:lnTo>
                    <a:pt x="25" y="263"/>
                  </a:lnTo>
                  <a:lnTo>
                    <a:pt x="20" y="255"/>
                  </a:lnTo>
                  <a:lnTo>
                    <a:pt x="13" y="250"/>
                  </a:lnTo>
                  <a:lnTo>
                    <a:pt x="0" y="247"/>
                  </a:lnTo>
                  <a:lnTo>
                    <a:pt x="0" y="247"/>
                  </a:lnTo>
                </a:path>
              </a:pathLst>
            </a:custGeom>
            <a:solidFill>
              <a:srgbClr val="FF99CC"/>
            </a:solidFill>
            <a:ln w="12700" cap="rnd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379" name="Freeform 11"/>
            <p:cNvSpPr>
              <a:spLocks/>
            </p:cNvSpPr>
            <p:nvPr/>
          </p:nvSpPr>
          <p:spPr bwMode="auto">
            <a:xfrm>
              <a:off x="3049" y="1410"/>
              <a:ext cx="274" cy="407"/>
            </a:xfrm>
            <a:custGeom>
              <a:avLst/>
              <a:gdLst>
                <a:gd name="T0" fmla="*/ 12 w 274"/>
                <a:gd name="T1" fmla="*/ 13 h 407"/>
                <a:gd name="T2" fmla="*/ 15 w 274"/>
                <a:gd name="T3" fmla="*/ 34 h 407"/>
                <a:gd name="T4" fmla="*/ 9 w 274"/>
                <a:gd name="T5" fmla="*/ 52 h 407"/>
                <a:gd name="T6" fmla="*/ 0 w 274"/>
                <a:gd name="T7" fmla="*/ 68 h 407"/>
                <a:gd name="T8" fmla="*/ 9 w 274"/>
                <a:gd name="T9" fmla="*/ 86 h 407"/>
                <a:gd name="T10" fmla="*/ 18 w 274"/>
                <a:gd name="T11" fmla="*/ 104 h 407"/>
                <a:gd name="T12" fmla="*/ 29 w 274"/>
                <a:gd name="T13" fmla="*/ 120 h 407"/>
                <a:gd name="T14" fmla="*/ 34 w 274"/>
                <a:gd name="T15" fmla="*/ 138 h 407"/>
                <a:gd name="T16" fmla="*/ 38 w 274"/>
                <a:gd name="T17" fmla="*/ 157 h 407"/>
                <a:gd name="T18" fmla="*/ 51 w 274"/>
                <a:gd name="T19" fmla="*/ 170 h 407"/>
                <a:gd name="T20" fmla="*/ 66 w 274"/>
                <a:gd name="T21" fmla="*/ 185 h 407"/>
                <a:gd name="T22" fmla="*/ 80 w 274"/>
                <a:gd name="T23" fmla="*/ 196 h 407"/>
                <a:gd name="T24" fmla="*/ 97 w 274"/>
                <a:gd name="T25" fmla="*/ 209 h 407"/>
                <a:gd name="T26" fmla="*/ 114 w 274"/>
                <a:gd name="T27" fmla="*/ 221 h 407"/>
                <a:gd name="T28" fmla="*/ 131 w 274"/>
                <a:gd name="T29" fmla="*/ 234 h 407"/>
                <a:gd name="T30" fmla="*/ 145 w 274"/>
                <a:gd name="T31" fmla="*/ 245 h 407"/>
                <a:gd name="T32" fmla="*/ 159 w 274"/>
                <a:gd name="T33" fmla="*/ 256 h 407"/>
                <a:gd name="T34" fmla="*/ 161 w 274"/>
                <a:gd name="T35" fmla="*/ 279 h 407"/>
                <a:gd name="T36" fmla="*/ 161 w 274"/>
                <a:gd name="T37" fmla="*/ 298 h 407"/>
                <a:gd name="T38" fmla="*/ 153 w 274"/>
                <a:gd name="T39" fmla="*/ 314 h 407"/>
                <a:gd name="T40" fmla="*/ 144 w 274"/>
                <a:gd name="T41" fmla="*/ 330 h 407"/>
                <a:gd name="T42" fmla="*/ 151 w 274"/>
                <a:gd name="T43" fmla="*/ 351 h 407"/>
                <a:gd name="T44" fmla="*/ 166 w 274"/>
                <a:gd name="T45" fmla="*/ 362 h 407"/>
                <a:gd name="T46" fmla="*/ 178 w 274"/>
                <a:gd name="T47" fmla="*/ 375 h 407"/>
                <a:gd name="T48" fmla="*/ 193 w 274"/>
                <a:gd name="T49" fmla="*/ 386 h 407"/>
                <a:gd name="T50" fmla="*/ 208 w 274"/>
                <a:gd name="T51" fmla="*/ 401 h 407"/>
                <a:gd name="T52" fmla="*/ 225 w 274"/>
                <a:gd name="T53" fmla="*/ 403 h 407"/>
                <a:gd name="T54" fmla="*/ 234 w 274"/>
                <a:gd name="T55" fmla="*/ 386 h 407"/>
                <a:gd name="T56" fmla="*/ 240 w 274"/>
                <a:gd name="T57" fmla="*/ 368 h 407"/>
                <a:gd name="T58" fmla="*/ 241 w 274"/>
                <a:gd name="T59" fmla="*/ 347 h 407"/>
                <a:gd name="T60" fmla="*/ 242 w 274"/>
                <a:gd name="T61" fmla="*/ 325 h 407"/>
                <a:gd name="T62" fmla="*/ 251 w 274"/>
                <a:gd name="T63" fmla="*/ 309 h 407"/>
                <a:gd name="T64" fmla="*/ 261 w 274"/>
                <a:gd name="T65" fmla="*/ 295 h 407"/>
                <a:gd name="T66" fmla="*/ 270 w 274"/>
                <a:gd name="T67" fmla="*/ 279 h 407"/>
                <a:gd name="T68" fmla="*/ 273 w 274"/>
                <a:gd name="T69" fmla="*/ 274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4" h="407">
                  <a:moveTo>
                    <a:pt x="14" y="0"/>
                  </a:moveTo>
                  <a:lnTo>
                    <a:pt x="12" y="13"/>
                  </a:lnTo>
                  <a:lnTo>
                    <a:pt x="11" y="24"/>
                  </a:lnTo>
                  <a:lnTo>
                    <a:pt x="15" y="34"/>
                  </a:lnTo>
                  <a:lnTo>
                    <a:pt x="12" y="43"/>
                  </a:lnTo>
                  <a:lnTo>
                    <a:pt x="9" y="52"/>
                  </a:lnTo>
                  <a:lnTo>
                    <a:pt x="3" y="59"/>
                  </a:lnTo>
                  <a:lnTo>
                    <a:pt x="0" y="68"/>
                  </a:lnTo>
                  <a:lnTo>
                    <a:pt x="4" y="78"/>
                  </a:lnTo>
                  <a:lnTo>
                    <a:pt x="9" y="86"/>
                  </a:lnTo>
                  <a:lnTo>
                    <a:pt x="15" y="94"/>
                  </a:lnTo>
                  <a:lnTo>
                    <a:pt x="18" y="104"/>
                  </a:lnTo>
                  <a:lnTo>
                    <a:pt x="24" y="112"/>
                  </a:lnTo>
                  <a:lnTo>
                    <a:pt x="29" y="120"/>
                  </a:lnTo>
                  <a:lnTo>
                    <a:pt x="28" y="130"/>
                  </a:lnTo>
                  <a:lnTo>
                    <a:pt x="34" y="138"/>
                  </a:lnTo>
                  <a:lnTo>
                    <a:pt x="33" y="149"/>
                  </a:lnTo>
                  <a:lnTo>
                    <a:pt x="38" y="157"/>
                  </a:lnTo>
                  <a:lnTo>
                    <a:pt x="46" y="162"/>
                  </a:lnTo>
                  <a:lnTo>
                    <a:pt x="51" y="170"/>
                  </a:lnTo>
                  <a:lnTo>
                    <a:pt x="56" y="178"/>
                  </a:lnTo>
                  <a:lnTo>
                    <a:pt x="66" y="185"/>
                  </a:lnTo>
                  <a:lnTo>
                    <a:pt x="73" y="191"/>
                  </a:lnTo>
                  <a:lnTo>
                    <a:pt x="80" y="196"/>
                  </a:lnTo>
                  <a:lnTo>
                    <a:pt x="88" y="201"/>
                  </a:lnTo>
                  <a:lnTo>
                    <a:pt x="97" y="209"/>
                  </a:lnTo>
                  <a:lnTo>
                    <a:pt x="107" y="216"/>
                  </a:lnTo>
                  <a:lnTo>
                    <a:pt x="114" y="221"/>
                  </a:lnTo>
                  <a:lnTo>
                    <a:pt x="123" y="228"/>
                  </a:lnTo>
                  <a:lnTo>
                    <a:pt x="131" y="234"/>
                  </a:lnTo>
                  <a:lnTo>
                    <a:pt x="138" y="239"/>
                  </a:lnTo>
                  <a:lnTo>
                    <a:pt x="145" y="245"/>
                  </a:lnTo>
                  <a:lnTo>
                    <a:pt x="152" y="250"/>
                  </a:lnTo>
                  <a:lnTo>
                    <a:pt x="159" y="256"/>
                  </a:lnTo>
                  <a:lnTo>
                    <a:pt x="161" y="268"/>
                  </a:lnTo>
                  <a:lnTo>
                    <a:pt x="161" y="279"/>
                  </a:lnTo>
                  <a:lnTo>
                    <a:pt x="164" y="289"/>
                  </a:lnTo>
                  <a:lnTo>
                    <a:pt x="161" y="298"/>
                  </a:lnTo>
                  <a:lnTo>
                    <a:pt x="156" y="305"/>
                  </a:lnTo>
                  <a:lnTo>
                    <a:pt x="153" y="314"/>
                  </a:lnTo>
                  <a:lnTo>
                    <a:pt x="147" y="321"/>
                  </a:lnTo>
                  <a:lnTo>
                    <a:pt x="144" y="330"/>
                  </a:lnTo>
                  <a:lnTo>
                    <a:pt x="148" y="341"/>
                  </a:lnTo>
                  <a:lnTo>
                    <a:pt x="151" y="351"/>
                  </a:lnTo>
                  <a:lnTo>
                    <a:pt x="159" y="356"/>
                  </a:lnTo>
                  <a:lnTo>
                    <a:pt x="166" y="362"/>
                  </a:lnTo>
                  <a:lnTo>
                    <a:pt x="171" y="370"/>
                  </a:lnTo>
                  <a:lnTo>
                    <a:pt x="178" y="375"/>
                  </a:lnTo>
                  <a:lnTo>
                    <a:pt x="186" y="380"/>
                  </a:lnTo>
                  <a:lnTo>
                    <a:pt x="193" y="386"/>
                  </a:lnTo>
                  <a:lnTo>
                    <a:pt x="198" y="394"/>
                  </a:lnTo>
                  <a:lnTo>
                    <a:pt x="208" y="401"/>
                  </a:lnTo>
                  <a:lnTo>
                    <a:pt x="215" y="406"/>
                  </a:lnTo>
                  <a:lnTo>
                    <a:pt x="225" y="403"/>
                  </a:lnTo>
                  <a:lnTo>
                    <a:pt x="231" y="395"/>
                  </a:lnTo>
                  <a:lnTo>
                    <a:pt x="234" y="386"/>
                  </a:lnTo>
                  <a:lnTo>
                    <a:pt x="234" y="376"/>
                  </a:lnTo>
                  <a:lnTo>
                    <a:pt x="240" y="368"/>
                  </a:lnTo>
                  <a:lnTo>
                    <a:pt x="243" y="359"/>
                  </a:lnTo>
                  <a:lnTo>
                    <a:pt x="241" y="347"/>
                  </a:lnTo>
                  <a:lnTo>
                    <a:pt x="241" y="336"/>
                  </a:lnTo>
                  <a:lnTo>
                    <a:pt x="242" y="325"/>
                  </a:lnTo>
                  <a:lnTo>
                    <a:pt x="245" y="316"/>
                  </a:lnTo>
                  <a:lnTo>
                    <a:pt x="251" y="309"/>
                  </a:lnTo>
                  <a:lnTo>
                    <a:pt x="256" y="302"/>
                  </a:lnTo>
                  <a:lnTo>
                    <a:pt x="261" y="295"/>
                  </a:lnTo>
                  <a:lnTo>
                    <a:pt x="264" y="286"/>
                  </a:lnTo>
                  <a:lnTo>
                    <a:pt x="270" y="279"/>
                  </a:lnTo>
                  <a:lnTo>
                    <a:pt x="270" y="268"/>
                  </a:lnTo>
                  <a:lnTo>
                    <a:pt x="273" y="274"/>
                  </a:lnTo>
                </a:path>
              </a:pathLst>
            </a:custGeom>
            <a:noFill/>
            <a:ln w="1270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380" name="Freeform 12"/>
            <p:cNvSpPr>
              <a:spLocks/>
            </p:cNvSpPr>
            <p:nvPr/>
          </p:nvSpPr>
          <p:spPr bwMode="auto">
            <a:xfrm>
              <a:off x="2856" y="1656"/>
              <a:ext cx="342" cy="216"/>
            </a:xfrm>
            <a:custGeom>
              <a:avLst/>
              <a:gdLst>
                <a:gd name="T0" fmla="*/ 341 w 342"/>
                <a:gd name="T1" fmla="*/ 5 h 216"/>
                <a:gd name="T2" fmla="*/ 330 w 342"/>
                <a:gd name="T3" fmla="*/ 0 h 216"/>
                <a:gd name="T4" fmla="*/ 324 w 342"/>
                <a:gd name="T5" fmla="*/ 7 h 216"/>
                <a:gd name="T6" fmla="*/ 319 w 342"/>
                <a:gd name="T7" fmla="*/ 14 h 216"/>
                <a:gd name="T8" fmla="*/ 308 w 342"/>
                <a:gd name="T9" fmla="*/ 14 h 216"/>
                <a:gd name="T10" fmla="*/ 298 w 342"/>
                <a:gd name="T11" fmla="*/ 17 h 216"/>
                <a:gd name="T12" fmla="*/ 290 w 342"/>
                <a:gd name="T13" fmla="*/ 23 h 216"/>
                <a:gd name="T14" fmla="*/ 280 w 342"/>
                <a:gd name="T15" fmla="*/ 26 h 216"/>
                <a:gd name="T16" fmla="*/ 272 w 342"/>
                <a:gd name="T17" fmla="*/ 32 h 216"/>
                <a:gd name="T18" fmla="*/ 265 w 342"/>
                <a:gd name="T19" fmla="*/ 41 h 216"/>
                <a:gd name="T20" fmla="*/ 259 w 342"/>
                <a:gd name="T21" fmla="*/ 48 h 216"/>
                <a:gd name="T22" fmla="*/ 249 w 342"/>
                <a:gd name="T23" fmla="*/ 52 h 216"/>
                <a:gd name="T24" fmla="*/ 240 w 342"/>
                <a:gd name="T25" fmla="*/ 49 h 216"/>
                <a:gd name="T26" fmla="*/ 232 w 342"/>
                <a:gd name="T27" fmla="*/ 54 h 216"/>
                <a:gd name="T28" fmla="*/ 222 w 342"/>
                <a:gd name="T29" fmla="*/ 58 h 216"/>
                <a:gd name="T30" fmla="*/ 214 w 342"/>
                <a:gd name="T31" fmla="*/ 63 h 216"/>
                <a:gd name="T32" fmla="*/ 198 w 342"/>
                <a:gd name="T33" fmla="*/ 66 h 216"/>
                <a:gd name="T34" fmla="*/ 190 w 342"/>
                <a:gd name="T35" fmla="*/ 71 h 216"/>
                <a:gd name="T36" fmla="*/ 184 w 342"/>
                <a:gd name="T37" fmla="*/ 78 h 216"/>
                <a:gd name="T38" fmla="*/ 172 w 342"/>
                <a:gd name="T39" fmla="*/ 80 h 216"/>
                <a:gd name="T40" fmla="*/ 166 w 342"/>
                <a:gd name="T41" fmla="*/ 87 h 216"/>
                <a:gd name="T42" fmla="*/ 154 w 342"/>
                <a:gd name="T43" fmla="*/ 93 h 216"/>
                <a:gd name="T44" fmla="*/ 149 w 342"/>
                <a:gd name="T45" fmla="*/ 100 h 216"/>
                <a:gd name="T46" fmla="*/ 134 w 342"/>
                <a:gd name="T47" fmla="*/ 104 h 216"/>
                <a:gd name="T48" fmla="*/ 124 w 342"/>
                <a:gd name="T49" fmla="*/ 108 h 216"/>
                <a:gd name="T50" fmla="*/ 112 w 342"/>
                <a:gd name="T51" fmla="*/ 114 h 216"/>
                <a:gd name="T52" fmla="*/ 102 w 342"/>
                <a:gd name="T53" fmla="*/ 118 h 216"/>
                <a:gd name="T54" fmla="*/ 94 w 342"/>
                <a:gd name="T55" fmla="*/ 123 h 216"/>
                <a:gd name="T56" fmla="*/ 86 w 342"/>
                <a:gd name="T57" fmla="*/ 128 h 216"/>
                <a:gd name="T58" fmla="*/ 76 w 342"/>
                <a:gd name="T59" fmla="*/ 132 h 216"/>
                <a:gd name="T60" fmla="*/ 71 w 342"/>
                <a:gd name="T61" fmla="*/ 139 h 216"/>
                <a:gd name="T62" fmla="*/ 65 w 342"/>
                <a:gd name="T63" fmla="*/ 146 h 216"/>
                <a:gd name="T64" fmla="*/ 60 w 342"/>
                <a:gd name="T65" fmla="*/ 153 h 216"/>
                <a:gd name="T66" fmla="*/ 52 w 342"/>
                <a:gd name="T67" fmla="*/ 159 h 216"/>
                <a:gd name="T68" fmla="*/ 47 w 342"/>
                <a:gd name="T69" fmla="*/ 166 h 216"/>
                <a:gd name="T70" fmla="*/ 39 w 342"/>
                <a:gd name="T71" fmla="*/ 171 h 216"/>
                <a:gd name="T72" fmla="*/ 32 w 342"/>
                <a:gd name="T73" fmla="*/ 181 h 216"/>
                <a:gd name="T74" fmla="*/ 24 w 342"/>
                <a:gd name="T75" fmla="*/ 186 h 216"/>
                <a:gd name="T76" fmla="*/ 18 w 342"/>
                <a:gd name="T77" fmla="*/ 194 h 216"/>
                <a:gd name="T78" fmla="*/ 13 w 342"/>
                <a:gd name="T79" fmla="*/ 201 h 216"/>
                <a:gd name="T80" fmla="*/ 5 w 342"/>
                <a:gd name="T81" fmla="*/ 206 h 216"/>
                <a:gd name="T82" fmla="*/ 0 w 342"/>
                <a:gd name="T83" fmla="*/ 213 h 216"/>
                <a:gd name="T84" fmla="*/ 2 w 342"/>
                <a:gd name="T85" fmla="*/ 21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2" h="216">
                  <a:moveTo>
                    <a:pt x="341" y="5"/>
                  </a:moveTo>
                  <a:lnTo>
                    <a:pt x="330" y="0"/>
                  </a:lnTo>
                  <a:lnTo>
                    <a:pt x="324" y="7"/>
                  </a:lnTo>
                  <a:lnTo>
                    <a:pt x="319" y="14"/>
                  </a:lnTo>
                  <a:lnTo>
                    <a:pt x="308" y="14"/>
                  </a:lnTo>
                  <a:lnTo>
                    <a:pt x="298" y="17"/>
                  </a:lnTo>
                  <a:lnTo>
                    <a:pt x="290" y="23"/>
                  </a:lnTo>
                  <a:lnTo>
                    <a:pt x="280" y="26"/>
                  </a:lnTo>
                  <a:lnTo>
                    <a:pt x="272" y="32"/>
                  </a:lnTo>
                  <a:lnTo>
                    <a:pt x="265" y="41"/>
                  </a:lnTo>
                  <a:lnTo>
                    <a:pt x="259" y="48"/>
                  </a:lnTo>
                  <a:lnTo>
                    <a:pt x="249" y="52"/>
                  </a:lnTo>
                  <a:lnTo>
                    <a:pt x="240" y="49"/>
                  </a:lnTo>
                  <a:lnTo>
                    <a:pt x="232" y="54"/>
                  </a:lnTo>
                  <a:lnTo>
                    <a:pt x="222" y="58"/>
                  </a:lnTo>
                  <a:lnTo>
                    <a:pt x="214" y="63"/>
                  </a:lnTo>
                  <a:lnTo>
                    <a:pt x="198" y="66"/>
                  </a:lnTo>
                  <a:lnTo>
                    <a:pt x="190" y="71"/>
                  </a:lnTo>
                  <a:lnTo>
                    <a:pt x="184" y="78"/>
                  </a:lnTo>
                  <a:lnTo>
                    <a:pt x="172" y="80"/>
                  </a:lnTo>
                  <a:lnTo>
                    <a:pt x="166" y="87"/>
                  </a:lnTo>
                  <a:lnTo>
                    <a:pt x="154" y="93"/>
                  </a:lnTo>
                  <a:lnTo>
                    <a:pt x="149" y="100"/>
                  </a:lnTo>
                  <a:lnTo>
                    <a:pt x="134" y="104"/>
                  </a:lnTo>
                  <a:lnTo>
                    <a:pt x="124" y="108"/>
                  </a:lnTo>
                  <a:lnTo>
                    <a:pt x="112" y="114"/>
                  </a:lnTo>
                  <a:lnTo>
                    <a:pt x="102" y="118"/>
                  </a:lnTo>
                  <a:lnTo>
                    <a:pt x="94" y="123"/>
                  </a:lnTo>
                  <a:lnTo>
                    <a:pt x="86" y="128"/>
                  </a:lnTo>
                  <a:lnTo>
                    <a:pt x="76" y="132"/>
                  </a:lnTo>
                  <a:lnTo>
                    <a:pt x="71" y="139"/>
                  </a:lnTo>
                  <a:lnTo>
                    <a:pt x="65" y="146"/>
                  </a:lnTo>
                  <a:lnTo>
                    <a:pt x="60" y="153"/>
                  </a:lnTo>
                  <a:lnTo>
                    <a:pt x="52" y="159"/>
                  </a:lnTo>
                  <a:lnTo>
                    <a:pt x="47" y="166"/>
                  </a:lnTo>
                  <a:lnTo>
                    <a:pt x="39" y="171"/>
                  </a:lnTo>
                  <a:lnTo>
                    <a:pt x="32" y="181"/>
                  </a:lnTo>
                  <a:lnTo>
                    <a:pt x="24" y="186"/>
                  </a:lnTo>
                  <a:lnTo>
                    <a:pt x="18" y="194"/>
                  </a:lnTo>
                  <a:lnTo>
                    <a:pt x="13" y="201"/>
                  </a:lnTo>
                  <a:lnTo>
                    <a:pt x="5" y="206"/>
                  </a:lnTo>
                  <a:lnTo>
                    <a:pt x="0" y="213"/>
                  </a:lnTo>
                  <a:lnTo>
                    <a:pt x="2" y="215"/>
                  </a:lnTo>
                </a:path>
              </a:pathLst>
            </a:custGeom>
            <a:noFill/>
            <a:ln w="1270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381" name="Freeform 13"/>
            <p:cNvSpPr>
              <a:spLocks/>
            </p:cNvSpPr>
            <p:nvPr/>
          </p:nvSpPr>
          <p:spPr bwMode="auto">
            <a:xfrm>
              <a:off x="2937" y="1840"/>
              <a:ext cx="66" cy="72"/>
            </a:xfrm>
            <a:custGeom>
              <a:avLst/>
              <a:gdLst>
                <a:gd name="T0" fmla="*/ 0 w 66"/>
                <a:gd name="T1" fmla="*/ 71 h 72"/>
                <a:gd name="T2" fmla="*/ 2 w 66"/>
                <a:gd name="T3" fmla="*/ 58 h 72"/>
                <a:gd name="T4" fmla="*/ 8 w 66"/>
                <a:gd name="T5" fmla="*/ 51 h 72"/>
                <a:gd name="T6" fmla="*/ 13 w 66"/>
                <a:gd name="T7" fmla="*/ 44 h 72"/>
                <a:gd name="T8" fmla="*/ 18 w 66"/>
                <a:gd name="T9" fmla="*/ 37 h 72"/>
                <a:gd name="T10" fmla="*/ 21 w 66"/>
                <a:gd name="T11" fmla="*/ 28 h 72"/>
                <a:gd name="T12" fmla="*/ 24 w 66"/>
                <a:gd name="T13" fmla="*/ 19 h 72"/>
                <a:gd name="T14" fmla="*/ 32 w 66"/>
                <a:gd name="T15" fmla="*/ 13 h 72"/>
                <a:gd name="T16" fmla="*/ 42 w 66"/>
                <a:gd name="T17" fmla="*/ 10 h 72"/>
                <a:gd name="T18" fmla="*/ 53 w 66"/>
                <a:gd name="T19" fmla="*/ 6 h 72"/>
                <a:gd name="T20" fmla="*/ 63 w 66"/>
                <a:gd name="T21" fmla="*/ 7 h 72"/>
                <a:gd name="T22" fmla="*/ 65 w 6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72">
                  <a:moveTo>
                    <a:pt x="0" y="71"/>
                  </a:moveTo>
                  <a:lnTo>
                    <a:pt x="2" y="58"/>
                  </a:lnTo>
                  <a:lnTo>
                    <a:pt x="8" y="51"/>
                  </a:lnTo>
                  <a:lnTo>
                    <a:pt x="13" y="44"/>
                  </a:lnTo>
                  <a:lnTo>
                    <a:pt x="18" y="37"/>
                  </a:lnTo>
                  <a:lnTo>
                    <a:pt x="21" y="28"/>
                  </a:lnTo>
                  <a:lnTo>
                    <a:pt x="24" y="19"/>
                  </a:lnTo>
                  <a:lnTo>
                    <a:pt x="32" y="13"/>
                  </a:lnTo>
                  <a:lnTo>
                    <a:pt x="42" y="10"/>
                  </a:lnTo>
                  <a:lnTo>
                    <a:pt x="53" y="6"/>
                  </a:lnTo>
                  <a:lnTo>
                    <a:pt x="63" y="7"/>
                  </a:lnTo>
                  <a:lnTo>
                    <a:pt x="65" y="0"/>
                  </a:lnTo>
                </a:path>
              </a:pathLst>
            </a:custGeom>
            <a:noFill/>
            <a:ln w="1270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382" name="Freeform 14"/>
            <p:cNvSpPr>
              <a:spLocks/>
            </p:cNvSpPr>
            <p:nvPr/>
          </p:nvSpPr>
          <p:spPr bwMode="auto">
            <a:xfrm>
              <a:off x="2802" y="1701"/>
              <a:ext cx="205" cy="41"/>
            </a:xfrm>
            <a:custGeom>
              <a:avLst/>
              <a:gdLst>
                <a:gd name="T0" fmla="*/ 204 w 205"/>
                <a:gd name="T1" fmla="*/ 34 h 41"/>
                <a:gd name="T2" fmla="*/ 191 w 205"/>
                <a:gd name="T3" fmla="*/ 31 h 41"/>
                <a:gd name="T4" fmla="*/ 178 w 205"/>
                <a:gd name="T5" fmla="*/ 33 h 41"/>
                <a:gd name="T6" fmla="*/ 166 w 205"/>
                <a:gd name="T7" fmla="*/ 35 h 41"/>
                <a:gd name="T8" fmla="*/ 158 w 205"/>
                <a:gd name="T9" fmla="*/ 40 h 41"/>
                <a:gd name="T10" fmla="*/ 149 w 205"/>
                <a:gd name="T11" fmla="*/ 37 h 41"/>
                <a:gd name="T12" fmla="*/ 140 w 205"/>
                <a:gd name="T13" fmla="*/ 34 h 41"/>
                <a:gd name="T14" fmla="*/ 131 w 205"/>
                <a:gd name="T15" fmla="*/ 31 h 41"/>
                <a:gd name="T16" fmla="*/ 124 w 205"/>
                <a:gd name="T17" fmla="*/ 26 h 41"/>
                <a:gd name="T18" fmla="*/ 115 w 205"/>
                <a:gd name="T19" fmla="*/ 23 h 41"/>
                <a:gd name="T20" fmla="*/ 106 w 205"/>
                <a:gd name="T21" fmla="*/ 20 h 41"/>
                <a:gd name="T22" fmla="*/ 95 w 205"/>
                <a:gd name="T23" fmla="*/ 19 h 41"/>
                <a:gd name="T24" fmla="*/ 84 w 205"/>
                <a:gd name="T25" fmla="*/ 18 h 41"/>
                <a:gd name="T26" fmla="*/ 71 w 205"/>
                <a:gd name="T27" fmla="*/ 16 h 41"/>
                <a:gd name="T28" fmla="*/ 58 w 205"/>
                <a:gd name="T29" fmla="*/ 14 h 41"/>
                <a:gd name="T30" fmla="*/ 47 w 205"/>
                <a:gd name="T31" fmla="*/ 13 h 41"/>
                <a:gd name="T32" fmla="*/ 36 w 205"/>
                <a:gd name="T33" fmla="*/ 12 h 41"/>
                <a:gd name="T34" fmla="*/ 25 w 205"/>
                <a:gd name="T35" fmla="*/ 12 h 41"/>
                <a:gd name="T36" fmla="*/ 18 w 205"/>
                <a:gd name="T37" fmla="*/ 6 h 41"/>
                <a:gd name="T38" fmla="*/ 9 w 205"/>
                <a:gd name="T39" fmla="*/ 3 h 41"/>
                <a:gd name="T40" fmla="*/ 0 w 205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41">
                  <a:moveTo>
                    <a:pt x="204" y="34"/>
                  </a:moveTo>
                  <a:lnTo>
                    <a:pt x="191" y="31"/>
                  </a:lnTo>
                  <a:lnTo>
                    <a:pt x="178" y="33"/>
                  </a:lnTo>
                  <a:lnTo>
                    <a:pt x="166" y="35"/>
                  </a:lnTo>
                  <a:lnTo>
                    <a:pt x="158" y="40"/>
                  </a:lnTo>
                  <a:lnTo>
                    <a:pt x="149" y="37"/>
                  </a:lnTo>
                  <a:lnTo>
                    <a:pt x="140" y="34"/>
                  </a:lnTo>
                  <a:lnTo>
                    <a:pt x="131" y="31"/>
                  </a:lnTo>
                  <a:lnTo>
                    <a:pt x="124" y="26"/>
                  </a:lnTo>
                  <a:lnTo>
                    <a:pt x="115" y="23"/>
                  </a:lnTo>
                  <a:lnTo>
                    <a:pt x="106" y="20"/>
                  </a:lnTo>
                  <a:lnTo>
                    <a:pt x="95" y="19"/>
                  </a:lnTo>
                  <a:lnTo>
                    <a:pt x="84" y="18"/>
                  </a:lnTo>
                  <a:lnTo>
                    <a:pt x="71" y="16"/>
                  </a:lnTo>
                  <a:lnTo>
                    <a:pt x="58" y="14"/>
                  </a:lnTo>
                  <a:lnTo>
                    <a:pt x="47" y="13"/>
                  </a:lnTo>
                  <a:lnTo>
                    <a:pt x="36" y="12"/>
                  </a:lnTo>
                  <a:lnTo>
                    <a:pt x="25" y="12"/>
                  </a:lnTo>
                  <a:lnTo>
                    <a:pt x="18" y="6"/>
                  </a:lnTo>
                  <a:lnTo>
                    <a:pt x="9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383" name="Freeform 15"/>
            <p:cNvSpPr>
              <a:spLocks/>
            </p:cNvSpPr>
            <p:nvPr/>
          </p:nvSpPr>
          <p:spPr bwMode="auto">
            <a:xfrm>
              <a:off x="2953" y="1684"/>
              <a:ext cx="139" cy="285"/>
            </a:xfrm>
            <a:custGeom>
              <a:avLst/>
              <a:gdLst>
                <a:gd name="T0" fmla="*/ 83 w 139"/>
                <a:gd name="T1" fmla="*/ 6 h 285"/>
                <a:gd name="T2" fmla="*/ 68 w 139"/>
                <a:gd name="T3" fmla="*/ 6 h 285"/>
                <a:gd name="T4" fmla="*/ 57 w 139"/>
                <a:gd name="T5" fmla="*/ 20 h 285"/>
                <a:gd name="T6" fmla="*/ 58 w 139"/>
                <a:gd name="T7" fmla="*/ 39 h 285"/>
                <a:gd name="T8" fmla="*/ 67 w 139"/>
                <a:gd name="T9" fmla="*/ 57 h 285"/>
                <a:gd name="T10" fmla="*/ 78 w 139"/>
                <a:gd name="T11" fmla="*/ 77 h 285"/>
                <a:gd name="T12" fmla="*/ 82 w 139"/>
                <a:gd name="T13" fmla="*/ 102 h 285"/>
                <a:gd name="T14" fmla="*/ 93 w 139"/>
                <a:gd name="T15" fmla="*/ 122 h 285"/>
                <a:gd name="T16" fmla="*/ 106 w 139"/>
                <a:gd name="T17" fmla="*/ 135 h 285"/>
                <a:gd name="T18" fmla="*/ 115 w 139"/>
                <a:gd name="T19" fmla="*/ 153 h 285"/>
                <a:gd name="T20" fmla="*/ 124 w 139"/>
                <a:gd name="T21" fmla="*/ 171 h 285"/>
                <a:gd name="T22" fmla="*/ 125 w 139"/>
                <a:gd name="T23" fmla="*/ 199 h 285"/>
                <a:gd name="T24" fmla="*/ 126 w 139"/>
                <a:gd name="T25" fmla="*/ 218 h 285"/>
                <a:gd name="T26" fmla="*/ 138 w 139"/>
                <a:gd name="T27" fmla="*/ 231 h 285"/>
                <a:gd name="T28" fmla="*/ 135 w 139"/>
                <a:gd name="T29" fmla="*/ 251 h 285"/>
                <a:gd name="T30" fmla="*/ 122 w 139"/>
                <a:gd name="T31" fmla="*/ 264 h 285"/>
                <a:gd name="T32" fmla="*/ 108 w 139"/>
                <a:gd name="T33" fmla="*/ 276 h 285"/>
                <a:gd name="T34" fmla="*/ 96 w 139"/>
                <a:gd name="T35" fmla="*/ 278 h 285"/>
                <a:gd name="T36" fmla="*/ 78 w 139"/>
                <a:gd name="T37" fmla="*/ 272 h 285"/>
                <a:gd name="T38" fmla="*/ 62 w 139"/>
                <a:gd name="T39" fmla="*/ 264 h 285"/>
                <a:gd name="T40" fmla="*/ 49 w 139"/>
                <a:gd name="T41" fmla="*/ 250 h 285"/>
                <a:gd name="T42" fmla="*/ 42 w 139"/>
                <a:gd name="T43" fmla="*/ 234 h 285"/>
                <a:gd name="T44" fmla="*/ 42 w 139"/>
                <a:gd name="T45" fmla="*/ 215 h 285"/>
                <a:gd name="T46" fmla="*/ 48 w 139"/>
                <a:gd name="T47" fmla="*/ 197 h 285"/>
                <a:gd name="T48" fmla="*/ 37 w 139"/>
                <a:gd name="T49" fmla="*/ 177 h 285"/>
                <a:gd name="T50" fmla="*/ 24 w 139"/>
                <a:gd name="T51" fmla="*/ 164 h 285"/>
                <a:gd name="T52" fmla="*/ 22 w 139"/>
                <a:gd name="T53" fmla="*/ 147 h 285"/>
                <a:gd name="T54" fmla="*/ 11 w 139"/>
                <a:gd name="T55" fmla="*/ 132 h 285"/>
                <a:gd name="T56" fmla="*/ 0 w 139"/>
                <a:gd name="T57" fmla="*/ 116 h 285"/>
                <a:gd name="T58" fmla="*/ 1 w 139"/>
                <a:gd name="T59" fmla="*/ 94 h 285"/>
                <a:gd name="T60" fmla="*/ 5 w 139"/>
                <a:gd name="T61" fmla="*/ 75 h 285"/>
                <a:gd name="T62" fmla="*/ 16 w 139"/>
                <a:gd name="T63" fmla="*/ 60 h 285"/>
                <a:gd name="T64" fmla="*/ 31 w 139"/>
                <a:gd name="T65" fmla="*/ 49 h 285"/>
                <a:gd name="T66" fmla="*/ 46 w 139"/>
                <a:gd name="T67" fmla="*/ 49 h 285"/>
                <a:gd name="T68" fmla="*/ 63 w 139"/>
                <a:gd name="T69" fmla="*/ 5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9" h="285">
                  <a:moveTo>
                    <a:pt x="98" y="2"/>
                  </a:moveTo>
                  <a:lnTo>
                    <a:pt x="83" y="6"/>
                  </a:lnTo>
                  <a:lnTo>
                    <a:pt x="76" y="0"/>
                  </a:lnTo>
                  <a:lnTo>
                    <a:pt x="68" y="6"/>
                  </a:lnTo>
                  <a:lnTo>
                    <a:pt x="63" y="13"/>
                  </a:lnTo>
                  <a:lnTo>
                    <a:pt x="57" y="20"/>
                  </a:lnTo>
                  <a:lnTo>
                    <a:pt x="54" y="29"/>
                  </a:lnTo>
                  <a:lnTo>
                    <a:pt x="58" y="39"/>
                  </a:lnTo>
                  <a:lnTo>
                    <a:pt x="61" y="49"/>
                  </a:lnTo>
                  <a:lnTo>
                    <a:pt x="67" y="57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2" y="92"/>
                  </a:lnTo>
                  <a:lnTo>
                    <a:pt x="82" y="102"/>
                  </a:lnTo>
                  <a:lnTo>
                    <a:pt x="88" y="114"/>
                  </a:lnTo>
                  <a:lnTo>
                    <a:pt x="93" y="122"/>
                  </a:lnTo>
                  <a:lnTo>
                    <a:pt x="98" y="130"/>
                  </a:lnTo>
                  <a:lnTo>
                    <a:pt x="106" y="135"/>
                  </a:lnTo>
                  <a:lnTo>
                    <a:pt x="109" y="146"/>
                  </a:lnTo>
                  <a:lnTo>
                    <a:pt x="115" y="153"/>
                  </a:lnTo>
                  <a:lnTo>
                    <a:pt x="118" y="164"/>
                  </a:lnTo>
                  <a:lnTo>
                    <a:pt x="124" y="171"/>
                  </a:lnTo>
                  <a:lnTo>
                    <a:pt x="128" y="186"/>
                  </a:lnTo>
                  <a:lnTo>
                    <a:pt x="125" y="199"/>
                  </a:lnTo>
                  <a:lnTo>
                    <a:pt x="129" y="209"/>
                  </a:lnTo>
                  <a:lnTo>
                    <a:pt x="126" y="218"/>
                  </a:lnTo>
                  <a:lnTo>
                    <a:pt x="131" y="226"/>
                  </a:lnTo>
                  <a:lnTo>
                    <a:pt x="138" y="231"/>
                  </a:lnTo>
                  <a:lnTo>
                    <a:pt x="135" y="240"/>
                  </a:lnTo>
                  <a:lnTo>
                    <a:pt x="135" y="251"/>
                  </a:lnTo>
                  <a:lnTo>
                    <a:pt x="132" y="260"/>
                  </a:lnTo>
                  <a:lnTo>
                    <a:pt x="122" y="264"/>
                  </a:lnTo>
                  <a:lnTo>
                    <a:pt x="114" y="269"/>
                  </a:lnTo>
                  <a:lnTo>
                    <a:pt x="108" y="276"/>
                  </a:lnTo>
                  <a:lnTo>
                    <a:pt x="103" y="284"/>
                  </a:lnTo>
                  <a:lnTo>
                    <a:pt x="96" y="278"/>
                  </a:lnTo>
                  <a:lnTo>
                    <a:pt x="87" y="275"/>
                  </a:lnTo>
                  <a:lnTo>
                    <a:pt x="78" y="272"/>
                  </a:lnTo>
                  <a:lnTo>
                    <a:pt x="69" y="269"/>
                  </a:lnTo>
                  <a:lnTo>
                    <a:pt x="62" y="264"/>
                  </a:lnTo>
                  <a:lnTo>
                    <a:pt x="56" y="256"/>
                  </a:lnTo>
                  <a:lnTo>
                    <a:pt x="49" y="250"/>
                  </a:lnTo>
                  <a:lnTo>
                    <a:pt x="42" y="245"/>
                  </a:lnTo>
                  <a:lnTo>
                    <a:pt x="42" y="234"/>
                  </a:lnTo>
                  <a:lnTo>
                    <a:pt x="39" y="224"/>
                  </a:lnTo>
                  <a:lnTo>
                    <a:pt x="42" y="215"/>
                  </a:lnTo>
                  <a:lnTo>
                    <a:pt x="45" y="206"/>
                  </a:lnTo>
                  <a:lnTo>
                    <a:pt x="48" y="197"/>
                  </a:lnTo>
                  <a:lnTo>
                    <a:pt x="46" y="184"/>
                  </a:lnTo>
                  <a:lnTo>
                    <a:pt x="37" y="177"/>
                  </a:lnTo>
                  <a:lnTo>
                    <a:pt x="31" y="169"/>
                  </a:lnTo>
                  <a:lnTo>
                    <a:pt x="24" y="164"/>
                  </a:lnTo>
                  <a:lnTo>
                    <a:pt x="27" y="155"/>
                  </a:lnTo>
                  <a:lnTo>
                    <a:pt x="22" y="147"/>
                  </a:lnTo>
                  <a:lnTo>
                    <a:pt x="18" y="137"/>
                  </a:lnTo>
                  <a:lnTo>
                    <a:pt x="11" y="132"/>
                  </a:lnTo>
                  <a:lnTo>
                    <a:pt x="6" y="124"/>
                  </a:lnTo>
                  <a:lnTo>
                    <a:pt x="0" y="116"/>
                  </a:lnTo>
                  <a:lnTo>
                    <a:pt x="1" y="105"/>
                  </a:lnTo>
                  <a:lnTo>
                    <a:pt x="1" y="94"/>
                  </a:lnTo>
                  <a:lnTo>
                    <a:pt x="2" y="84"/>
                  </a:lnTo>
                  <a:lnTo>
                    <a:pt x="5" y="75"/>
                  </a:lnTo>
                  <a:lnTo>
                    <a:pt x="10" y="67"/>
                  </a:lnTo>
                  <a:lnTo>
                    <a:pt x="16" y="60"/>
                  </a:lnTo>
                  <a:lnTo>
                    <a:pt x="24" y="55"/>
                  </a:lnTo>
                  <a:lnTo>
                    <a:pt x="31" y="49"/>
                  </a:lnTo>
                  <a:lnTo>
                    <a:pt x="39" y="44"/>
                  </a:lnTo>
                  <a:lnTo>
                    <a:pt x="46" y="49"/>
                  </a:lnTo>
                  <a:lnTo>
                    <a:pt x="55" y="52"/>
                  </a:lnTo>
                  <a:lnTo>
                    <a:pt x="63" y="58"/>
                  </a:lnTo>
                </a:path>
              </a:pathLst>
            </a:custGeom>
            <a:solidFill>
              <a:srgbClr val="FF99CC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384" name="Freeform 16"/>
            <p:cNvSpPr>
              <a:spLocks/>
            </p:cNvSpPr>
            <p:nvPr/>
          </p:nvSpPr>
          <p:spPr bwMode="auto">
            <a:xfrm>
              <a:off x="3051" y="1659"/>
              <a:ext cx="153" cy="241"/>
            </a:xfrm>
            <a:custGeom>
              <a:avLst/>
              <a:gdLst>
                <a:gd name="T0" fmla="*/ 152 w 153"/>
                <a:gd name="T1" fmla="*/ 89 h 241"/>
                <a:gd name="T2" fmla="*/ 143 w 153"/>
                <a:gd name="T3" fmla="*/ 75 h 241"/>
                <a:gd name="T4" fmla="*/ 140 w 153"/>
                <a:gd name="T5" fmla="*/ 65 h 241"/>
                <a:gd name="T6" fmla="*/ 135 w 153"/>
                <a:gd name="T7" fmla="*/ 57 h 241"/>
                <a:gd name="T8" fmla="*/ 127 w 153"/>
                <a:gd name="T9" fmla="*/ 51 h 241"/>
                <a:gd name="T10" fmla="*/ 120 w 153"/>
                <a:gd name="T11" fmla="*/ 46 h 241"/>
                <a:gd name="T12" fmla="*/ 113 w 153"/>
                <a:gd name="T13" fmla="*/ 41 h 241"/>
                <a:gd name="T14" fmla="*/ 106 w 153"/>
                <a:gd name="T15" fmla="*/ 35 h 241"/>
                <a:gd name="T16" fmla="*/ 99 w 153"/>
                <a:gd name="T17" fmla="*/ 30 h 241"/>
                <a:gd name="T18" fmla="*/ 89 w 153"/>
                <a:gd name="T19" fmla="*/ 23 h 241"/>
                <a:gd name="T20" fmla="*/ 78 w 153"/>
                <a:gd name="T21" fmla="*/ 18 h 241"/>
                <a:gd name="T22" fmla="*/ 69 w 153"/>
                <a:gd name="T23" fmla="*/ 15 h 241"/>
                <a:gd name="T24" fmla="*/ 58 w 153"/>
                <a:gd name="T25" fmla="*/ 14 h 241"/>
                <a:gd name="T26" fmla="*/ 51 w 153"/>
                <a:gd name="T27" fmla="*/ 9 h 241"/>
                <a:gd name="T28" fmla="*/ 43 w 153"/>
                <a:gd name="T29" fmla="*/ 3 h 241"/>
                <a:gd name="T30" fmla="*/ 34 w 153"/>
                <a:gd name="T31" fmla="*/ 0 h 241"/>
                <a:gd name="T32" fmla="*/ 27 w 153"/>
                <a:gd name="T33" fmla="*/ 6 h 241"/>
                <a:gd name="T34" fmla="*/ 21 w 153"/>
                <a:gd name="T35" fmla="*/ 13 h 241"/>
                <a:gd name="T36" fmla="*/ 13 w 153"/>
                <a:gd name="T37" fmla="*/ 18 h 241"/>
                <a:gd name="T38" fmla="*/ 8 w 153"/>
                <a:gd name="T39" fmla="*/ 25 h 241"/>
                <a:gd name="T40" fmla="*/ 5 w 153"/>
                <a:gd name="T41" fmla="*/ 34 h 241"/>
                <a:gd name="T42" fmla="*/ 0 w 153"/>
                <a:gd name="T43" fmla="*/ 42 h 241"/>
                <a:gd name="T44" fmla="*/ 3 w 153"/>
                <a:gd name="T45" fmla="*/ 52 h 241"/>
                <a:gd name="T46" fmla="*/ 10 w 153"/>
                <a:gd name="T47" fmla="*/ 57 h 241"/>
                <a:gd name="T48" fmla="*/ 18 w 153"/>
                <a:gd name="T49" fmla="*/ 63 h 241"/>
                <a:gd name="T50" fmla="*/ 25 w 153"/>
                <a:gd name="T51" fmla="*/ 68 h 241"/>
                <a:gd name="T52" fmla="*/ 32 w 153"/>
                <a:gd name="T53" fmla="*/ 73 h 241"/>
                <a:gd name="T54" fmla="*/ 37 w 153"/>
                <a:gd name="T55" fmla="*/ 81 h 241"/>
                <a:gd name="T56" fmla="*/ 39 w 153"/>
                <a:gd name="T57" fmla="*/ 94 h 241"/>
                <a:gd name="T58" fmla="*/ 44 w 153"/>
                <a:gd name="T59" fmla="*/ 102 h 241"/>
                <a:gd name="T60" fmla="*/ 46 w 153"/>
                <a:gd name="T61" fmla="*/ 114 h 241"/>
                <a:gd name="T62" fmla="*/ 50 w 153"/>
                <a:gd name="T63" fmla="*/ 124 h 241"/>
                <a:gd name="T64" fmla="*/ 58 w 153"/>
                <a:gd name="T65" fmla="*/ 134 h 241"/>
                <a:gd name="T66" fmla="*/ 67 w 153"/>
                <a:gd name="T67" fmla="*/ 141 h 241"/>
                <a:gd name="T68" fmla="*/ 76 w 153"/>
                <a:gd name="T69" fmla="*/ 144 h 241"/>
                <a:gd name="T70" fmla="*/ 83 w 153"/>
                <a:gd name="T71" fmla="*/ 150 h 241"/>
                <a:gd name="T72" fmla="*/ 92 w 153"/>
                <a:gd name="T73" fmla="*/ 153 h 241"/>
                <a:gd name="T74" fmla="*/ 98 w 153"/>
                <a:gd name="T75" fmla="*/ 161 h 241"/>
                <a:gd name="T76" fmla="*/ 105 w 153"/>
                <a:gd name="T77" fmla="*/ 166 h 241"/>
                <a:gd name="T78" fmla="*/ 110 w 153"/>
                <a:gd name="T79" fmla="*/ 174 h 241"/>
                <a:gd name="T80" fmla="*/ 116 w 153"/>
                <a:gd name="T81" fmla="*/ 182 h 241"/>
                <a:gd name="T82" fmla="*/ 121 w 153"/>
                <a:gd name="T83" fmla="*/ 189 h 241"/>
                <a:gd name="T84" fmla="*/ 126 w 153"/>
                <a:gd name="T85" fmla="*/ 197 h 241"/>
                <a:gd name="T86" fmla="*/ 132 w 153"/>
                <a:gd name="T87" fmla="*/ 205 h 241"/>
                <a:gd name="T88" fmla="*/ 134 w 153"/>
                <a:gd name="T89" fmla="*/ 218 h 241"/>
                <a:gd name="T90" fmla="*/ 139 w 153"/>
                <a:gd name="T91" fmla="*/ 225 h 241"/>
                <a:gd name="T92" fmla="*/ 138 w 153"/>
                <a:gd name="T93" fmla="*/ 236 h 241"/>
                <a:gd name="T94" fmla="*/ 143 w 153"/>
                <a:gd name="T95" fmla="*/ 24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3" h="241">
                  <a:moveTo>
                    <a:pt x="152" y="89"/>
                  </a:moveTo>
                  <a:lnTo>
                    <a:pt x="143" y="75"/>
                  </a:lnTo>
                  <a:lnTo>
                    <a:pt x="140" y="65"/>
                  </a:lnTo>
                  <a:lnTo>
                    <a:pt x="135" y="57"/>
                  </a:lnTo>
                  <a:lnTo>
                    <a:pt x="127" y="51"/>
                  </a:lnTo>
                  <a:lnTo>
                    <a:pt x="120" y="46"/>
                  </a:lnTo>
                  <a:lnTo>
                    <a:pt x="113" y="41"/>
                  </a:lnTo>
                  <a:lnTo>
                    <a:pt x="106" y="35"/>
                  </a:lnTo>
                  <a:lnTo>
                    <a:pt x="99" y="30"/>
                  </a:lnTo>
                  <a:lnTo>
                    <a:pt x="89" y="23"/>
                  </a:lnTo>
                  <a:lnTo>
                    <a:pt x="78" y="18"/>
                  </a:lnTo>
                  <a:lnTo>
                    <a:pt x="69" y="15"/>
                  </a:lnTo>
                  <a:lnTo>
                    <a:pt x="58" y="14"/>
                  </a:lnTo>
                  <a:lnTo>
                    <a:pt x="51" y="9"/>
                  </a:lnTo>
                  <a:lnTo>
                    <a:pt x="43" y="3"/>
                  </a:lnTo>
                  <a:lnTo>
                    <a:pt x="34" y="0"/>
                  </a:lnTo>
                  <a:lnTo>
                    <a:pt x="27" y="6"/>
                  </a:lnTo>
                  <a:lnTo>
                    <a:pt x="21" y="13"/>
                  </a:lnTo>
                  <a:lnTo>
                    <a:pt x="13" y="18"/>
                  </a:lnTo>
                  <a:lnTo>
                    <a:pt x="8" y="25"/>
                  </a:lnTo>
                  <a:lnTo>
                    <a:pt x="5" y="34"/>
                  </a:lnTo>
                  <a:lnTo>
                    <a:pt x="0" y="42"/>
                  </a:lnTo>
                  <a:lnTo>
                    <a:pt x="3" y="52"/>
                  </a:lnTo>
                  <a:lnTo>
                    <a:pt x="10" y="57"/>
                  </a:lnTo>
                  <a:lnTo>
                    <a:pt x="18" y="63"/>
                  </a:lnTo>
                  <a:lnTo>
                    <a:pt x="25" y="68"/>
                  </a:lnTo>
                  <a:lnTo>
                    <a:pt x="32" y="73"/>
                  </a:lnTo>
                  <a:lnTo>
                    <a:pt x="37" y="81"/>
                  </a:lnTo>
                  <a:lnTo>
                    <a:pt x="39" y="94"/>
                  </a:lnTo>
                  <a:lnTo>
                    <a:pt x="44" y="102"/>
                  </a:lnTo>
                  <a:lnTo>
                    <a:pt x="46" y="114"/>
                  </a:lnTo>
                  <a:lnTo>
                    <a:pt x="50" y="124"/>
                  </a:lnTo>
                  <a:lnTo>
                    <a:pt x="58" y="134"/>
                  </a:lnTo>
                  <a:lnTo>
                    <a:pt x="67" y="141"/>
                  </a:lnTo>
                  <a:lnTo>
                    <a:pt x="76" y="144"/>
                  </a:lnTo>
                  <a:lnTo>
                    <a:pt x="83" y="150"/>
                  </a:lnTo>
                  <a:lnTo>
                    <a:pt x="92" y="153"/>
                  </a:lnTo>
                  <a:lnTo>
                    <a:pt x="98" y="161"/>
                  </a:lnTo>
                  <a:lnTo>
                    <a:pt x="105" y="166"/>
                  </a:lnTo>
                  <a:lnTo>
                    <a:pt x="110" y="174"/>
                  </a:lnTo>
                  <a:lnTo>
                    <a:pt x="116" y="182"/>
                  </a:lnTo>
                  <a:lnTo>
                    <a:pt x="121" y="189"/>
                  </a:lnTo>
                  <a:lnTo>
                    <a:pt x="126" y="197"/>
                  </a:lnTo>
                  <a:lnTo>
                    <a:pt x="132" y="205"/>
                  </a:lnTo>
                  <a:lnTo>
                    <a:pt x="134" y="218"/>
                  </a:lnTo>
                  <a:lnTo>
                    <a:pt x="139" y="225"/>
                  </a:lnTo>
                  <a:lnTo>
                    <a:pt x="138" y="236"/>
                  </a:lnTo>
                  <a:lnTo>
                    <a:pt x="143" y="240"/>
                  </a:lnTo>
                </a:path>
              </a:pathLst>
            </a:custGeom>
            <a:solidFill>
              <a:srgbClr val="FF99CC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8385" name="Freeform 17" descr="Cork"/>
          <p:cNvSpPr>
            <a:spLocks/>
          </p:cNvSpPr>
          <p:nvPr/>
        </p:nvSpPr>
        <p:spPr bwMode="auto">
          <a:xfrm>
            <a:off x="5268913" y="2476500"/>
            <a:ext cx="893762" cy="1970088"/>
          </a:xfrm>
          <a:custGeom>
            <a:avLst/>
            <a:gdLst>
              <a:gd name="T0" fmla="*/ 0 w 609"/>
              <a:gd name="T1" fmla="*/ 1240 h 1241"/>
              <a:gd name="T2" fmla="*/ 608 w 609"/>
              <a:gd name="T3" fmla="*/ 1240 h 1241"/>
              <a:gd name="T4" fmla="*/ 608 w 609"/>
              <a:gd name="T5" fmla="*/ 4 h 1241"/>
              <a:gd name="T6" fmla="*/ 15 w 609"/>
              <a:gd name="T7" fmla="*/ 0 h 1241"/>
              <a:gd name="T8" fmla="*/ 24 w 609"/>
              <a:gd name="T9" fmla="*/ 409 h 1241"/>
              <a:gd name="T10" fmla="*/ 0 w 609"/>
              <a:gd name="T11" fmla="*/ 480 h 1241"/>
              <a:gd name="T12" fmla="*/ 0 w 609"/>
              <a:gd name="T13" fmla="*/ 1240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9" h="1241">
                <a:moveTo>
                  <a:pt x="0" y="1240"/>
                </a:moveTo>
                <a:lnTo>
                  <a:pt x="608" y="1240"/>
                </a:lnTo>
                <a:lnTo>
                  <a:pt x="608" y="4"/>
                </a:lnTo>
                <a:lnTo>
                  <a:pt x="15" y="0"/>
                </a:lnTo>
                <a:lnTo>
                  <a:pt x="24" y="409"/>
                </a:lnTo>
                <a:lnTo>
                  <a:pt x="0" y="480"/>
                </a:lnTo>
                <a:lnTo>
                  <a:pt x="0" y="1240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6" name="Freeform 18" descr="Cork"/>
          <p:cNvSpPr>
            <a:spLocks/>
          </p:cNvSpPr>
          <p:nvPr/>
        </p:nvSpPr>
        <p:spPr bwMode="auto">
          <a:xfrm>
            <a:off x="4799013" y="4352925"/>
            <a:ext cx="485775" cy="84138"/>
          </a:xfrm>
          <a:custGeom>
            <a:avLst/>
            <a:gdLst>
              <a:gd name="T0" fmla="*/ 330 w 331"/>
              <a:gd name="T1" fmla="*/ 52 h 53"/>
              <a:gd name="T2" fmla="*/ 259 w 331"/>
              <a:gd name="T3" fmla="*/ 39 h 53"/>
              <a:gd name="T4" fmla="*/ 207 w 331"/>
              <a:gd name="T5" fmla="*/ 13 h 53"/>
              <a:gd name="T6" fmla="*/ 156 w 331"/>
              <a:gd name="T7" fmla="*/ 0 h 53"/>
              <a:gd name="T8" fmla="*/ 120 w 331"/>
              <a:gd name="T9" fmla="*/ 0 h 53"/>
              <a:gd name="T10" fmla="*/ 68 w 331"/>
              <a:gd name="T11" fmla="*/ 26 h 53"/>
              <a:gd name="T12" fmla="*/ 17 w 331"/>
              <a:gd name="T13" fmla="*/ 39 h 53"/>
              <a:gd name="T14" fmla="*/ 0 w 331"/>
              <a:gd name="T15" fmla="*/ 52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1" h="53">
                <a:moveTo>
                  <a:pt x="330" y="52"/>
                </a:moveTo>
                <a:lnTo>
                  <a:pt x="259" y="39"/>
                </a:lnTo>
                <a:lnTo>
                  <a:pt x="207" y="13"/>
                </a:lnTo>
                <a:lnTo>
                  <a:pt x="156" y="0"/>
                </a:lnTo>
                <a:lnTo>
                  <a:pt x="120" y="0"/>
                </a:lnTo>
                <a:lnTo>
                  <a:pt x="68" y="26"/>
                </a:lnTo>
                <a:lnTo>
                  <a:pt x="17" y="39"/>
                </a:lnTo>
                <a:lnTo>
                  <a:pt x="0" y="52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8387" name="Group 19"/>
          <p:cNvGrpSpPr>
            <a:grpSpLocks/>
          </p:cNvGrpSpPr>
          <p:nvPr/>
        </p:nvGrpSpPr>
        <p:grpSpPr bwMode="auto">
          <a:xfrm>
            <a:off x="6346825" y="1752600"/>
            <a:ext cx="1373188" cy="893763"/>
            <a:chOff x="4331" y="1104"/>
            <a:chExt cx="937" cy="563"/>
          </a:xfrm>
        </p:grpSpPr>
        <p:grpSp>
          <p:nvGrpSpPr>
            <p:cNvPr id="58388" name="Group 20"/>
            <p:cNvGrpSpPr>
              <a:grpSpLocks/>
            </p:cNvGrpSpPr>
            <p:nvPr/>
          </p:nvGrpSpPr>
          <p:grpSpPr bwMode="auto">
            <a:xfrm>
              <a:off x="4331" y="1315"/>
              <a:ext cx="739" cy="352"/>
              <a:chOff x="4331" y="1315"/>
              <a:chExt cx="739" cy="352"/>
            </a:xfrm>
          </p:grpSpPr>
          <p:sp>
            <p:nvSpPr>
              <p:cNvPr id="58389" name="Freeform 21"/>
              <p:cNvSpPr>
                <a:spLocks/>
              </p:cNvSpPr>
              <p:nvPr/>
            </p:nvSpPr>
            <p:spPr bwMode="auto">
              <a:xfrm>
                <a:off x="4335" y="1323"/>
                <a:ext cx="735" cy="344"/>
              </a:xfrm>
              <a:custGeom>
                <a:avLst/>
                <a:gdLst>
                  <a:gd name="T0" fmla="*/ 708 w 735"/>
                  <a:gd name="T1" fmla="*/ 0 h 344"/>
                  <a:gd name="T2" fmla="*/ 492 w 735"/>
                  <a:gd name="T3" fmla="*/ 68 h 344"/>
                  <a:gd name="T4" fmla="*/ 333 w 735"/>
                  <a:gd name="T5" fmla="*/ 120 h 344"/>
                  <a:gd name="T6" fmla="*/ 183 w 735"/>
                  <a:gd name="T7" fmla="*/ 165 h 344"/>
                  <a:gd name="T8" fmla="*/ 123 w 735"/>
                  <a:gd name="T9" fmla="*/ 180 h 344"/>
                  <a:gd name="T10" fmla="*/ 39 w 735"/>
                  <a:gd name="T11" fmla="*/ 193 h 344"/>
                  <a:gd name="T12" fmla="*/ 2 w 735"/>
                  <a:gd name="T13" fmla="*/ 198 h 344"/>
                  <a:gd name="T14" fmla="*/ 0 w 735"/>
                  <a:gd name="T15" fmla="*/ 248 h 344"/>
                  <a:gd name="T16" fmla="*/ 12 w 735"/>
                  <a:gd name="T17" fmla="*/ 297 h 344"/>
                  <a:gd name="T18" fmla="*/ 30 w 735"/>
                  <a:gd name="T19" fmla="*/ 327 h 344"/>
                  <a:gd name="T20" fmla="*/ 40 w 735"/>
                  <a:gd name="T21" fmla="*/ 343 h 344"/>
                  <a:gd name="T22" fmla="*/ 117 w 735"/>
                  <a:gd name="T23" fmla="*/ 311 h 344"/>
                  <a:gd name="T24" fmla="*/ 217 w 735"/>
                  <a:gd name="T25" fmla="*/ 273 h 344"/>
                  <a:gd name="T26" fmla="*/ 358 w 735"/>
                  <a:gd name="T27" fmla="*/ 215 h 344"/>
                  <a:gd name="T28" fmla="*/ 478 w 735"/>
                  <a:gd name="T29" fmla="*/ 171 h 344"/>
                  <a:gd name="T30" fmla="*/ 617 w 735"/>
                  <a:gd name="T31" fmla="*/ 115 h 344"/>
                  <a:gd name="T32" fmla="*/ 734 w 735"/>
                  <a:gd name="T33" fmla="*/ 70 h 344"/>
                  <a:gd name="T34" fmla="*/ 708 w 735"/>
                  <a:gd name="T35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5" h="344">
                    <a:moveTo>
                      <a:pt x="708" y="0"/>
                    </a:moveTo>
                    <a:lnTo>
                      <a:pt x="492" y="68"/>
                    </a:lnTo>
                    <a:lnTo>
                      <a:pt x="333" y="120"/>
                    </a:lnTo>
                    <a:lnTo>
                      <a:pt x="183" y="165"/>
                    </a:lnTo>
                    <a:lnTo>
                      <a:pt x="123" y="180"/>
                    </a:lnTo>
                    <a:lnTo>
                      <a:pt x="39" y="193"/>
                    </a:lnTo>
                    <a:lnTo>
                      <a:pt x="2" y="198"/>
                    </a:lnTo>
                    <a:lnTo>
                      <a:pt x="0" y="248"/>
                    </a:lnTo>
                    <a:lnTo>
                      <a:pt x="12" y="297"/>
                    </a:lnTo>
                    <a:lnTo>
                      <a:pt x="30" y="327"/>
                    </a:lnTo>
                    <a:lnTo>
                      <a:pt x="40" y="343"/>
                    </a:lnTo>
                    <a:lnTo>
                      <a:pt x="117" y="311"/>
                    </a:lnTo>
                    <a:lnTo>
                      <a:pt x="217" y="273"/>
                    </a:lnTo>
                    <a:lnTo>
                      <a:pt x="358" y="215"/>
                    </a:lnTo>
                    <a:lnTo>
                      <a:pt x="478" y="171"/>
                    </a:lnTo>
                    <a:lnTo>
                      <a:pt x="617" y="115"/>
                    </a:lnTo>
                    <a:lnTo>
                      <a:pt x="734" y="70"/>
                    </a:lnTo>
                    <a:lnTo>
                      <a:pt x="708" y="0"/>
                    </a:lnTo>
                  </a:path>
                </a:pathLst>
              </a:custGeom>
              <a:solidFill>
                <a:srgbClr val="60606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90" name="Freeform 22"/>
              <p:cNvSpPr>
                <a:spLocks/>
              </p:cNvSpPr>
              <p:nvPr/>
            </p:nvSpPr>
            <p:spPr bwMode="auto">
              <a:xfrm>
                <a:off x="4331" y="1315"/>
                <a:ext cx="737" cy="344"/>
              </a:xfrm>
              <a:custGeom>
                <a:avLst/>
                <a:gdLst>
                  <a:gd name="T0" fmla="*/ 710 w 737"/>
                  <a:gd name="T1" fmla="*/ 0 h 344"/>
                  <a:gd name="T2" fmla="*/ 493 w 737"/>
                  <a:gd name="T3" fmla="*/ 66 h 344"/>
                  <a:gd name="T4" fmla="*/ 334 w 737"/>
                  <a:gd name="T5" fmla="*/ 119 h 344"/>
                  <a:gd name="T6" fmla="*/ 184 w 737"/>
                  <a:gd name="T7" fmla="*/ 165 h 344"/>
                  <a:gd name="T8" fmla="*/ 124 w 737"/>
                  <a:gd name="T9" fmla="*/ 179 h 344"/>
                  <a:gd name="T10" fmla="*/ 41 w 737"/>
                  <a:gd name="T11" fmla="*/ 193 h 344"/>
                  <a:gd name="T12" fmla="*/ 4 w 737"/>
                  <a:gd name="T13" fmla="*/ 198 h 344"/>
                  <a:gd name="T14" fmla="*/ 1 w 737"/>
                  <a:gd name="T15" fmla="*/ 220 h 344"/>
                  <a:gd name="T16" fmla="*/ 0 w 737"/>
                  <a:gd name="T17" fmla="*/ 249 h 344"/>
                  <a:gd name="T18" fmla="*/ 4 w 737"/>
                  <a:gd name="T19" fmla="*/ 272 h 344"/>
                  <a:gd name="T20" fmla="*/ 12 w 737"/>
                  <a:gd name="T21" fmla="*/ 298 h 344"/>
                  <a:gd name="T22" fmla="*/ 18 w 737"/>
                  <a:gd name="T23" fmla="*/ 311 h 344"/>
                  <a:gd name="T24" fmla="*/ 30 w 737"/>
                  <a:gd name="T25" fmla="*/ 329 h 344"/>
                  <a:gd name="T26" fmla="*/ 41 w 737"/>
                  <a:gd name="T27" fmla="*/ 343 h 344"/>
                  <a:gd name="T28" fmla="*/ 118 w 737"/>
                  <a:gd name="T29" fmla="*/ 310 h 344"/>
                  <a:gd name="T30" fmla="*/ 218 w 737"/>
                  <a:gd name="T31" fmla="*/ 273 h 344"/>
                  <a:gd name="T32" fmla="*/ 360 w 737"/>
                  <a:gd name="T33" fmla="*/ 214 h 344"/>
                  <a:gd name="T34" fmla="*/ 480 w 737"/>
                  <a:gd name="T35" fmla="*/ 170 h 344"/>
                  <a:gd name="T36" fmla="*/ 619 w 737"/>
                  <a:gd name="T37" fmla="*/ 114 h 344"/>
                  <a:gd name="T38" fmla="*/ 736 w 737"/>
                  <a:gd name="T39" fmla="*/ 69 h 344"/>
                  <a:gd name="T40" fmla="*/ 710 w 737"/>
                  <a:gd name="T41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37" h="344">
                    <a:moveTo>
                      <a:pt x="710" y="0"/>
                    </a:moveTo>
                    <a:lnTo>
                      <a:pt x="493" y="66"/>
                    </a:lnTo>
                    <a:lnTo>
                      <a:pt x="334" y="119"/>
                    </a:lnTo>
                    <a:lnTo>
                      <a:pt x="184" y="165"/>
                    </a:lnTo>
                    <a:lnTo>
                      <a:pt x="124" y="179"/>
                    </a:lnTo>
                    <a:lnTo>
                      <a:pt x="41" y="193"/>
                    </a:lnTo>
                    <a:lnTo>
                      <a:pt x="4" y="198"/>
                    </a:lnTo>
                    <a:lnTo>
                      <a:pt x="1" y="220"/>
                    </a:lnTo>
                    <a:lnTo>
                      <a:pt x="0" y="249"/>
                    </a:lnTo>
                    <a:lnTo>
                      <a:pt x="4" y="272"/>
                    </a:lnTo>
                    <a:lnTo>
                      <a:pt x="12" y="298"/>
                    </a:lnTo>
                    <a:lnTo>
                      <a:pt x="18" y="311"/>
                    </a:lnTo>
                    <a:lnTo>
                      <a:pt x="30" y="329"/>
                    </a:lnTo>
                    <a:lnTo>
                      <a:pt x="41" y="343"/>
                    </a:lnTo>
                    <a:lnTo>
                      <a:pt x="118" y="310"/>
                    </a:lnTo>
                    <a:lnTo>
                      <a:pt x="218" y="273"/>
                    </a:lnTo>
                    <a:lnTo>
                      <a:pt x="360" y="214"/>
                    </a:lnTo>
                    <a:lnTo>
                      <a:pt x="480" y="170"/>
                    </a:lnTo>
                    <a:lnTo>
                      <a:pt x="619" y="114"/>
                    </a:lnTo>
                    <a:lnTo>
                      <a:pt x="736" y="69"/>
                    </a:lnTo>
                    <a:lnTo>
                      <a:pt x="710" y="0"/>
                    </a:lnTo>
                  </a:path>
                </a:pathLst>
              </a:custGeom>
              <a:solidFill>
                <a:srgbClr val="404040"/>
              </a:solidFill>
              <a:ln w="9525" cap="rnd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8391" name="Group 23"/>
            <p:cNvGrpSpPr>
              <a:grpSpLocks/>
            </p:cNvGrpSpPr>
            <p:nvPr/>
          </p:nvGrpSpPr>
          <p:grpSpPr bwMode="auto">
            <a:xfrm>
              <a:off x="4976" y="1104"/>
              <a:ext cx="271" cy="377"/>
              <a:chOff x="4976" y="1104"/>
              <a:chExt cx="271" cy="377"/>
            </a:xfrm>
          </p:grpSpPr>
          <p:sp>
            <p:nvSpPr>
              <p:cNvPr id="58392" name="Freeform 24"/>
              <p:cNvSpPr>
                <a:spLocks/>
              </p:cNvSpPr>
              <p:nvPr/>
            </p:nvSpPr>
            <p:spPr bwMode="auto">
              <a:xfrm>
                <a:off x="4976" y="1106"/>
                <a:ext cx="262" cy="375"/>
              </a:xfrm>
              <a:custGeom>
                <a:avLst/>
                <a:gdLst>
                  <a:gd name="T0" fmla="*/ 261 w 262"/>
                  <a:gd name="T1" fmla="*/ 364 h 375"/>
                  <a:gd name="T2" fmla="*/ 197 w 262"/>
                  <a:gd name="T3" fmla="*/ 374 h 375"/>
                  <a:gd name="T4" fmla="*/ 167 w 262"/>
                  <a:gd name="T5" fmla="*/ 295 h 375"/>
                  <a:gd name="T6" fmla="*/ 158 w 262"/>
                  <a:gd name="T7" fmla="*/ 283 h 375"/>
                  <a:gd name="T8" fmla="*/ 145 w 262"/>
                  <a:gd name="T9" fmla="*/ 275 h 375"/>
                  <a:gd name="T10" fmla="*/ 131 w 262"/>
                  <a:gd name="T11" fmla="*/ 274 h 375"/>
                  <a:gd name="T12" fmla="*/ 92 w 262"/>
                  <a:gd name="T13" fmla="*/ 287 h 375"/>
                  <a:gd name="T14" fmla="*/ 63 w 262"/>
                  <a:gd name="T15" fmla="*/ 207 h 375"/>
                  <a:gd name="T16" fmla="*/ 105 w 262"/>
                  <a:gd name="T17" fmla="*/ 189 h 375"/>
                  <a:gd name="T18" fmla="*/ 119 w 262"/>
                  <a:gd name="T19" fmla="*/ 178 h 375"/>
                  <a:gd name="T20" fmla="*/ 125 w 262"/>
                  <a:gd name="T21" fmla="*/ 165 h 375"/>
                  <a:gd name="T22" fmla="*/ 128 w 262"/>
                  <a:gd name="T23" fmla="*/ 151 h 375"/>
                  <a:gd name="T24" fmla="*/ 126 w 262"/>
                  <a:gd name="T25" fmla="*/ 141 h 375"/>
                  <a:gd name="T26" fmla="*/ 122 w 262"/>
                  <a:gd name="T27" fmla="*/ 129 h 375"/>
                  <a:gd name="T28" fmla="*/ 107 w 262"/>
                  <a:gd name="T29" fmla="*/ 104 h 375"/>
                  <a:gd name="T30" fmla="*/ 88 w 262"/>
                  <a:gd name="T31" fmla="*/ 77 h 375"/>
                  <a:gd name="T32" fmla="*/ 57 w 262"/>
                  <a:gd name="T33" fmla="*/ 47 h 375"/>
                  <a:gd name="T34" fmla="*/ 25 w 262"/>
                  <a:gd name="T35" fmla="*/ 21 h 375"/>
                  <a:gd name="T36" fmla="*/ 0 w 262"/>
                  <a:gd name="T37" fmla="*/ 0 h 375"/>
                  <a:gd name="T38" fmla="*/ 58 w 262"/>
                  <a:gd name="T39" fmla="*/ 28 h 375"/>
                  <a:gd name="T40" fmla="*/ 109 w 262"/>
                  <a:gd name="T41" fmla="*/ 60 h 375"/>
                  <a:gd name="T42" fmla="*/ 136 w 262"/>
                  <a:gd name="T43" fmla="*/ 80 h 375"/>
                  <a:gd name="T44" fmla="*/ 154 w 262"/>
                  <a:gd name="T45" fmla="*/ 95 h 375"/>
                  <a:gd name="T46" fmla="*/ 183 w 262"/>
                  <a:gd name="T47" fmla="*/ 129 h 375"/>
                  <a:gd name="T48" fmla="*/ 199 w 262"/>
                  <a:gd name="T49" fmla="*/ 156 h 375"/>
                  <a:gd name="T50" fmla="*/ 212 w 262"/>
                  <a:gd name="T51" fmla="*/ 183 h 375"/>
                  <a:gd name="T52" fmla="*/ 224 w 262"/>
                  <a:gd name="T53" fmla="*/ 210 h 375"/>
                  <a:gd name="T54" fmla="*/ 232 w 262"/>
                  <a:gd name="T55" fmla="*/ 237 h 375"/>
                  <a:gd name="T56" fmla="*/ 241 w 262"/>
                  <a:gd name="T57" fmla="*/ 273 h 375"/>
                  <a:gd name="T58" fmla="*/ 247 w 262"/>
                  <a:gd name="T59" fmla="*/ 306 h 375"/>
                  <a:gd name="T60" fmla="*/ 261 w 262"/>
                  <a:gd name="T61" fmla="*/ 364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2" h="375">
                    <a:moveTo>
                      <a:pt x="261" y="364"/>
                    </a:moveTo>
                    <a:lnTo>
                      <a:pt x="197" y="374"/>
                    </a:lnTo>
                    <a:lnTo>
                      <a:pt x="167" y="295"/>
                    </a:lnTo>
                    <a:lnTo>
                      <a:pt x="158" y="283"/>
                    </a:lnTo>
                    <a:lnTo>
                      <a:pt x="145" y="275"/>
                    </a:lnTo>
                    <a:lnTo>
                      <a:pt x="131" y="274"/>
                    </a:lnTo>
                    <a:lnTo>
                      <a:pt x="92" y="287"/>
                    </a:lnTo>
                    <a:lnTo>
                      <a:pt x="63" y="207"/>
                    </a:lnTo>
                    <a:lnTo>
                      <a:pt x="105" y="189"/>
                    </a:lnTo>
                    <a:lnTo>
                      <a:pt x="119" y="178"/>
                    </a:lnTo>
                    <a:lnTo>
                      <a:pt x="125" y="165"/>
                    </a:lnTo>
                    <a:lnTo>
                      <a:pt x="128" y="151"/>
                    </a:lnTo>
                    <a:lnTo>
                      <a:pt x="126" y="141"/>
                    </a:lnTo>
                    <a:lnTo>
                      <a:pt x="122" y="129"/>
                    </a:lnTo>
                    <a:lnTo>
                      <a:pt x="107" y="104"/>
                    </a:lnTo>
                    <a:lnTo>
                      <a:pt x="88" y="77"/>
                    </a:lnTo>
                    <a:lnTo>
                      <a:pt x="57" y="47"/>
                    </a:lnTo>
                    <a:lnTo>
                      <a:pt x="25" y="21"/>
                    </a:lnTo>
                    <a:lnTo>
                      <a:pt x="0" y="0"/>
                    </a:lnTo>
                    <a:lnTo>
                      <a:pt x="58" y="28"/>
                    </a:lnTo>
                    <a:lnTo>
                      <a:pt x="109" y="60"/>
                    </a:lnTo>
                    <a:lnTo>
                      <a:pt x="136" y="80"/>
                    </a:lnTo>
                    <a:lnTo>
                      <a:pt x="154" y="95"/>
                    </a:lnTo>
                    <a:lnTo>
                      <a:pt x="183" y="129"/>
                    </a:lnTo>
                    <a:lnTo>
                      <a:pt x="199" y="156"/>
                    </a:lnTo>
                    <a:lnTo>
                      <a:pt x="212" y="183"/>
                    </a:lnTo>
                    <a:lnTo>
                      <a:pt x="224" y="210"/>
                    </a:lnTo>
                    <a:lnTo>
                      <a:pt x="232" y="237"/>
                    </a:lnTo>
                    <a:lnTo>
                      <a:pt x="241" y="273"/>
                    </a:lnTo>
                    <a:lnTo>
                      <a:pt x="247" y="306"/>
                    </a:lnTo>
                    <a:lnTo>
                      <a:pt x="261" y="364"/>
                    </a:lnTo>
                  </a:path>
                </a:pathLst>
              </a:custGeom>
              <a:solidFill>
                <a:srgbClr val="606060"/>
              </a:solidFill>
              <a:ln w="9525" cap="rnd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93" name="Freeform 25"/>
              <p:cNvSpPr>
                <a:spLocks/>
              </p:cNvSpPr>
              <p:nvPr/>
            </p:nvSpPr>
            <p:spPr bwMode="auto">
              <a:xfrm>
                <a:off x="4986" y="1104"/>
                <a:ext cx="261" cy="375"/>
              </a:xfrm>
              <a:custGeom>
                <a:avLst/>
                <a:gdLst>
                  <a:gd name="T0" fmla="*/ 260 w 261"/>
                  <a:gd name="T1" fmla="*/ 364 h 375"/>
                  <a:gd name="T2" fmla="*/ 196 w 261"/>
                  <a:gd name="T3" fmla="*/ 374 h 375"/>
                  <a:gd name="T4" fmla="*/ 166 w 261"/>
                  <a:gd name="T5" fmla="*/ 294 h 375"/>
                  <a:gd name="T6" fmla="*/ 157 w 261"/>
                  <a:gd name="T7" fmla="*/ 283 h 375"/>
                  <a:gd name="T8" fmla="*/ 144 w 261"/>
                  <a:gd name="T9" fmla="*/ 275 h 375"/>
                  <a:gd name="T10" fmla="*/ 129 w 261"/>
                  <a:gd name="T11" fmla="*/ 274 h 375"/>
                  <a:gd name="T12" fmla="*/ 91 w 261"/>
                  <a:gd name="T13" fmla="*/ 287 h 375"/>
                  <a:gd name="T14" fmla="*/ 62 w 261"/>
                  <a:gd name="T15" fmla="*/ 207 h 375"/>
                  <a:gd name="T16" fmla="*/ 105 w 261"/>
                  <a:gd name="T17" fmla="*/ 189 h 375"/>
                  <a:gd name="T18" fmla="*/ 118 w 261"/>
                  <a:gd name="T19" fmla="*/ 178 h 375"/>
                  <a:gd name="T20" fmla="*/ 125 w 261"/>
                  <a:gd name="T21" fmla="*/ 164 h 375"/>
                  <a:gd name="T22" fmla="*/ 126 w 261"/>
                  <a:gd name="T23" fmla="*/ 150 h 375"/>
                  <a:gd name="T24" fmla="*/ 125 w 261"/>
                  <a:gd name="T25" fmla="*/ 141 h 375"/>
                  <a:gd name="T26" fmla="*/ 120 w 261"/>
                  <a:gd name="T27" fmla="*/ 128 h 375"/>
                  <a:gd name="T28" fmla="*/ 105 w 261"/>
                  <a:gd name="T29" fmla="*/ 104 h 375"/>
                  <a:gd name="T30" fmla="*/ 86 w 261"/>
                  <a:gd name="T31" fmla="*/ 77 h 375"/>
                  <a:gd name="T32" fmla="*/ 56 w 261"/>
                  <a:gd name="T33" fmla="*/ 47 h 375"/>
                  <a:gd name="T34" fmla="*/ 24 w 261"/>
                  <a:gd name="T35" fmla="*/ 21 h 375"/>
                  <a:gd name="T36" fmla="*/ 0 w 261"/>
                  <a:gd name="T37" fmla="*/ 0 h 375"/>
                  <a:gd name="T38" fmla="*/ 57 w 261"/>
                  <a:gd name="T39" fmla="*/ 28 h 375"/>
                  <a:gd name="T40" fmla="*/ 108 w 261"/>
                  <a:gd name="T41" fmla="*/ 60 h 375"/>
                  <a:gd name="T42" fmla="*/ 136 w 261"/>
                  <a:gd name="T43" fmla="*/ 80 h 375"/>
                  <a:gd name="T44" fmla="*/ 153 w 261"/>
                  <a:gd name="T45" fmla="*/ 95 h 375"/>
                  <a:gd name="T46" fmla="*/ 170 w 261"/>
                  <a:gd name="T47" fmla="*/ 111 h 375"/>
                  <a:gd name="T48" fmla="*/ 182 w 261"/>
                  <a:gd name="T49" fmla="*/ 129 h 375"/>
                  <a:gd name="T50" fmla="*/ 198 w 261"/>
                  <a:gd name="T51" fmla="*/ 156 h 375"/>
                  <a:gd name="T52" fmla="*/ 211 w 261"/>
                  <a:gd name="T53" fmla="*/ 182 h 375"/>
                  <a:gd name="T54" fmla="*/ 222 w 261"/>
                  <a:gd name="T55" fmla="*/ 210 h 375"/>
                  <a:gd name="T56" fmla="*/ 231 w 261"/>
                  <a:gd name="T57" fmla="*/ 237 h 375"/>
                  <a:gd name="T58" fmla="*/ 240 w 261"/>
                  <a:gd name="T59" fmla="*/ 273 h 375"/>
                  <a:gd name="T60" fmla="*/ 245 w 261"/>
                  <a:gd name="T61" fmla="*/ 305 h 375"/>
                  <a:gd name="T62" fmla="*/ 260 w 261"/>
                  <a:gd name="T63" fmla="*/ 364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1" h="375">
                    <a:moveTo>
                      <a:pt x="260" y="364"/>
                    </a:moveTo>
                    <a:lnTo>
                      <a:pt x="196" y="374"/>
                    </a:lnTo>
                    <a:lnTo>
                      <a:pt x="166" y="294"/>
                    </a:lnTo>
                    <a:lnTo>
                      <a:pt x="157" y="283"/>
                    </a:lnTo>
                    <a:lnTo>
                      <a:pt x="144" y="275"/>
                    </a:lnTo>
                    <a:lnTo>
                      <a:pt x="129" y="274"/>
                    </a:lnTo>
                    <a:lnTo>
                      <a:pt x="91" y="287"/>
                    </a:lnTo>
                    <a:lnTo>
                      <a:pt x="62" y="207"/>
                    </a:lnTo>
                    <a:lnTo>
                      <a:pt x="105" y="189"/>
                    </a:lnTo>
                    <a:lnTo>
                      <a:pt x="118" y="178"/>
                    </a:lnTo>
                    <a:lnTo>
                      <a:pt x="125" y="164"/>
                    </a:lnTo>
                    <a:lnTo>
                      <a:pt x="126" y="150"/>
                    </a:lnTo>
                    <a:lnTo>
                      <a:pt x="125" y="141"/>
                    </a:lnTo>
                    <a:lnTo>
                      <a:pt x="120" y="128"/>
                    </a:lnTo>
                    <a:lnTo>
                      <a:pt x="105" y="104"/>
                    </a:lnTo>
                    <a:lnTo>
                      <a:pt x="86" y="77"/>
                    </a:lnTo>
                    <a:lnTo>
                      <a:pt x="56" y="47"/>
                    </a:lnTo>
                    <a:lnTo>
                      <a:pt x="24" y="21"/>
                    </a:lnTo>
                    <a:lnTo>
                      <a:pt x="0" y="0"/>
                    </a:lnTo>
                    <a:lnTo>
                      <a:pt x="57" y="28"/>
                    </a:lnTo>
                    <a:lnTo>
                      <a:pt x="108" y="60"/>
                    </a:lnTo>
                    <a:lnTo>
                      <a:pt x="136" y="80"/>
                    </a:lnTo>
                    <a:lnTo>
                      <a:pt x="153" y="95"/>
                    </a:lnTo>
                    <a:lnTo>
                      <a:pt x="170" y="111"/>
                    </a:lnTo>
                    <a:lnTo>
                      <a:pt x="182" y="129"/>
                    </a:lnTo>
                    <a:lnTo>
                      <a:pt x="198" y="156"/>
                    </a:lnTo>
                    <a:lnTo>
                      <a:pt x="211" y="182"/>
                    </a:lnTo>
                    <a:lnTo>
                      <a:pt x="222" y="210"/>
                    </a:lnTo>
                    <a:lnTo>
                      <a:pt x="231" y="237"/>
                    </a:lnTo>
                    <a:lnTo>
                      <a:pt x="240" y="273"/>
                    </a:lnTo>
                    <a:lnTo>
                      <a:pt x="245" y="305"/>
                    </a:lnTo>
                    <a:lnTo>
                      <a:pt x="260" y="364"/>
                    </a:lnTo>
                  </a:path>
                </a:pathLst>
              </a:custGeom>
              <a:solidFill>
                <a:srgbClr val="808080"/>
              </a:solidFill>
              <a:ln w="9525" cap="rnd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8394" name="Group 26"/>
            <p:cNvGrpSpPr>
              <a:grpSpLocks/>
            </p:cNvGrpSpPr>
            <p:nvPr/>
          </p:nvGrpSpPr>
          <p:grpSpPr bwMode="auto">
            <a:xfrm>
              <a:off x="5161" y="1458"/>
              <a:ext cx="107" cy="86"/>
              <a:chOff x="5161" y="1458"/>
              <a:chExt cx="107" cy="86"/>
            </a:xfrm>
          </p:grpSpPr>
          <p:sp>
            <p:nvSpPr>
              <p:cNvPr id="58395" name="Freeform 27"/>
              <p:cNvSpPr>
                <a:spLocks/>
              </p:cNvSpPr>
              <p:nvPr/>
            </p:nvSpPr>
            <p:spPr bwMode="auto">
              <a:xfrm>
                <a:off x="5161" y="1466"/>
                <a:ext cx="106" cy="78"/>
              </a:xfrm>
              <a:custGeom>
                <a:avLst/>
                <a:gdLst>
                  <a:gd name="T0" fmla="*/ 92 w 106"/>
                  <a:gd name="T1" fmla="*/ 0 h 78"/>
                  <a:gd name="T2" fmla="*/ 43 w 106"/>
                  <a:gd name="T3" fmla="*/ 12 h 78"/>
                  <a:gd name="T4" fmla="*/ 0 w 106"/>
                  <a:gd name="T5" fmla="*/ 23 h 78"/>
                  <a:gd name="T6" fmla="*/ 10 w 106"/>
                  <a:gd name="T7" fmla="*/ 75 h 78"/>
                  <a:gd name="T8" fmla="*/ 21 w 106"/>
                  <a:gd name="T9" fmla="*/ 77 h 78"/>
                  <a:gd name="T10" fmla="*/ 34 w 106"/>
                  <a:gd name="T11" fmla="*/ 77 h 78"/>
                  <a:gd name="T12" fmla="*/ 47 w 106"/>
                  <a:gd name="T13" fmla="*/ 76 h 78"/>
                  <a:gd name="T14" fmla="*/ 67 w 106"/>
                  <a:gd name="T15" fmla="*/ 70 h 78"/>
                  <a:gd name="T16" fmla="*/ 84 w 106"/>
                  <a:gd name="T17" fmla="*/ 62 h 78"/>
                  <a:gd name="T18" fmla="*/ 95 w 106"/>
                  <a:gd name="T19" fmla="*/ 53 h 78"/>
                  <a:gd name="T20" fmla="*/ 105 w 106"/>
                  <a:gd name="T21" fmla="*/ 44 h 78"/>
                  <a:gd name="T22" fmla="*/ 92 w 106"/>
                  <a:gd name="T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6" h="78">
                    <a:moveTo>
                      <a:pt x="92" y="0"/>
                    </a:moveTo>
                    <a:lnTo>
                      <a:pt x="43" y="12"/>
                    </a:lnTo>
                    <a:lnTo>
                      <a:pt x="0" y="23"/>
                    </a:lnTo>
                    <a:lnTo>
                      <a:pt x="10" y="75"/>
                    </a:lnTo>
                    <a:lnTo>
                      <a:pt x="21" y="77"/>
                    </a:lnTo>
                    <a:lnTo>
                      <a:pt x="34" y="77"/>
                    </a:lnTo>
                    <a:lnTo>
                      <a:pt x="47" y="76"/>
                    </a:lnTo>
                    <a:lnTo>
                      <a:pt x="67" y="70"/>
                    </a:lnTo>
                    <a:lnTo>
                      <a:pt x="84" y="62"/>
                    </a:lnTo>
                    <a:lnTo>
                      <a:pt x="95" y="53"/>
                    </a:lnTo>
                    <a:lnTo>
                      <a:pt x="105" y="44"/>
                    </a:lnTo>
                    <a:lnTo>
                      <a:pt x="92" y="0"/>
                    </a:lnTo>
                  </a:path>
                </a:pathLst>
              </a:custGeom>
              <a:solidFill>
                <a:srgbClr val="606060"/>
              </a:solidFill>
              <a:ln w="9525" cap="rnd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96" name="Freeform 28"/>
              <p:cNvSpPr>
                <a:spLocks/>
              </p:cNvSpPr>
              <p:nvPr/>
            </p:nvSpPr>
            <p:spPr bwMode="auto">
              <a:xfrm>
                <a:off x="5162" y="1458"/>
                <a:ext cx="106" cy="78"/>
              </a:xfrm>
              <a:custGeom>
                <a:avLst/>
                <a:gdLst>
                  <a:gd name="T0" fmla="*/ 93 w 106"/>
                  <a:gd name="T1" fmla="*/ 0 h 78"/>
                  <a:gd name="T2" fmla="*/ 43 w 106"/>
                  <a:gd name="T3" fmla="*/ 12 h 78"/>
                  <a:gd name="T4" fmla="*/ 0 w 106"/>
                  <a:gd name="T5" fmla="*/ 24 h 78"/>
                  <a:gd name="T6" fmla="*/ 11 w 106"/>
                  <a:gd name="T7" fmla="*/ 75 h 78"/>
                  <a:gd name="T8" fmla="*/ 23 w 106"/>
                  <a:gd name="T9" fmla="*/ 77 h 78"/>
                  <a:gd name="T10" fmla="*/ 37 w 106"/>
                  <a:gd name="T11" fmla="*/ 77 h 78"/>
                  <a:gd name="T12" fmla="*/ 48 w 106"/>
                  <a:gd name="T13" fmla="*/ 76 h 78"/>
                  <a:gd name="T14" fmla="*/ 67 w 106"/>
                  <a:gd name="T15" fmla="*/ 71 h 78"/>
                  <a:gd name="T16" fmla="*/ 85 w 106"/>
                  <a:gd name="T17" fmla="*/ 62 h 78"/>
                  <a:gd name="T18" fmla="*/ 97 w 106"/>
                  <a:gd name="T19" fmla="*/ 54 h 78"/>
                  <a:gd name="T20" fmla="*/ 105 w 106"/>
                  <a:gd name="T21" fmla="*/ 45 h 78"/>
                  <a:gd name="T22" fmla="*/ 93 w 106"/>
                  <a:gd name="T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6" h="78">
                    <a:moveTo>
                      <a:pt x="93" y="0"/>
                    </a:moveTo>
                    <a:lnTo>
                      <a:pt x="43" y="12"/>
                    </a:lnTo>
                    <a:lnTo>
                      <a:pt x="0" y="24"/>
                    </a:lnTo>
                    <a:lnTo>
                      <a:pt x="11" y="75"/>
                    </a:lnTo>
                    <a:lnTo>
                      <a:pt x="23" y="77"/>
                    </a:lnTo>
                    <a:lnTo>
                      <a:pt x="37" y="77"/>
                    </a:lnTo>
                    <a:lnTo>
                      <a:pt x="48" y="76"/>
                    </a:lnTo>
                    <a:lnTo>
                      <a:pt x="67" y="71"/>
                    </a:lnTo>
                    <a:lnTo>
                      <a:pt x="85" y="62"/>
                    </a:lnTo>
                    <a:lnTo>
                      <a:pt x="97" y="54"/>
                    </a:lnTo>
                    <a:lnTo>
                      <a:pt x="105" y="45"/>
                    </a:lnTo>
                    <a:lnTo>
                      <a:pt x="93" y="0"/>
                    </a:lnTo>
                  </a:path>
                </a:pathLst>
              </a:custGeom>
              <a:solidFill>
                <a:srgbClr val="A0A0A0"/>
              </a:solidFill>
              <a:ln w="9525" cap="rnd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58397" name="Freeform 29" descr="Cork"/>
          <p:cNvSpPr>
            <a:spLocks/>
          </p:cNvSpPr>
          <p:nvPr/>
        </p:nvSpPr>
        <p:spPr bwMode="auto">
          <a:xfrm>
            <a:off x="7504113" y="2476500"/>
            <a:ext cx="906462" cy="1978025"/>
          </a:xfrm>
          <a:custGeom>
            <a:avLst/>
            <a:gdLst>
              <a:gd name="T0" fmla="*/ 0 w 619"/>
              <a:gd name="T1" fmla="*/ 1236 h 1246"/>
              <a:gd name="T2" fmla="*/ 618 w 619"/>
              <a:gd name="T3" fmla="*/ 1236 h 1246"/>
              <a:gd name="T4" fmla="*/ 618 w 619"/>
              <a:gd name="T5" fmla="*/ 0 h 1246"/>
              <a:gd name="T6" fmla="*/ 118 w 619"/>
              <a:gd name="T7" fmla="*/ 0 h 1246"/>
              <a:gd name="T8" fmla="*/ 118 w 619"/>
              <a:gd name="T9" fmla="*/ 9 h 1246"/>
              <a:gd name="T10" fmla="*/ 109 w 619"/>
              <a:gd name="T11" fmla="*/ 37 h 1246"/>
              <a:gd name="T12" fmla="*/ 91 w 619"/>
              <a:gd name="T13" fmla="*/ 64 h 1246"/>
              <a:gd name="T14" fmla="*/ 72 w 619"/>
              <a:gd name="T15" fmla="*/ 73 h 1246"/>
              <a:gd name="T16" fmla="*/ 63 w 619"/>
              <a:gd name="T17" fmla="*/ 100 h 1246"/>
              <a:gd name="T18" fmla="*/ 36 w 619"/>
              <a:gd name="T19" fmla="*/ 118 h 1246"/>
              <a:gd name="T20" fmla="*/ 18 w 619"/>
              <a:gd name="T21" fmla="*/ 146 h 1246"/>
              <a:gd name="T22" fmla="*/ 18 w 619"/>
              <a:gd name="T23" fmla="*/ 1245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19" h="1246">
                <a:moveTo>
                  <a:pt x="0" y="1236"/>
                </a:moveTo>
                <a:lnTo>
                  <a:pt x="618" y="1236"/>
                </a:lnTo>
                <a:lnTo>
                  <a:pt x="618" y="0"/>
                </a:lnTo>
                <a:lnTo>
                  <a:pt x="118" y="0"/>
                </a:lnTo>
                <a:lnTo>
                  <a:pt x="118" y="9"/>
                </a:lnTo>
                <a:lnTo>
                  <a:pt x="109" y="37"/>
                </a:lnTo>
                <a:lnTo>
                  <a:pt x="91" y="64"/>
                </a:lnTo>
                <a:lnTo>
                  <a:pt x="72" y="73"/>
                </a:lnTo>
                <a:lnTo>
                  <a:pt x="63" y="100"/>
                </a:lnTo>
                <a:lnTo>
                  <a:pt x="36" y="118"/>
                </a:lnTo>
                <a:lnTo>
                  <a:pt x="18" y="146"/>
                </a:lnTo>
                <a:lnTo>
                  <a:pt x="18" y="1245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98" name="Freeform 30" descr="Cork"/>
          <p:cNvSpPr>
            <a:spLocks/>
          </p:cNvSpPr>
          <p:nvPr/>
        </p:nvSpPr>
        <p:spPr bwMode="auto">
          <a:xfrm>
            <a:off x="7210425" y="4208463"/>
            <a:ext cx="241300" cy="231775"/>
          </a:xfrm>
          <a:custGeom>
            <a:avLst/>
            <a:gdLst>
              <a:gd name="T0" fmla="*/ 0 w 165"/>
              <a:gd name="T1" fmla="*/ 145 h 146"/>
              <a:gd name="T2" fmla="*/ 164 w 165"/>
              <a:gd name="T3" fmla="*/ 145 h 146"/>
              <a:gd name="T4" fmla="*/ 164 w 165"/>
              <a:gd name="T5" fmla="*/ 0 h 146"/>
              <a:gd name="T6" fmla="*/ 152 w 165"/>
              <a:gd name="T7" fmla="*/ 11 h 146"/>
              <a:gd name="T8" fmla="*/ 119 w 165"/>
              <a:gd name="T9" fmla="*/ 11 h 146"/>
              <a:gd name="T10" fmla="*/ 108 w 165"/>
              <a:gd name="T11" fmla="*/ 47 h 146"/>
              <a:gd name="T12" fmla="*/ 87 w 165"/>
              <a:gd name="T13" fmla="*/ 85 h 146"/>
              <a:gd name="T14" fmla="*/ 55 w 165"/>
              <a:gd name="T15" fmla="*/ 109 h 146"/>
              <a:gd name="T16" fmla="*/ 0 w 165"/>
              <a:gd name="T17" fmla="*/ 145 h 146"/>
              <a:gd name="T18" fmla="*/ 0 w 165"/>
              <a:gd name="T19" fmla="*/ 145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" h="146">
                <a:moveTo>
                  <a:pt x="0" y="145"/>
                </a:moveTo>
                <a:lnTo>
                  <a:pt x="164" y="145"/>
                </a:lnTo>
                <a:lnTo>
                  <a:pt x="164" y="0"/>
                </a:lnTo>
                <a:lnTo>
                  <a:pt x="152" y="11"/>
                </a:lnTo>
                <a:lnTo>
                  <a:pt x="119" y="11"/>
                </a:lnTo>
                <a:lnTo>
                  <a:pt x="108" y="47"/>
                </a:lnTo>
                <a:lnTo>
                  <a:pt x="87" y="85"/>
                </a:lnTo>
                <a:lnTo>
                  <a:pt x="55" y="109"/>
                </a:lnTo>
                <a:lnTo>
                  <a:pt x="0" y="145"/>
                </a:lnTo>
                <a:lnTo>
                  <a:pt x="0" y="145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99" name="Rectangle 3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1028700"/>
          </a:xfrm>
        </p:spPr>
        <p:txBody>
          <a:bodyPr/>
          <a:lstStyle/>
          <a:p>
            <a:r>
              <a:rPr lang="en-GB" altLang="en-US" dirty="0"/>
              <a:t>Weak and unconsolidated rocks</a:t>
            </a:r>
          </a:p>
        </p:txBody>
      </p:sp>
    </p:spTree>
    <p:extLst>
      <p:ext uri="{BB962C8B-B14F-4D97-AF65-F5344CB8AC3E}">
        <p14:creationId xmlns:p14="http://schemas.microsoft.com/office/powerpoint/2010/main" val="3219169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>
                <a:latin typeface="Univers 57 Condensed" pitchFamily="34" charset="0"/>
              </a:rPr>
              <a:t>Failure Mechanisms—Shear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416" y="3717032"/>
            <a:ext cx="1702340" cy="173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511256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00050" indent="-400050" algn="l" rtl="0" eaLnBrk="0" fontAlgn="base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Char char="•"/>
              <a:defRPr kumimoji="1" sz="28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285750" algn="l" rtl="0" eaLnBrk="0" fontAlgn="base" hangingPunct="0">
              <a:lnSpc>
                <a:spcPts val="3000"/>
              </a:lnSpc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 sz="2600">
                <a:solidFill>
                  <a:schemeClr val="bg2"/>
                </a:solidFill>
                <a:latin typeface="+mn-lt"/>
              </a:defRPr>
            </a:lvl2pPr>
            <a:lvl3pPr marL="1257300" indent="-342900" algn="l" rtl="0" eaLnBrk="0" fontAlgn="base" hangingPunct="0">
              <a:lnSpc>
                <a:spcPts val="28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Char char="•"/>
              <a:defRPr kumimoji="1" sz="2400">
                <a:solidFill>
                  <a:schemeClr val="bg2"/>
                </a:solidFill>
                <a:latin typeface="+mn-lt"/>
              </a:defRPr>
            </a:lvl3pPr>
            <a:lvl4pPr marL="1657350" indent="-285750" algn="l" rtl="0" eaLnBrk="0" fontAlgn="base" hangingPunct="0">
              <a:lnSpc>
                <a:spcPts val="2300"/>
              </a:lnSpc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2000">
                <a:solidFill>
                  <a:schemeClr val="bg2"/>
                </a:solidFill>
                <a:latin typeface="+mn-lt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5pPr>
            <a:lvl6pPr marL="2571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6pPr>
            <a:lvl7pPr marL="3028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7pPr>
            <a:lvl8pPr marL="34861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8pPr>
            <a:lvl9pPr marL="3943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kern="0" dirty="0" smtClean="0"/>
              <a:t>Shear failure (2)</a:t>
            </a:r>
          </a:p>
          <a:p>
            <a:pPr lvl="1">
              <a:lnSpc>
                <a:spcPct val="100000"/>
              </a:lnSpc>
            </a:pPr>
            <a:r>
              <a:rPr lang="en-US" altLang="en-US" sz="2000" kern="0" dirty="0" smtClean="0"/>
              <a:t>Compressive stress causes failure of single perforation tunnel</a:t>
            </a:r>
            <a:br>
              <a:rPr lang="en-US" altLang="en-US" sz="2000" kern="0" dirty="0" smtClean="0"/>
            </a:br>
            <a:endParaRPr lang="en-US" altLang="en-US" sz="2000" kern="0" dirty="0" smtClean="0"/>
          </a:p>
          <a:p>
            <a:pPr lvl="1">
              <a:lnSpc>
                <a:spcPct val="100000"/>
              </a:lnSpc>
            </a:pPr>
            <a:r>
              <a:rPr lang="en-US" altLang="en-US" sz="2000" kern="0" dirty="0" smtClean="0"/>
              <a:t>Stress between perforations can cause a failure at the sand face, between perforations</a:t>
            </a:r>
            <a:br>
              <a:rPr lang="en-US" altLang="en-US" sz="2000" kern="0" dirty="0" smtClean="0"/>
            </a:br>
            <a:r>
              <a:rPr lang="en-US" altLang="en-US" sz="2000" kern="0" dirty="0" smtClean="0"/>
              <a:t/>
            </a:r>
            <a:br>
              <a:rPr lang="en-US" altLang="en-US" sz="2000" kern="0" dirty="0" smtClean="0"/>
            </a:br>
            <a:endParaRPr lang="en-US" altLang="en-US" sz="2000" kern="0" dirty="0" smtClean="0"/>
          </a:p>
          <a:p>
            <a:pPr>
              <a:lnSpc>
                <a:spcPct val="100000"/>
              </a:lnSpc>
            </a:pPr>
            <a:r>
              <a:rPr lang="en-US" altLang="en-US" sz="2400" kern="0" dirty="0" smtClean="0"/>
              <a:t>Shear failure is the primary </a:t>
            </a:r>
            <a:br>
              <a:rPr lang="en-US" altLang="en-US" sz="2400" kern="0" dirty="0" smtClean="0"/>
            </a:br>
            <a:r>
              <a:rPr lang="en-US" altLang="en-US" sz="2400" kern="0" dirty="0" smtClean="0"/>
              <a:t>mechanism for sanding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548936"/>
            <a:ext cx="1702340" cy="173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7164288" y="1412776"/>
            <a:ext cx="484632" cy="4026041"/>
            <a:chOff x="7164288" y="1412776"/>
            <a:chExt cx="484632" cy="4026041"/>
          </a:xfrm>
        </p:grpSpPr>
        <p:sp>
          <p:nvSpPr>
            <p:cNvPr id="3" name="Down Arrow 2"/>
            <p:cNvSpPr/>
            <p:nvPr/>
          </p:nvSpPr>
          <p:spPr bwMode="auto">
            <a:xfrm>
              <a:off x="7164288" y="1412776"/>
              <a:ext cx="484632" cy="978408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  <p:sp>
          <p:nvSpPr>
            <p:cNvPr id="11" name="Down Arrow 10"/>
            <p:cNvSpPr/>
            <p:nvPr/>
          </p:nvSpPr>
          <p:spPr bwMode="auto">
            <a:xfrm rot="10800000">
              <a:off x="7164288" y="4460409"/>
              <a:ext cx="484632" cy="978408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Univers 57 Condensed" pitchFamily="34" charset="0"/>
              </a:endParaRPr>
            </a:p>
          </p:txBody>
        </p:sp>
      </p:grpSp>
      <p:sp>
        <p:nvSpPr>
          <p:cNvPr id="10" name="Up-Down Arrow 9"/>
          <p:cNvSpPr/>
          <p:nvPr/>
        </p:nvSpPr>
        <p:spPr bwMode="auto">
          <a:xfrm rot="2778315">
            <a:off x="6379885" y="3738378"/>
            <a:ext cx="376154" cy="580477"/>
          </a:xfrm>
          <a:prstGeom prst="upDownArrow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Univers 57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151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>
                <a:latin typeface="Univers 57 Condensed" pitchFamily="34" charset="0"/>
              </a:rPr>
              <a:t>Failure Mechanisms—Tensile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11560" y="1493320"/>
            <a:ext cx="7848872" cy="477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00050" indent="-400050" algn="l" rtl="0" eaLnBrk="0" fontAlgn="base" hangingPunct="0">
              <a:lnSpc>
                <a:spcPts val="33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Char char="•"/>
              <a:defRPr kumimoji="1" sz="28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285750" algn="l" rtl="0" eaLnBrk="0" fontAlgn="base" hangingPunct="0">
              <a:lnSpc>
                <a:spcPts val="3000"/>
              </a:lnSpc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 sz="2600">
                <a:solidFill>
                  <a:schemeClr val="bg2"/>
                </a:solidFill>
                <a:latin typeface="+mn-lt"/>
              </a:defRPr>
            </a:lvl2pPr>
            <a:lvl3pPr marL="1257300" indent="-342900" algn="l" rtl="0" eaLnBrk="0" fontAlgn="base" hangingPunct="0">
              <a:lnSpc>
                <a:spcPts val="2800"/>
              </a:lnSpc>
              <a:spcBef>
                <a:spcPts val="900"/>
              </a:spcBef>
              <a:spcAft>
                <a:spcPct val="0"/>
              </a:spcAft>
              <a:buClr>
                <a:srgbClr val="003366"/>
              </a:buClr>
              <a:buChar char="•"/>
              <a:defRPr kumimoji="1" sz="2400">
                <a:solidFill>
                  <a:schemeClr val="bg2"/>
                </a:solidFill>
                <a:latin typeface="+mn-lt"/>
              </a:defRPr>
            </a:lvl3pPr>
            <a:lvl4pPr marL="1657350" indent="-285750" algn="l" rtl="0" eaLnBrk="0" fontAlgn="base" hangingPunct="0">
              <a:lnSpc>
                <a:spcPts val="2300"/>
              </a:lnSpc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2000">
                <a:solidFill>
                  <a:schemeClr val="bg2"/>
                </a:solidFill>
                <a:latin typeface="+mn-lt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5pPr>
            <a:lvl6pPr marL="2571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6pPr>
            <a:lvl7pPr marL="3028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7pPr>
            <a:lvl8pPr marL="34861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8pPr>
            <a:lvl9pPr marL="3943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55000"/>
              <a:buFont typeface="Wingdings" pitchFamily="2" charset="2"/>
              <a:buChar char="l"/>
              <a:defRPr kumimoji="1"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kern="0" dirty="0" smtClean="0"/>
              <a:t>Tensile failure (1)</a:t>
            </a:r>
          </a:p>
          <a:p>
            <a:pPr lvl="1">
              <a:lnSpc>
                <a:spcPct val="100000"/>
              </a:lnSpc>
            </a:pPr>
            <a:r>
              <a:rPr lang="en-US" altLang="en-US" sz="2000" kern="0" dirty="0" smtClean="0"/>
              <a:t>Force of flow erodes</a:t>
            </a:r>
            <a:br>
              <a:rPr lang="en-US" altLang="en-US" sz="2000" kern="0" dirty="0" smtClean="0"/>
            </a:br>
            <a:r>
              <a:rPr lang="en-US" altLang="en-US" sz="2000" kern="0" dirty="0" smtClean="0"/>
              <a:t>tunnel surface</a:t>
            </a:r>
          </a:p>
          <a:p>
            <a:pPr lvl="1">
              <a:lnSpc>
                <a:spcPct val="100000"/>
              </a:lnSpc>
            </a:pPr>
            <a:r>
              <a:rPr lang="en-US" altLang="en-US" sz="2000" kern="0" dirty="0" smtClean="0"/>
              <a:t>Common in very weak </a:t>
            </a:r>
            <a:br>
              <a:rPr lang="en-US" altLang="en-US" sz="2000" kern="0" dirty="0" smtClean="0"/>
            </a:br>
            <a:r>
              <a:rPr lang="en-US" altLang="en-US" sz="2000" kern="0" dirty="0" smtClean="0"/>
              <a:t>rocks or high flow rates</a:t>
            </a:r>
            <a:br>
              <a:rPr lang="en-US" altLang="en-US" sz="2000" kern="0" dirty="0" smtClean="0"/>
            </a:br>
            <a:r>
              <a:rPr lang="en-US" altLang="en-US" sz="2000" kern="0" dirty="0" smtClean="0"/>
              <a:t/>
            </a:r>
            <a:br>
              <a:rPr lang="en-US" altLang="en-US" sz="2000" kern="0" dirty="0" smtClean="0"/>
            </a:br>
            <a:r>
              <a:rPr lang="en-US" altLang="en-US" sz="2000" kern="0" dirty="0" smtClean="0"/>
              <a:t/>
            </a:r>
            <a:br>
              <a:rPr lang="en-US" altLang="en-US" sz="2000" kern="0" dirty="0" smtClean="0"/>
            </a:br>
            <a:r>
              <a:rPr lang="en-US" altLang="en-US" sz="2000" kern="0" dirty="0" smtClean="0"/>
              <a:t/>
            </a:r>
            <a:br>
              <a:rPr lang="en-US" altLang="en-US" sz="2000" kern="0" dirty="0" smtClean="0"/>
            </a:br>
            <a:r>
              <a:rPr lang="en-US" altLang="en-US" sz="2000" kern="0" dirty="0" smtClean="0"/>
              <a:t/>
            </a:r>
            <a:br>
              <a:rPr lang="en-US" altLang="en-US" sz="2000" kern="0" dirty="0" smtClean="0"/>
            </a:br>
            <a:endParaRPr lang="en-US" altLang="en-US" sz="2000" kern="0" dirty="0" smtClean="0"/>
          </a:p>
          <a:p>
            <a:pPr marL="400050" lvl="1" indent="-400050">
              <a:lnSpc>
                <a:spcPct val="100000"/>
              </a:lnSpc>
              <a:buClr>
                <a:srgbClr val="003366"/>
              </a:buClr>
              <a:buFontTx/>
              <a:buChar char="•"/>
            </a:pPr>
            <a:r>
              <a:rPr lang="en-US" sz="2400" dirty="0" smtClean="0"/>
              <a:t>Sand production may </a:t>
            </a:r>
            <a:r>
              <a:rPr lang="en-US" sz="2400" dirty="0"/>
              <a:t>start </a:t>
            </a:r>
            <a:r>
              <a:rPr lang="en-US" sz="2400" dirty="0" smtClean="0"/>
              <a:t>upon initial </a:t>
            </a:r>
            <a:r>
              <a:rPr lang="en-US" sz="2400" dirty="0"/>
              <a:t>inflow, </a:t>
            </a:r>
            <a:r>
              <a:rPr lang="en-US" sz="2400" dirty="0" smtClean="0"/>
              <a:t>with depletion</a:t>
            </a:r>
            <a:r>
              <a:rPr lang="en-US" sz="2400" dirty="0"/>
              <a:t>, </a:t>
            </a:r>
            <a:r>
              <a:rPr lang="en-US" sz="2400" dirty="0" smtClean="0"/>
              <a:t>after shut-ins</a:t>
            </a:r>
            <a:r>
              <a:rPr lang="en-US" sz="2400" dirty="0"/>
              <a:t>, or </a:t>
            </a:r>
            <a:r>
              <a:rPr lang="en-US" sz="2400" dirty="0" smtClean="0"/>
              <a:t>with water break-through</a:t>
            </a:r>
            <a:endParaRPr lang="en-US" sz="2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03057"/>
            <a:ext cx="4135017" cy="30780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7938438" y="1493320"/>
            <a:ext cx="620478" cy="3078070"/>
          </a:xfrm>
          <a:prstGeom prst="rect">
            <a:avLst/>
          </a:prstGeom>
          <a:solidFill>
            <a:srgbClr val="BFBFBF">
              <a:alpha val="27843"/>
            </a:srgbClr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Univers 57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4431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28600"/>
            <a:ext cx="8415338" cy="1143000"/>
          </a:xfrm>
        </p:spPr>
        <p:txBody>
          <a:bodyPr/>
          <a:lstStyle/>
          <a:p>
            <a:r>
              <a:rPr lang="en-US" sz="3200" dirty="0" smtClean="0">
                <a:latin typeface="Univers 57 Condensed" pitchFamily="34" charset="0"/>
              </a:rPr>
              <a:t>What Influences </a:t>
            </a:r>
            <a:r>
              <a:rPr lang="en-US" sz="3200" dirty="0">
                <a:latin typeface="Univers 57 Condensed" pitchFamily="34" charset="0"/>
              </a:rPr>
              <a:t>S</a:t>
            </a:r>
            <a:r>
              <a:rPr lang="en-US" sz="3200" dirty="0" smtClean="0">
                <a:latin typeface="Univers 57 Condensed" pitchFamily="34" charset="0"/>
              </a:rPr>
              <a:t>hear Failure?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691680" y="1052736"/>
            <a:ext cx="5472608" cy="5069460"/>
          </a:xfrm>
        </p:spPr>
        <p:txBody>
          <a:bodyPr>
            <a:normAutofit lnSpcReduction="10000"/>
          </a:bodyPr>
          <a:lstStyle/>
          <a:p>
            <a:pPr marL="396000" indent="-396000">
              <a:lnSpc>
                <a:spcPct val="110000"/>
              </a:lnSpc>
            </a:pPr>
            <a:r>
              <a:rPr lang="en-US" sz="2400" dirty="0" smtClean="0">
                <a:latin typeface="Univers 57 Condensed" pitchFamily="34" charset="0"/>
              </a:rPr>
              <a:t>Parameters we cannot influence</a:t>
            </a:r>
          </a:p>
          <a:p>
            <a:pPr marL="396000" lvl="1" indent="0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 Earth stresses</a:t>
            </a:r>
          </a:p>
          <a:p>
            <a:pPr marL="396000" lvl="1" indent="0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 Rock strength</a:t>
            </a:r>
            <a:endParaRPr lang="en-US" dirty="0" smtClean="0">
              <a:latin typeface="Univers 57 Condensed" pitchFamily="34" charset="0"/>
            </a:endParaRPr>
          </a:p>
          <a:p>
            <a:pPr marL="396000" indent="-396000">
              <a:lnSpc>
                <a:spcPct val="110000"/>
              </a:lnSpc>
            </a:pPr>
            <a:r>
              <a:rPr lang="en-US" sz="2400" dirty="0" smtClean="0">
                <a:latin typeface="Univers 57 Condensed" pitchFamily="34" charset="0"/>
              </a:rPr>
              <a:t>Parameters we can influence</a:t>
            </a:r>
            <a:endParaRPr lang="en-US" sz="1800" dirty="0" smtClean="0">
              <a:latin typeface="Univers 57 Condensed" pitchFamily="34" charset="0"/>
            </a:endParaRP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Where to perforate (select stronger rock)</a:t>
            </a: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Direction of perforations (most stable)</a:t>
            </a: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Shaped charge type (tunnel diameter, penetration)</a:t>
            </a: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Shot density and phase (</a:t>
            </a:r>
            <a:r>
              <a:rPr lang="en-US" sz="1800" dirty="0" err="1" smtClean="0">
                <a:latin typeface="Univers 57 Condensed" pitchFamily="34" charset="0"/>
              </a:rPr>
              <a:t>perf</a:t>
            </a:r>
            <a:r>
              <a:rPr lang="en-US" sz="1800" dirty="0" smtClean="0">
                <a:latin typeface="Univers 57 Condensed" pitchFamily="34" charset="0"/>
              </a:rPr>
              <a:t>-to-</a:t>
            </a:r>
            <a:r>
              <a:rPr lang="en-US" sz="1800" dirty="0" err="1" smtClean="0">
                <a:latin typeface="Univers 57 Condensed" pitchFamily="34" charset="0"/>
              </a:rPr>
              <a:t>perf</a:t>
            </a:r>
            <a:r>
              <a:rPr lang="en-US" sz="1800" dirty="0" smtClean="0">
                <a:latin typeface="Univers 57 Condensed" pitchFamily="34" charset="0"/>
              </a:rPr>
              <a:t> spacing)</a:t>
            </a: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Clean perforations (reduce stress)</a:t>
            </a: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Drawdown (reduce stress)</a:t>
            </a: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Well startup (reduce stress)</a:t>
            </a: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Water (avoid, monitor and shut off)</a:t>
            </a: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sz="1800" dirty="0" smtClean="0">
                <a:latin typeface="Univers 57 Condensed" pitchFamily="34" charset="0"/>
              </a:rPr>
              <a:t>Depletion (pressure support)</a:t>
            </a:r>
          </a:p>
        </p:txBody>
      </p:sp>
    </p:spTree>
    <p:extLst>
      <p:ext uri="{BB962C8B-B14F-4D97-AF65-F5344CB8AC3E}">
        <p14:creationId xmlns:p14="http://schemas.microsoft.com/office/powerpoint/2010/main" val="2183000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28600"/>
            <a:ext cx="8415338" cy="1143000"/>
          </a:xfrm>
        </p:spPr>
        <p:txBody>
          <a:bodyPr/>
          <a:lstStyle/>
          <a:p>
            <a:r>
              <a:rPr lang="en-US" sz="3200" dirty="0" smtClean="0">
                <a:latin typeface="Univers 57 Condensed" pitchFamily="34" charset="0"/>
              </a:rPr>
              <a:t>What Influences Tensile Failure?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691680" y="1412776"/>
            <a:ext cx="5472608" cy="4392488"/>
          </a:xfrm>
        </p:spPr>
        <p:txBody>
          <a:bodyPr>
            <a:normAutofit fontScale="85000" lnSpcReduction="20000"/>
          </a:bodyPr>
          <a:lstStyle/>
          <a:p>
            <a:pPr marL="396000" indent="-396000">
              <a:lnSpc>
                <a:spcPct val="110000"/>
              </a:lnSpc>
            </a:pPr>
            <a:r>
              <a:rPr lang="en-US" sz="3100" dirty="0" smtClean="0">
                <a:latin typeface="Univers 57 Condensed" pitchFamily="34" charset="0"/>
              </a:rPr>
              <a:t>Parameters we can influence</a:t>
            </a: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dirty="0" smtClean="0">
                <a:latin typeface="Univers 57 Condensed" pitchFamily="34" charset="0"/>
              </a:rPr>
              <a:t>Drawdown</a:t>
            </a:r>
          </a:p>
          <a:p>
            <a:pPr marL="977900" lvl="2" indent="-176213">
              <a:lnSpc>
                <a:spcPct val="100000"/>
              </a:lnSpc>
            </a:pPr>
            <a:r>
              <a:rPr lang="en-US" sz="2100" dirty="0">
                <a:latin typeface="Univers 57 Condensed" pitchFamily="34" charset="0"/>
              </a:rPr>
              <a:t>T</a:t>
            </a:r>
            <a:r>
              <a:rPr lang="en-US" sz="2100" dirty="0" smtClean="0">
                <a:latin typeface="Univers 57 Condensed" pitchFamily="34" charset="0"/>
              </a:rPr>
              <a:t>otal flow rate</a:t>
            </a:r>
          </a:p>
          <a:p>
            <a:pPr marL="977900" lvl="2" indent="-176213">
              <a:lnSpc>
                <a:spcPct val="100000"/>
              </a:lnSpc>
            </a:pPr>
            <a:r>
              <a:rPr lang="en-US" sz="2100" dirty="0" smtClean="0">
                <a:latin typeface="Univers 57 Condensed" pitchFamily="34" charset="0"/>
              </a:rPr>
              <a:t>Flow per perforation</a:t>
            </a:r>
          </a:p>
          <a:p>
            <a:pPr marL="977900" lvl="2" indent="-176213">
              <a:lnSpc>
                <a:spcPct val="100000"/>
              </a:lnSpc>
            </a:pPr>
            <a:r>
              <a:rPr lang="en-US" sz="2100" dirty="0" smtClean="0">
                <a:latin typeface="Univers 57 Condensed" pitchFamily="34" charset="0"/>
              </a:rPr>
              <a:t>Sand production to surface</a:t>
            </a: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dirty="0" smtClean="0">
                <a:latin typeface="Univers 57 Condensed" pitchFamily="34" charset="0"/>
              </a:rPr>
              <a:t>Shot density</a:t>
            </a:r>
          </a:p>
          <a:p>
            <a:pPr marL="977900" lvl="2" indent="-176213">
              <a:lnSpc>
                <a:spcPct val="100000"/>
              </a:lnSpc>
            </a:pPr>
            <a:r>
              <a:rPr lang="en-US" sz="2100" dirty="0">
                <a:latin typeface="Univers 57 Condensed" pitchFamily="34" charset="0"/>
              </a:rPr>
              <a:t>F</a:t>
            </a:r>
            <a:r>
              <a:rPr lang="en-US" sz="2100" dirty="0" smtClean="0">
                <a:latin typeface="Univers 57 Condensed" pitchFamily="34" charset="0"/>
              </a:rPr>
              <a:t>low rate per perforation</a:t>
            </a:r>
          </a:p>
          <a:p>
            <a:pPr marL="344487" lvl="1" indent="0">
              <a:lnSpc>
                <a:spcPct val="100000"/>
              </a:lnSpc>
              <a:buNone/>
            </a:pPr>
            <a:endParaRPr lang="en-US" sz="1800" dirty="0" smtClean="0">
              <a:latin typeface="Univers 57 Condensed" pitchFamily="34" charset="0"/>
            </a:endParaRPr>
          </a:p>
          <a:p>
            <a:pPr marL="396000" indent="-396000">
              <a:lnSpc>
                <a:spcPct val="110000"/>
              </a:lnSpc>
            </a:pPr>
            <a:r>
              <a:rPr lang="en-US" sz="3100" dirty="0" smtClean="0">
                <a:latin typeface="Univers 57 Condensed" pitchFamily="34" charset="0"/>
              </a:rPr>
              <a:t>Some opposing influences</a:t>
            </a:r>
            <a:endParaRPr lang="en-US" sz="3100" dirty="0">
              <a:latin typeface="Univers 57 Condensed" pitchFamily="34" charset="0"/>
            </a:endParaRP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dirty="0" smtClean="0">
                <a:latin typeface="Univers 57 Condensed" pitchFamily="34" charset="0"/>
              </a:rPr>
              <a:t>Increase shot density</a:t>
            </a:r>
            <a:endParaRPr lang="en-US" dirty="0">
              <a:latin typeface="Univers 57 Condensed" pitchFamily="34" charset="0"/>
            </a:endParaRPr>
          </a:p>
          <a:p>
            <a:pPr marL="520700" lvl="1" indent="-176213">
              <a:lnSpc>
                <a:spcPct val="100000"/>
              </a:lnSpc>
              <a:buFontTx/>
              <a:buChar char="•"/>
            </a:pPr>
            <a:r>
              <a:rPr lang="en-US" dirty="0" smtClean="0">
                <a:latin typeface="Univers 57 Condensed" pitchFamily="34" charset="0"/>
              </a:rPr>
              <a:t>Increase </a:t>
            </a:r>
            <a:r>
              <a:rPr lang="en-US" dirty="0" err="1" smtClean="0">
                <a:latin typeface="Univers 57 Condensed" pitchFamily="34" charset="0"/>
              </a:rPr>
              <a:t>perf</a:t>
            </a:r>
            <a:r>
              <a:rPr lang="en-US" dirty="0" smtClean="0">
                <a:latin typeface="Univers 57 Condensed" pitchFamily="34" charset="0"/>
              </a:rPr>
              <a:t>-to-</a:t>
            </a:r>
            <a:r>
              <a:rPr lang="en-US" dirty="0" err="1" smtClean="0">
                <a:latin typeface="Univers 57 Condensed" pitchFamily="34" charset="0"/>
              </a:rPr>
              <a:t>perf</a:t>
            </a:r>
            <a:r>
              <a:rPr lang="en-US" dirty="0" smtClean="0">
                <a:latin typeface="Univers 57 Condensed" pitchFamily="34" charset="0"/>
              </a:rPr>
              <a:t> spacing</a:t>
            </a:r>
            <a:endParaRPr lang="en-US" dirty="0">
              <a:latin typeface="Univers 57 Condensed" pitchFamily="34" charset="0"/>
            </a:endParaRPr>
          </a:p>
          <a:p>
            <a:pPr marL="344487" lvl="1" indent="0">
              <a:lnSpc>
                <a:spcPct val="100000"/>
              </a:lnSpc>
              <a:buNone/>
            </a:pPr>
            <a:endParaRPr lang="en-US" sz="1800" dirty="0" smtClean="0">
              <a:latin typeface="Univers 57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49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2348880"/>
            <a:ext cx="5616575" cy="1524000"/>
          </a:xfrm>
        </p:spPr>
        <p:txBody>
          <a:bodyPr/>
          <a:lstStyle/>
          <a:p>
            <a:pPr algn="ctr"/>
            <a:r>
              <a:rPr lang="en-US" altLang="en-US" dirty="0" smtClean="0"/>
              <a:t>Sand Prediction Models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22497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Default Design">
      <a:majorFont>
        <a:latin typeface="Univers 57 Condensed"/>
        <a:ea typeface=""/>
        <a:cs typeface=""/>
      </a:majorFont>
      <a:minorFont>
        <a:latin typeface="Univers 57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Univers 57 Condense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Univers 57 Condensed" pitchFamily="34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XMLData TextToDisplay="%EMAILADDRESS%">martin17@slb.com</XMLData>
</file>

<file path=customXml/item2.xml><?xml version="1.0" encoding="utf-8"?>
<XMLData TextToDisplay="%USERNAME%">martin17</XMLData>
</file>

<file path=customXml/item3.xml><?xml version="1.0" encoding="utf-8"?>
<XMLData TextToDisplay="%HOSTNAME%">AMARTIN-SGR.DIR.slb.com</XMLData>
</file>

<file path=customXml/item4.xml><?xml version="1.0" encoding="utf-8"?>
<XMLData TextToDisplay="RightsWATCHMark">8|SCHLUMBERGER-EXT-Public|{00000000-0000-0000-0000-000000000000}</XMLData>
</file>

<file path=customXml/item5.xml><?xml version="1.0" encoding="utf-8"?>
<XMLData TextToDisplay="%CLASSIFICATIONDATETIME%">11:08 19/05/2015</XMLData>
</file>

<file path=customXml/item6.xml><?xml version="1.0" encoding="utf-8"?>
<XMLData TextToDisplay="%DOCUMENTGUID%">{00000000-0000-0000-0000-000000000000}</XMLData>
</file>

<file path=customXml/itemProps1.xml><?xml version="1.0" encoding="utf-8"?>
<ds:datastoreItem xmlns:ds="http://schemas.openxmlformats.org/officeDocument/2006/customXml" ds:itemID="{33A943A7-FAEB-406C-8D67-11BC90569F94}">
  <ds:schemaRefs/>
</ds:datastoreItem>
</file>

<file path=customXml/itemProps2.xml><?xml version="1.0" encoding="utf-8"?>
<ds:datastoreItem xmlns:ds="http://schemas.openxmlformats.org/officeDocument/2006/customXml" ds:itemID="{A2CD2E6C-DA39-4B39-8BBA-57A4C89C1FB7}">
  <ds:schemaRefs/>
</ds:datastoreItem>
</file>

<file path=customXml/itemProps3.xml><?xml version="1.0" encoding="utf-8"?>
<ds:datastoreItem xmlns:ds="http://schemas.openxmlformats.org/officeDocument/2006/customXml" ds:itemID="{3E52F0E1-7C7A-4F0B-9E87-9FEAF0112FE5}">
  <ds:schemaRefs/>
</ds:datastoreItem>
</file>

<file path=customXml/itemProps4.xml><?xml version="1.0" encoding="utf-8"?>
<ds:datastoreItem xmlns:ds="http://schemas.openxmlformats.org/officeDocument/2006/customXml" ds:itemID="{F37C3B32-31EB-4BFA-8545-F7B34893633F}">
  <ds:schemaRefs/>
</ds:datastoreItem>
</file>

<file path=customXml/itemProps5.xml><?xml version="1.0" encoding="utf-8"?>
<ds:datastoreItem xmlns:ds="http://schemas.openxmlformats.org/officeDocument/2006/customXml" ds:itemID="{39991932-E070-41EF-B8D6-611B1BE4B4C9}">
  <ds:schemaRefs/>
</ds:datastoreItem>
</file>

<file path=customXml/itemProps6.xml><?xml version="1.0" encoding="utf-8"?>
<ds:datastoreItem xmlns:ds="http://schemas.openxmlformats.org/officeDocument/2006/customXml" ds:itemID="{4B82EBB5-5717-4491-937D-252F26585B3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12028</TotalTime>
  <Words>771</Words>
  <Application>Microsoft Office PowerPoint</Application>
  <PresentationFormat>On-screen Show (4:3)</PresentationFormat>
  <Paragraphs>245</Paragraphs>
  <Slides>28</Slides>
  <Notes>20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Default Design</vt:lpstr>
      <vt:lpstr>Document</vt:lpstr>
      <vt:lpstr>Chart</vt:lpstr>
      <vt:lpstr>Photo Editor Photo</vt:lpstr>
      <vt:lpstr>Perforating Weak Sands—A Review of Techniques</vt:lpstr>
      <vt:lpstr>Agenda</vt:lpstr>
      <vt:lpstr>A Little Bit of Geomechanics </vt:lpstr>
      <vt:lpstr>Weak and unconsolidated rocks</vt:lpstr>
      <vt:lpstr>Failure Mechanisms—Shear</vt:lpstr>
      <vt:lpstr>Failure Mechanisms—Tensile</vt:lpstr>
      <vt:lpstr>What Influences Shear Failure?</vt:lpstr>
      <vt:lpstr>What Influences Tensile Failure?</vt:lpstr>
      <vt:lpstr>Sand Prediction Models </vt:lpstr>
      <vt:lpstr>Sand Prediction Model</vt:lpstr>
      <vt:lpstr>Perforation Stability Modelling</vt:lpstr>
      <vt:lpstr>Sand production - Stability Envelope</vt:lpstr>
      <vt:lpstr>Sand Prevention with Oriented Perforating </vt:lpstr>
      <vt:lpstr>Sanding Sensitivities – Perforation Diameter</vt:lpstr>
      <vt:lpstr>Sanding Sensitivities – Perforation Orientation</vt:lpstr>
      <vt:lpstr>Sanding Sensitivities – Stress Anisotropy &amp; UCS</vt:lpstr>
      <vt:lpstr>Optimum Phasing</vt:lpstr>
      <vt:lpstr>PowerPoint Presentation</vt:lpstr>
      <vt:lpstr>PowerPoint Presentation</vt:lpstr>
      <vt:lpstr>Optimized Perforating</vt:lpstr>
      <vt:lpstr>Practical Case </vt:lpstr>
      <vt:lpstr>PowerPoint Presentation</vt:lpstr>
      <vt:lpstr>Sand Detection Log North Sea Well</vt:lpstr>
      <vt:lpstr>North Sea Existing Wells</vt:lpstr>
      <vt:lpstr>Zones Producing Sand</vt:lpstr>
      <vt:lpstr>Summary</vt:lpstr>
      <vt:lpstr>Some References</vt:lpstr>
      <vt:lpstr>Perforating</vt:lpstr>
    </vt:vector>
  </TitlesOfParts>
  <Company>Schlumberger Oilfield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Presentation Title (42 pt Univers 57 Condensed)</dc:title>
  <dc:creator>Amy Green</dc:creator>
  <cp:keywords>SLB-Confidential,</cp:keywords>
  <cp:lastModifiedBy>Erle P. Halliburton</cp:lastModifiedBy>
  <cp:revision>415</cp:revision>
  <dcterms:created xsi:type="dcterms:W3CDTF">1999-06-18T19:56:26Z</dcterms:created>
  <dcterms:modified xsi:type="dcterms:W3CDTF">2015-05-21T08:42:31Z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curity-level">
    <vt:lpwstr>SLB-Confidential</vt:lpwstr>
  </property>
  <property fmtid="{D5CDD505-2E9C-101B-9397-08002B2CF9AE}" pid="3" name="classification-date">
    <vt:lpwstr>25/04/2008</vt:lpwstr>
  </property>
  <property fmtid="{D5CDD505-2E9C-101B-9397-08002B2CF9AE}" pid="4" name="classification-version">
    <vt:lpwstr>Version 3.9.2</vt:lpwstr>
  </property>
  <property fmtid="{D5CDD505-2E9C-101B-9397-08002B2CF9AE}" pid="5" name="RightsWATCHMark">
    <vt:lpwstr>8|SCHLUMBERGER-EXT-Public|{00000000-0000-0000-0000-000000000000}</vt:lpwstr>
  </property>
</Properties>
</file>