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7"/>
  </p:sldMasterIdLst>
  <p:notesMasterIdLst>
    <p:notesMasterId r:id="rId20"/>
  </p:notesMasterIdLst>
  <p:handoutMasterIdLst>
    <p:handoutMasterId r:id="rId21"/>
  </p:handoutMasterIdLst>
  <p:sldIdLst>
    <p:sldId id="260" r:id="rId8"/>
    <p:sldId id="264" r:id="rId9"/>
    <p:sldId id="272" r:id="rId10"/>
    <p:sldId id="268" r:id="rId11"/>
    <p:sldId id="274" r:id="rId12"/>
    <p:sldId id="275" r:id="rId13"/>
    <p:sldId id="276" r:id="rId14"/>
    <p:sldId id="279" r:id="rId15"/>
    <p:sldId id="277" r:id="rId16"/>
    <p:sldId id="269" r:id="rId17"/>
    <p:sldId id="270" r:id="rId18"/>
    <p:sldId id="288" r:id="rId1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2" charset="0"/>
        <a:ea typeface="+mn-ea"/>
        <a:cs typeface="+mn-cs"/>
      </a:defRPr>
    </a:lvl1pPr>
    <a:lvl2pPr marL="457200" algn="l" rtl="0" fontAlgn="base">
      <a:spcBef>
        <a:spcPct val="0"/>
      </a:spcBef>
      <a:spcAft>
        <a:spcPct val="0"/>
      </a:spcAft>
      <a:defRPr kern="1200">
        <a:solidFill>
          <a:schemeClr val="tx1"/>
        </a:solidFill>
        <a:latin typeface="Arial" pitchFamily="32" charset="0"/>
        <a:ea typeface="+mn-ea"/>
        <a:cs typeface="+mn-cs"/>
      </a:defRPr>
    </a:lvl2pPr>
    <a:lvl3pPr marL="914400" algn="l" rtl="0" fontAlgn="base">
      <a:spcBef>
        <a:spcPct val="0"/>
      </a:spcBef>
      <a:spcAft>
        <a:spcPct val="0"/>
      </a:spcAft>
      <a:defRPr kern="1200">
        <a:solidFill>
          <a:schemeClr val="tx1"/>
        </a:solidFill>
        <a:latin typeface="Arial" pitchFamily="32" charset="0"/>
        <a:ea typeface="+mn-ea"/>
        <a:cs typeface="+mn-cs"/>
      </a:defRPr>
    </a:lvl3pPr>
    <a:lvl4pPr marL="1371600" algn="l" rtl="0" fontAlgn="base">
      <a:spcBef>
        <a:spcPct val="0"/>
      </a:spcBef>
      <a:spcAft>
        <a:spcPct val="0"/>
      </a:spcAft>
      <a:defRPr kern="1200">
        <a:solidFill>
          <a:schemeClr val="tx1"/>
        </a:solidFill>
        <a:latin typeface="Arial" pitchFamily="32" charset="0"/>
        <a:ea typeface="+mn-ea"/>
        <a:cs typeface="+mn-cs"/>
      </a:defRPr>
    </a:lvl4pPr>
    <a:lvl5pPr marL="1828800" algn="l" rtl="0" fontAlgn="base">
      <a:spcBef>
        <a:spcPct val="0"/>
      </a:spcBef>
      <a:spcAft>
        <a:spcPct val="0"/>
      </a:spcAft>
      <a:defRPr kern="1200">
        <a:solidFill>
          <a:schemeClr val="tx1"/>
        </a:solidFill>
        <a:latin typeface="Arial" pitchFamily="32" charset="0"/>
        <a:ea typeface="+mn-ea"/>
        <a:cs typeface="+mn-cs"/>
      </a:defRPr>
    </a:lvl5pPr>
    <a:lvl6pPr marL="2286000" algn="l" defTabSz="457200" rtl="0" eaLnBrk="1" latinLnBrk="0" hangingPunct="1">
      <a:defRPr kern="1200">
        <a:solidFill>
          <a:schemeClr val="tx1"/>
        </a:solidFill>
        <a:latin typeface="Arial" pitchFamily="32" charset="0"/>
        <a:ea typeface="+mn-ea"/>
        <a:cs typeface="+mn-cs"/>
      </a:defRPr>
    </a:lvl6pPr>
    <a:lvl7pPr marL="2743200" algn="l" defTabSz="457200" rtl="0" eaLnBrk="1" latinLnBrk="0" hangingPunct="1">
      <a:defRPr kern="1200">
        <a:solidFill>
          <a:schemeClr val="tx1"/>
        </a:solidFill>
        <a:latin typeface="Arial" pitchFamily="32" charset="0"/>
        <a:ea typeface="+mn-ea"/>
        <a:cs typeface="+mn-cs"/>
      </a:defRPr>
    </a:lvl7pPr>
    <a:lvl8pPr marL="3200400" algn="l" defTabSz="457200" rtl="0" eaLnBrk="1" latinLnBrk="0" hangingPunct="1">
      <a:defRPr kern="1200">
        <a:solidFill>
          <a:schemeClr val="tx1"/>
        </a:solidFill>
        <a:latin typeface="Arial" pitchFamily="32" charset="0"/>
        <a:ea typeface="+mn-ea"/>
        <a:cs typeface="+mn-cs"/>
      </a:defRPr>
    </a:lvl8pPr>
    <a:lvl9pPr marL="3657600" algn="l" defTabSz="457200" rtl="0" eaLnBrk="1" latinLnBrk="0" hangingPunct="1">
      <a:defRPr kern="1200">
        <a:solidFill>
          <a:schemeClr val="tx1"/>
        </a:solidFill>
        <a:latin typeface="Arial" pitchFamily="32" charset="0"/>
        <a:ea typeface="+mn-ea"/>
        <a:cs typeface="+mn-cs"/>
      </a:defRPr>
    </a:lvl9pPr>
  </p:defaultTextStyle>
  <p:extLst>
    <p:ext uri="{EFAFB233-063F-42B5-8137-9DF3F51BA10A}">
      <p15:sldGuideLst xmlns:p15="http://schemas.microsoft.com/office/powerpoint/2012/main" xmlns="">
        <p15:guide id="1" orient="horz" pos="871">
          <p15:clr>
            <a:srgbClr val="A4A3A4"/>
          </p15:clr>
        </p15:guide>
        <p15:guide id="2" pos="3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6E6E6"/>
    <a:srgbClr val="3368A8"/>
    <a:srgbClr val="0F69AC"/>
    <a:srgbClr val="4795D5"/>
    <a:srgbClr val="0D69AC"/>
    <a:srgbClr val="3267AA"/>
    <a:srgbClr val="F7A7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8" autoAdjust="0"/>
    <p:restoredTop sz="84494" autoAdjust="0"/>
  </p:normalViewPr>
  <p:slideViewPr>
    <p:cSldViewPr snapToGrid="0" showGuides="1">
      <p:cViewPr varScale="1">
        <p:scale>
          <a:sx n="62" d="100"/>
          <a:sy n="62" d="100"/>
        </p:scale>
        <p:origin x="-1620" y="-78"/>
      </p:cViewPr>
      <p:guideLst>
        <p:guide orient="horz" pos="871"/>
        <p:guide pos="34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atin typeface="Arial" pitchFamily="-109" charset="0"/>
              </a:defRPr>
            </a:lvl1pPr>
          </a:lstStyle>
          <a:p>
            <a:pPr>
              <a:defRPr/>
            </a:pPr>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atin typeface="Arial" pitchFamily="-109" charset="0"/>
              </a:defRPr>
            </a:lvl1pPr>
          </a:lstStyle>
          <a:p>
            <a:pPr>
              <a:defRPr/>
            </a:pPr>
            <a:fld id="{39ADBD79-2BB4-1544-9BFB-C88E08A0BC17}" type="datetime1">
              <a:rPr lang="en-US"/>
              <a:pPr>
                <a:defRPr/>
              </a:pPr>
              <a:t>21-May-15</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atin typeface="Arial" pitchFamily="-109" charset="0"/>
              </a:defRPr>
            </a:lvl1pPr>
          </a:lstStyle>
          <a:p>
            <a:pPr>
              <a:defRPr/>
            </a:pPr>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atin typeface="Arial" pitchFamily="-109" charset="0"/>
              </a:defRPr>
            </a:lvl1pPr>
          </a:lstStyle>
          <a:p>
            <a:pPr>
              <a:defRPr/>
            </a:pPr>
            <a:fld id="{CA6A74F3-03FB-8749-873A-8CAA884EAA4C}" type="slidenum">
              <a:rPr lang="en-US"/>
              <a:pPr>
                <a:defRPr/>
              </a:pPr>
              <a:t>‹#›</a:t>
            </a:fld>
            <a:endParaRPr lang="en-US" dirty="0"/>
          </a:p>
        </p:txBody>
      </p:sp>
    </p:spTree>
    <p:extLst>
      <p:ext uri="{BB962C8B-B14F-4D97-AF65-F5344CB8AC3E}">
        <p14:creationId xmlns:p14="http://schemas.microsoft.com/office/powerpoint/2010/main" val="37889484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09" charset="0"/>
              </a:defRPr>
            </a:lvl1pPr>
          </a:lstStyle>
          <a:p>
            <a:pPr>
              <a:defRPr/>
            </a:pPr>
            <a:endParaRPr lang="en-US" dirty="0"/>
          </a:p>
        </p:txBody>
      </p:sp>
      <p:sp>
        <p:nvSpPr>
          <p:cNvPr id="4099"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09"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09" charset="0"/>
              </a:defRPr>
            </a:lvl1pPr>
          </a:lstStyle>
          <a:p>
            <a:pPr>
              <a:defRPr/>
            </a:pPr>
            <a:endParaRPr lang="en-US" dirty="0"/>
          </a:p>
        </p:txBody>
      </p:sp>
      <p:sp>
        <p:nvSpPr>
          <p:cNvPr id="4103"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pitchFamily="-109" charset="0"/>
              </a:defRPr>
            </a:lvl1pPr>
          </a:lstStyle>
          <a:p>
            <a:pPr>
              <a:defRPr/>
            </a:pPr>
            <a:fld id="{DD2993D7-A5FE-D449-A4DD-5E69D695F9CB}" type="slidenum">
              <a:rPr lang="en-US"/>
              <a:pPr>
                <a:defRPr/>
              </a:pPr>
              <a:t>‹#›</a:t>
            </a:fld>
            <a:endParaRPr lang="en-US" dirty="0"/>
          </a:p>
        </p:txBody>
      </p:sp>
    </p:spTree>
    <p:extLst>
      <p:ext uri="{BB962C8B-B14F-4D97-AF65-F5344CB8AC3E}">
        <p14:creationId xmlns:p14="http://schemas.microsoft.com/office/powerpoint/2010/main" val="33443344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solidFill>
                  <a:srgbClr val="000000"/>
                </a:solidFill>
                <a:latin typeface="Tahoma"/>
              </a:rPr>
              <a:t>The BakerHughes select fire  system is a step change in select fire operations, utilizing a unique electrical/ballistic  transfer system, eliminates the weakness inherent in current technologies that use ported subs and require on site wiring. The electronic cartridge offers all the redundancy and monitoring capability of the current leading intelligent switch technology without the need for downhole controller subs.</a:t>
            </a:r>
            <a:endParaRPr lang="en-US" baseline="0" dirty="0" smtClean="0">
              <a:solidFill>
                <a:srgbClr val="000000"/>
              </a:solidFill>
              <a:latin typeface="Tahoma"/>
            </a:endParaRPr>
          </a:p>
          <a:p>
            <a:endParaRPr lang="en-US" dirty="0"/>
          </a:p>
        </p:txBody>
      </p:sp>
      <p:sp>
        <p:nvSpPr>
          <p:cNvPr id="4" name="Slide Number Placeholder 3"/>
          <p:cNvSpPr>
            <a:spLocks noGrp="1"/>
          </p:cNvSpPr>
          <p:nvPr>
            <p:ph type="sldNum" sz="quarter" idx="10"/>
          </p:nvPr>
        </p:nvSpPr>
        <p:spPr/>
        <p:txBody>
          <a:bodyPr/>
          <a:lstStyle/>
          <a:p>
            <a:pPr>
              <a:defRPr/>
            </a:pPr>
            <a:fld id="{DD2993D7-A5FE-D449-A4DD-5E69D695F9CB}" type="slidenum">
              <a:rPr lang="en-US" smtClean="0"/>
              <a:pPr>
                <a:defRPr/>
              </a:pPr>
              <a:t>2</a:t>
            </a:fld>
            <a:endParaRPr lang="en-US" dirty="0"/>
          </a:p>
        </p:txBody>
      </p:sp>
    </p:spTree>
    <p:extLst>
      <p:ext uri="{BB962C8B-B14F-4D97-AF65-F5344CB8AC3E}">
        <p14:creationId xmlns:p14="http://schemas.microsoft.com/office/powerpoint/2010/main" val="101479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9415" indent="-349415">
              <a:lnSpc>
                <a:spcPct val="80000"/>
              </a:lnSpc>
            </a:pPr>
            <a:r>
              <a:rPr lang="en-US" dirty="0">
                <a:ea typeface="ＭＳ Ｐゴシック"/>
                <a:cs typeface="ＭＳ Ｐゴシック"/>
              </a:rPr>
              <a:t>Safe – no internal Power source.</a:t>
            </a:r>
          </a:p>
          <a:p>
            <a:pPr marL="349415" indent="-349415">
              <a:lnSpc>
                <a:spcPct val="80000"/>
              </a:lnSpc>
            </a:pPr>
            <a:r>
              <a:rPr lang="en-US" dirty="0">
                <a:ea typeface="ＭＳ Ｐゴシック"/>
                <a:cs typeface="ＭＳ Ｐゴシック"/>
              </a:rPr>
              <a:t>No window ports – Increased reliability</a:t>
            </a:r>
          </a:p>
          <a:p>
            <a:pPr marL="349415" indent="-349415">
              <a:lnSpc>
                <a:spcPct val="80000"/>
              </a:lnSpc>
            </a:pPr>
            <a:r>
              <a:rPr lang="en-US" dirty="0">
                <a:ea typeface="ＭＳ Ｐゴシック"/>
                <a:cs typeface="ＭＳ Ｐゴシック"/>
              </a:rPr>
              <a:t>Easy to assemble at the well site – “Plug and Play” no wiring at the well site.</a:t>
            </a:r>
          </a:p>
          <a:p>
            <a:pPr marL="349415" indent="-349415">
              <a:lnSpc>
                <a:spcPct val="80000"/>
              </a:lnSpc>
            </a:pPr>
            <a:r>
              <a:rPr lang="en-US" dirty="0">
                <a:ea typeface="ＭＳ Ｐゴシック"/>
                <a:cs typeface="ＭＳ Ｐゴシック"/>
              </a:rPr>
              <a:t>Simple To Use – User friendly software automatically confirms gun count in string.</a:t>
            </a:r>
          </a:p>
          <a:p>
            <a:pPr marL="349415" indent="-349415">
              <a:lnSpc>
                <a:spcPct val="80000"/>
              </a:lnSpc>
            </a:pPr>
            <a:r>
              <a:rPr lang="en-US" dirty="0">
                <a:ea typeface="ＭＳ Ｐゴシック"/>
                <a:cs typeface="ＭＳ Ｐゴシック"/>
              </a:rPr>
              <a:t>Two way communications  due to robustness of the system. </a:t>
            </a:r>
          </a:p>
          <a:p>
            <a:pPr marL="349415" indent="-349415">
              <a:lnSpc>
                <a:spcPct val="80000"/>
              </a:lnSpc>
            </a:pPr>
            <a:r>
              <a:rPr lang="en-US" dirty="0">
                <a:ea typeface="ＭＳ Ｐゴシック"/>
                <a:cs typeface="ＭＳ Ｐゴシック"/>
              </a:rPr>
              <a:t>Allows “Shooting on the Fly” efficient operations.</a:t>
            </a:r>
          </a:p>
          <a:p>
            <a:pPr marL="349415" indent="-349415">
              <a:lnSpc>
                <a:spcPct val="80000"/>
              </a:lnSpc>
            </a:pPr>
            <a:r>
              <a:rPr lang="en-US" dirty="0">
                <a:ea typeface="ＭＳ Ｐゴシック"/>
                <a:cs typeface="ＭＳ Ｐゴシック"/>
              </a:rPr>
              <a:t>Ability to test system prior to going to  perforating depth – save significant down time – increase efficiency.  </a:t>
            </a:r>
          </a:p>
          <a:p>
            <a:pPr marL="349415" indent="-349415">
              <a:lnSpc>
                <a:spcPct val="80000"/>
              </a:lnSpc>
            </a:pPr>
            <a:r>
              <a:rPr lang="en-US" dirty="0">
                <a:ea typeface="ＭＳ Ｐゴシック"/>
                <a:cs typeface="ＭＳ Ｐゴシック"/>
              </a:rPr>
              <a:t>Ability to skip a gun if necessary – Allows redundancy.</a:t>
            </a:r>
          </a:p>
          <a:p>
            <a:pPr marL="349415" indent="-349415">
              <a:lnSpc>
                <a:spcPct val="80000"/>
              </a:lnSpc>
            </a:pPr>
            <a:r>
              <a:rPr lang="en-US" dirty="0">
                <a:ea typeface="ＭＳ Ｐゴシック"/>
                <a:cs typeface="ＭＳ Ｐゴシック"/>
              </a:rPr>
              <a:t>Monitors Detonator connection to switch – Allows Quick decisions, save trouble shooting time.  </a:t>
            </a:r>
          </a:p>
          <a:p>
            <a:pPr marL="349415" indent="-349415">
              <a:lnSpc>
                <a:spcPct val="80000"/>
              </a:lnSpc>
            </a:pPr>
            <a:r>
              <a:rPr lang="en-US" dirty="0">
                <a:ea typeface="ＭＳ Ｐゴシック"/>
                <a:cs typeface="ＭＳ Ｐゴシック"/>
              </a:rPr>
              <a:t>Eliminates reliability and efficiency issues associated with mechanical devices. </a:t>
            </a:r>
          </a:p>
          <a:p>
            <a:pPr marL="349415" indent="-349415">
              <a:lnSpc>
                <a:spcPct val="80000"/>
              </a:lnSpc>
            </a:pPr>
            <a:r>
              <a:rPr lang="en-US" dirty="0">
                <a:ea typeface="ＭＳ Ｐゴシック"/>
                <a:cs typeface="ＭＳ Ｐゴシック"/>
              </a:rPr>
              <a:t>Virtually eliminates need for Radio Silence on most locations.</a:t>
            </a:r>
            <a:endParaRPr lang="en-US" dirty="0"/>
          </a:p>
        </p:txBody>
      </p:sp>
      <p:sp>
        <p:nvSpPr>
          <p:cNvPr id="4" name="Slide Number Placeholder 3"/>
          <p:cNvSpPr>
            <a:spLocks noGrp="1"/>
          </p:cNvSpPr>
          <p:nvPr>
            <p:ph type="sldNum" sz="quarter" idx="10"/>
          </p:nvPr>
        </p:nvSpPr>
        <p:spPr/>
        <p:txBody>
          <a:bodyPr/>
          <a:lstStyle/>
          <a:p>
            <a:pPr>
              <a:defRPr/>
            </a:pPr>
            <a:fld id="{DD2993D7-A5FE-D449-A4DD-5E69D695F9CB}" type="slidenum">
              <a:rPr lang="en-US" smtClean="0"/>
              <a:pPr>
                <a:defRPr/>
              </a:pPr>
              <a:t>3</a:t>
            </a:fld>
            <a:endParaRPr lang="en-US" dirty="0"/>
          </a:p>
        </p:txBody>
      </p:sp>
    </p:spTree>
    <p:extLst>
      <p:ext uri="{BB962C8B-B14F-4D97-AF65-F5344CB8AC3E}">
        <p14:creationId xmlns:p14="http://schemas.microsoft.com/office/powerpoint/2010/main" val="750428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r>
              <a:rPr lang="en-US" baseline="0" dirty="0" smtClean="0">
                <a:solidFill>
                  <a:srgbClr val="000000"/>
                </a:solidFill>
                <a:latin typeface="Tahoma"/>
              </a:rPr>
              <a:t>Up to 32 selections</a:t>
            </a:r>
          </a:p>
          <a:p>
            <a:pPr lvl="0" rtl="0"/>
            <a:r>
              <a:rPr lang="en-US" baseline="0" dirty="0" smtClean="0">
                <a:solidFill>
                  <a:srgbClr val="000000"/>
                </a:solidFill>
                <a:latin typeface="Tahoma"/>
              </a:rPr>
              <a:t>Operates with BHI approved detonators or Guardian Fired Guns including EBW’s.</a:t>
            </a:r>
          </a:p>
          <a:p>
            <a:pPr lvl="0" rtl="0"/>
            <a:r>
              <a:rPr lang="en-US" baseline="0" dirty="0" smtClean="0">
                <a:solidFill>
                  <a:srgbClr val="000000"/>
                </a:solidFill>
                <a:latin typeface="Tahoma"/>
              </a:rPr>
              <a:t>Expendable downhole equipment</a:t>
            </a:r>
          </a:p>
          <a:p>
            <a:pPr lvl="0" rtl="0"/>
            <a:r>
              <a:rPr lang="en-US" baseline="0" dirty="0" smtClean="0">
                <a:solidFill>
                  <a:srgbClr val="000000"/>
                </a:solidFill>
                <a:latin typeface="Tahoma"/>
              </a:rPr>
              <a:t>Temperature rating 347° F.</a:t>
            </a:r>
          </a:p>
          <a:p>
            <a:pPr lvl="0" rtl="0"/>
            <a:r>
              <a:rPr lang="en-US" baseline="0" dirty="0" smtClean="0">
                <a:solidFill>
                  <a:srgbClr val="000000"/>
                </a:solidFill>
                <a:latin typeface="Tahoma"/>
              </a:rPr>
              <a:t>Pressure Rating 22,000 psi (gun rating)</a:t>
            </a:r>
          </a:p>
          <a:p>
            <a:pPr lvl="0" rtl="0"/>
            <a:r>
              <a:rPr lang="en-US" baseline="0" dirty="0" smtClean="0">
                <a:solidFill>
                  <a:srgbClr val="000000"/>
                </a:solidFill>
                <a:latin typeface="Tahoma"/>
              </a:rPr>
              <a:t>Unique Address</a:t>
            </a:r>
          </a:p>
          <a:p>
            <a:pPr lvl="0" rtl="0"/>
            <a:r>
              <a:rPr lang="en-US" baseline="0" dirty="0" smtClean="0">
                <a:solidFill>
                  <a:srgbClr val="000000"/>
                </a:solidFill>
                <a:latin typeface="Tahoma"/>
              </a:rPr>
              <a:t>Ability to test gun string at safe depth</a:t>
            </a:r>
          </a:p>
          <a:p>
            <a:pPr lvl="0" rtl="0"/>
            <a:r>
              <a:rPr lang="en-US" baseline="0" dirty="0" smtClean="0">
                <a:solidFill>
                  <a:srgbClr val="000000"/>
                </a:solidFill>
                <a:latin typeface="Tahoma"/>
              </a:rPr>
              <a:t>System meets HS&amp;E requirements and RP67 requirements</a:t>
            </a:r>
          </a:p>
          <a:p>
            <a:pPr lvl="0" rtl="0"/>
            <a:r>
              <a:rPr lang="en-US" baseline="0" dirty="0" smtClean="0">
                <a:solidFill>
                  <a:srgbClr val="000000"/>
                </a:solidFill>
                <a:latin typeface="Tahoma"/>
              </a:rPr>
              <a:t>FHA for setting tools #10 and #20</a:t>
            </a:r>
          </a:p>
          <a:p>
            <a:endParaRPr lang="en-US" dirty="0"/>
          </a:p>
        </p:txBody>
      </p:sp>
      <p:sp>
        <p:nvSpPr>
          <p:cNvPr id="4" name="Slide Number Placeholder 3"/>
          <p:cNvSpPr>
            <a:spLocks noGrp="1"/>
          </p:cNvSpPr>
          <p:nvPr>
            <p:ph type="sldNum" sz="quarter" idx="10"/>
          </p:nvPr>
        </p:nvSpPr>
        <p:spPr/>
        <p:txBody>
          <a:bodyPr/>
          <a:lstStyle/>
          <a:p>
            <a:pPr>
              <a:defRPr/>
            </a:pPr>
            <a:fld id="{DD2993D7-A5FE-D449-A4DD-5E69D695F9CB}" type="slidenum">
              <a:rPr lang="en-US" smtClean="0"/>
              <a:pPr>
                <a:defRPr/>
              </a:pPr>
              <a:t>4</a:t>
            </a:fld>
            <a:endParaRPr lang="en-US" dirty="0"/>
          </a:p>
        </p:txBody>
      </p:sp>
    </p:spTree>
    <p:extLst>
      <p:ext uri="{BB962C8B-B14F-4D97-AF65-F5344CB8AC3E}">
        <p14:creationId xmlns:p14="http://schemas.microsoft.com/office/powerpoint/2010/main" val="3274872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r>
              <a:rPr lang="en-US" baseline="0" dirty="0" smtClean="0">
                <a:solidFill>
                  <a:srgbClr val="000000"/>
                </a:solidFill>
                <a:latin typeface="Tahoma"/>
              </a:rPr>
              <a:t>The SurePerf Rapid Select-Fire system offers a step change in technology and reliability.</a:t>
            </a:r>
          </a:p>
          <a:p>
            <a:pPr lvl="0" rtl="0"/>
            <a:r>
              <a:rPr lang="en-US" baseline="0" dirty="0" smtClean="0">
                <a:solidFill>
                  <a:srgbClr val="000000"/>
                </a:solidFill>
                <a:latin typeface="Tahoma"/>
              </a:rPr>
              <a:t>It is easy to assemble in the field and eliminates the vast majority of issues inherent in current Select-Fire Systems.</a:t>
            </a:r>
          </a:p>
          <a:p>
            <a:endParaRPr lang="en-US" dirty="0"/>
          </a:p>
        </p:txBody>
      </p:sp>
      <p:sp>
        <p:nvSpPr>
          <p:cNvPr id="4" name="Slide Number Placeholder 3"/>
          <p:cNvSpPr>
            <a:spLocks noGrp="1"/>
          </p:cNvSpPr>
          <p:nvPr>
            <p:ph type="sldNum" sz="quarter" idx="10"/>
          </p:nvPr>
        </p:nvSpPr>
        <p:spPr/>
        <p:txBody>
          <a:bodyPr/>
          <a:lstStyle/>
          <a:p>
            <a:pPr>
              <a:defRPr/>
            </a:pPr>
            <a:fld id="{DD2993D7-A5FE-D449-A4DD-5E69D695F9CB}" type="slidenum">
              <a:rPr lang="en-US" smtClean="0"/>
              <a:pPr>
                <a:defRPr/>
              </a:pPr>
              <a:t>11</a:t>
            </a:fld>
            <a:endParaRPr lang="en-US" dirty="0"/>
          </a:p>
        </p:txBody>
      </p:sp>
    </p:spTree>
    <p:extLst>
      <p:ext uri="{BB962C8B-B14F-4D97-AF65-F5344CB8AC3E}">
        <p14:creationId xmlns:p14="http://schemas.microsoft.com/office/powerpoint/2010/main" val="2188868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8" descr="Blue_cover_1110.jpg"/>
          <p:cNvPicPr>
            <a:picLocks noChangeAspect="1"/>
          </p:cNvPicPr>
          <p:nvPr userDrawn="1"/>
        </p:nvPicPr>
        <p:blipFill>
          <a:blip r:embed="rId2"/>
          <a:stretch>
            <a:fillRect/>
          </a:stretch>
        </p:blipFill>
        <p:spPr bwMode="auto">
          <a:xfrm>
            <a:off x="2212" y="0"/>
            <a:ext cx="9144338" cy="6864349"/>
          </a:xfrm>
          <a:prstGeom prst="rect">
            <a:avLst/>
          </a:prstGeom>
          <a:noFill/>
          <a:ln w="9525">
            <a:noFill/>
            <a:miter lim="800000"/>
            <a:headEnd/>
            <a:tailEnd/>
          </a:ln>
        </p:spPr>
      </p:pic>
      <p:sp>
        <p:nvSpPr>
          <p:cNvPr id="3074" name="Rectangle 2"/>
          <p:cNvSpPr>
            <a:spLocks noGrp="1" noChangeArrowheads="1"/>
          </p:cNvSpPr>
          <p:nvPr>
            <p:ph type="ctrTitle"/>
          </p:nvPr>
        </p:nvSpPr>
        <p:spPr>
          <a:xfrm>
            <a:off x="528638" y="725202"/>
            <a:ext cx="7772400" cy="679828"/>
          </a:xfrm>
        </p:spPr>
        <p:txBody>
          <a:bodyPr/>
          <a:lstStyle>
            <a:lvl1pPr>
              <a:defRPr sz="3600">
                <a:solidFill>
                  <a:srgbClr val="FFFFFF"/>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543761" y="1898738"/>
            <a:ext cx="6400800" cy="493068"/>
          </a:xfrm>
        </p:spPr>
        <p:txBody>
          <a:bodyPr/>
          <a:lstStyle>
            <a:lvl1pPr marL="0" indent="0">
              <a:buFontTx/>
              <a:buNone/>
              <a:defRPr sz="3000">
                <a:solidFill>
                  <a:srgbClr val="FFFFFF"/>
                </a:solidFill>
              </a:defRPr>
            </a:lvl1pPr>
          </a:lstStyle>
          <a:p>
            <a:r>
              <a:rPr lang="en-US" smtClean="0"/>
              <a:t>Click to edit Master subtitle style</a:t>
            </a:r>
            <a:endParaRPr lang="en-US" dirty="0"/>
          </a:p>
        </p:txBody>
      </p:sp>
      <p:sp>
        <p:nvSpPr>
          <p:cNvPr id="20" name="Text Placeholder 19"/>
          <p:cNvSpPr>
            <a:spLocks noGrp="1"/>
          </p:cNvSpPr>
          <p:nvPr>
            <p:ph type="body" sz="quarter" idx="13"/>
          </p:nvPr>
        </p:nvSpPr>
        <p:spPr>
          <a:xfrm>
            <a:off x="542366" y="4621836"/>
            <a:ext cx="7772400" cy="244040"/>
          </a:xfrm>
        </p:spPr>
        <p:txBody>
          <a:bodyPr anchor="ctr"/>
          <a:lstStyle>
            <a:lvl1pPr>
              <a:buFontTx/>
              <a:buNone/>
              <a:defRPr sz="1800" b="0" i="0" baseline="0">
                <a:solidFill>
                  <a:srgbClr val="FFFFFF"/>
                </a:solidFill>
              </a:defRPr>
            </a:lvl1pPr>
          </a:lstStyle>
          <a:p>
            <a:pPr lvl="0"/>
            <a:r>
              <a:rPr lang="en-US" smtClean="0"/>
              <a:t>Click to edit Master text styles</a:t>
            </a:r>
          </a:p>
        </p:txBody>
      </p:sp>
      <p:sp>
        <p:nvSpPr>
          <p:cNvPr id="17" name="Text Placeholder 25"/>
          <p:cNvSpPr>
            <a:spLocks noGrp="1"/>
          </p:cNvSpPr>
          <p:nvPr>
            <p:ph type="body" sz="quarter" idx="17"/>
          </p:nvPr>
        </p:nvSpPr>
        <p:spPr>
          <a:xfrm>
            <a:off x="545568" y="4279113"/>
            <a:ext cx="7797800" cy="287380"/>
          </a:xfrm>
        </p:spPr>
        <p:txBody>
          <a:bodyPr anchor="ctr"/>
          <a:lstStyle>
            <a:lvl1pPr>
              <a:buFontTx/>
              <a:buNone/>
              <a:defRPr sz="2000" b="0" baseline="0">
                <a:solidFill>
                  <a:srgbClr val="FFFFFF"/>
                </a:solidFill>
              </a:defRPr>
            </a:lvl1pPr>
          </a:lstStyle>
          <a:p>
            <a:pPr lvl="0"/>
            <a:r>
              <a:rPr lang="en-US" smtClean="0"/>
              <a:t>Click to edit Master text styles</a:t>
            </a:r>
          </a:p>
        </p:txBody>
      </p:sp>
      <p:sp>
        <p:nvSpPr>
          <p:cNvPr id="9" name="TextBox 8"/>
          <p:cNvSpPr txBox="1"/>
          <p:nvPr userDrawn="1"/>
        </p:nvSpPr>
        <p:spPr>
          <a:xfrm>
            <a:off x="549809" y="6172212"/>
            <a:ext cx="7197199" cy="4770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solidFill>
                  <a:srgbClr val="FFFFFF"/>
                </a:solidFill>
                <a:effectLst/>
                <a:uLnTx/>
                <a:uFillTx/>
              </a:rPr>
              <a:t>© 2012 BAKER HUGHES INCORPORATED.  ALL RIGHTS RESERVED.  TERMS AND CONDITIONS OF USE:  BY ACCEPTING THIS DOCUMENT, THE RECIPIENT AGREES THAT THE DOCUMENT TOGETHER WITH ALL INFORMATION INCLUDED THEREIN IS THE CONFIDENTIAL AND PROPRIETARY PROPERTY OF BAKER HUGHES INCORPORATED AND INCLUDES VALUABLE TRADE SECRETS AND/OR PROPRIETARY INFORMATION OF BAKER HUGHES (COLLECTIVELY "INFORMATION").  BAKER HUGHES RETAINS ALL RIGHTS UNDER COPYRIGHT LAWS AND TRADE SECRET LAWS OF THE UNITED STATES OF AMERICA AND OTHER COUNTRIES.  THE RECIPIENT FURTHER AGREES THAT THE DOCUMENT MAY NOT BE DISTRIBUTED, TRANSMITTED, COPIED OR REPRODUCED IN WHOLE OR IN PART BY ANY MEANS, ELECTRONIC, MECHANICAL, OR OTHERWISE, WITHOUT THE EXPRESS PRIOR WRITTEN CONSENT OF BAKER HUGHES, AND MAY NOT BE USED DIRECTLY OR INDIRECTLY IN ANY WAY DETRIMENTAL TO BAKER HUGHES’ INTEREST.  36958</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CFDC842-4D85-D54B-B6D5-B1C1585E2561}" type="slidenum">
              <a:rPr lang="en-US"/>
              <a:pPr>
                <a:defRPr/>
              </a:pPr>
              <a:t>‹#›</a:t>
            </a:fld>
            <a:endParaRPr lang="en-US" dirty="0"/>
          </a:p>
        </p:txBody>
      </p:sp>
      <p:sp>
        <p:nvSpPr>
          <p:cNvPr id="6" name="Footer Placeholder 5"/>
          <p:cNvSpPr>
            <a:spLocks noGrp="1" noChangeArrowheads="1"/>
          </p:cNvSpPr>
          <p:nvPr>
            <p:ph type="ftr" sz="quarter" idx="3"/>
          </p:nvPr>
        </p:nvSpPr>
        <p:spPr bwMode="auto">
          <a:xfrm>
            <a:off x="568325" y="6675438"/>
            <a:ext cx="2895600" cy="184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rgbClr val="96999C"/>
                </a:solidFill>
                <a:latin typeface="Arial"/>
              </a:defRPr>
            </a:lvl1pPr>
          </a:lstStyle>
          <a:p>
            <a:pPr>
              <a:defRPr/>
            </a:pPr>
            <a:r>
              <a:rPr lang="en-US" dirty="0" smtClean="0"/>
              <a:t>© 2012 Baker Hughes Incorporated. All Rights Reserved. </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288" y="1388533"/>
            <a:ext cx="2062162" cy="4226455"/>
          </a:xfrm>
        </p:spPr>
        <p:txBody>
          <a:bodyPr vert="eaVert"/>
          <a:lstStyle>
            <a:lvl1pPr>
              <a:defRPr>
                <a:solidFill>
                  <a:srgbClr val="00000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31800" y="1388533"/>
            <a:ext cx="6034088" cy="42264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A438A4F0-FBC4-274C-94FB-357B67CD937A}" type="slidenum">
              <a:rPr lang="en-US"/>
              <a:pPr>
                <a:defRPr/>
              </a:pPr>
              <a:t>‹#›</a:t>
            </a:fld>
            <a:endParaRPr lang="en-US" dirty="0"/>
          </a:p>
        </p:txBody>
      </p:sp>
      <p:sp>
        <p:nvSpPr>
          <p:cNvPr id="6" name="Footer Placeholder 5"/>
          <p:cNvSpPr>
            <a:spLocks noGrp="1" noChangeArrowheads="1"/>
          </p:cNvSpPr>
          <p:nvPr>
            <p:ph type="ftr" sz="quarter" idx="3"/>
          </p:nvPr>
        </p:nvSpPr>
        <p:spPr bwMode="auto">
          <a:xfrm>
            <a:off x="568325" y="6675438"/>
            <a:ext cx="2895600" cy="184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rgbClr val="96999C"/>
                </a:solidFill>
                <a:latin typeface="Arial"/>
              </a:defRPr>
            </a:lvl1pPr>
          </a:lstStyle>
          <a:p>
            <a:pPr>
              <a:defRPr/>
            </a:pPr>
            <a:r>
              <a:rPr lang="en-US" dirty="0" smtClean="0"/>
              <a:t>© 2012 Baker Hughes Incorporated. All Rights Reserved. </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2373" y="471861"/>
            <a:ext cx="8229600" cy="59531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541338" y="1382713"/>
            <a:ext cx="8229600" cy="4886325"/>
          </a:xfrm>
        </p:spPr>
        <p:txBody>
          <a:bodyPr/>
          <a:lstStyle/>
          <a:p>
            <a:pPr lvl="0"/>
            <a:r>
              <a:rPr lang="en-US" noProof="0" dirty="0" smtClean="0"/>
              <a:t>Click icon to add </a:t>
            </a:r>
            <a:r>
              <a:rPr lang="en-US" noProof="0" dirty="0" err="1" smtClean="0"/>
              <a:t>SmartArt</a:t>
            </a:r>
            <a:r>
              <a:rPr lang="en-US" noProof="0" dirty="0" smtClean="0"/>
              <a:t> graphic</a:t>
            </a:r>
          </a:p>
        </p:txBody>
      </p:sp>
      <p:sp>
        <p:nvSpPr>
          <p:cNvPr id="4" name="Rectangle 6"/>
          <p:cNvSpPr>
            <a:spLocks noGrp="1" noChangeArrowheads="1"/>
          </p:cNvSpPr>
          <p:nvPr>
            <p:ph type="sldNum" sz="quarter" idx="10"/>
          </p:nvPr>
        </p:nvSpPr>
        <p:spPr>
          <a:ln/>
        </p:spPr>
        <p:txBody>
          <a:bodyPr/>
          <a:lstStyle>
            <a:lvl1pPr>
              <a:defRPr/>
            </a:lvl1pPr>
          </a:lstStyle>
          <a:p>
            <a:pPr>
              <a:defRPr/>
            </a:pPr>
            <a:fld id="{0E8A46DF-9A1C-454D-8C7D-00E4731CDA2A}" type="slidenum">
              <a:rPr lang="en-US"/>
              <a:pPr>
                <a:defRPr/>
              </a:pPr>
              <a:t>‹#›</a:t>
            </a:fld>
            <a:endParaRPr lang="en-US" dirty="0"/>
          </a:p>
        </p:txBody>
      </p:sp>
      <p:sp>
        <p:nvSpPr>
          <p:cNvPr id="6" name="Footer Placeholder 5"/>
          <p:cNvSpPr>
            <a:spLocks noGrp="1" noChangeArrowheads="1"/>
          </p:cNvSpPr>
          <p:nvPr>
            <p:ph type="ftr" sz="quarter" idx="3"/>
          </p:nvPr>
        </p:nvSpPr>
        <p:spPr bwMode="auto">
          <a:xfrm>
            <a:off x="568325" y="6675438"/>
            <a:ext cx="2895600" cy="184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rgbClr val="96999C"/>
                </a:solidFill>
                <a:latin typeface="Arial"/>
              </a:defRPr>
            </a:lvl1pPr>
          </a:lstStyle>
          <a:p>
            <a:pPr>
              <a:defRPr/>
            </a:pPr>
            <a:r>
              <a:rPr lang="en-US" dirty="0" smtClean="0"/>
              <a:t>© 2012 Baker Hughes Incorporated. All Rights Reserved. </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C414DB-5906-427B-A721-6526EF2EC79A}" type="datetimeFigureOut">
              <a:rPr lang="en-US" smtClean="0"/>
              <a:pPr/>
              <a:t>21-May-15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9B104B-9A6A-46DA-8C02-D956968EF868}"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lgn="ctr">
              <a:defRPr sz="4000" cap="all"/>
            </a:lvl1pPr>
          </a:lstStyle>
          <a:p>
            <a:r>
              <a:rPr lang="nb-NO"/>
              <a:t>Click to edit Master title style</a:t>
            </a:r>
          </a:p>
        </p:txBody>
      </p:sp>
      <p:sp>
        <p:nvSpPr>
          <p:cNvPr id="3" name="Subtitle 2"/>
          <p:cNvSpPr>
            <a:spLocks noGrp="1"/>
          </p:cNvSpPr>
          <p:nvPr>
            <p:ph type="subTitle" idx="1"/>
          </p:nvPr>
        </p:nvSpPr>
        <p:spPr>
          <a:xfrm>
            <a:off x="1371600" y="3632200"/>
            <a:ext cx="6400800" cy="1752600"/>
          </a:xfrm>
        </p:spPr>
        <p:txBody>
          <a:bodyPr>
            <a:normAutofit/>
          </a:bodyPr>
          <a:lstStyle>
            <a:lvl1pPr marL="0" indent="0" algn="ctr">
              <a:buNone/>
              <a:defRPr sz="24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81EAD74-B698-4648-B260-821EAE63045D}" type="datetimeFigureOut">
              <a:rPr lang="nb-NO"/>
              <a:pPr/>
              <a:t>21.05.2015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0373125-1FCB-DD47-8AFE-5BA2500047EF}" type="slidenum">
              <a:rPr/>
              <a:pPr/>
              <a:t>‹#›</a:t>
            </a:fld>
            <a:endParaRPr lang="nb-NO"/>
          </a:p>
        </p:txBody>
      </p:sp>
      <p:pic>
        <p:nvPicPr>
          <p:cNvPr id="8" name="Picture 7" descr="Bilde_nede4.jpg"/>
          <p:cNvPicPr>
            <a:picLocks noChangeAspect="1"/>
          </p:cNvPicPr>
          <p:nvPr userDrawn="1"/>
        </p:nvPicPr>
        <p:blipFill>
          <a:blip r:embed="rId2"/>
          <a:stretch>
            <a:fillRect/>
          </a:stretch>
        </p:blipFill>
        <p:spPr>
          <a:xfrm>
            <a:off x="0" y="6043360"/>
            <a:ext cx="9144000" cy="840040"/>
          </a:xfrm>
          <a:prstGeom prst="rect">
            <a:avLst/>
          </a:prstGeom>
        </p:spPr>
      </p:pic>
    </p:spTree>
    <p:extLst>
      <p:ext uri="{BB962C8B-B14F-4D97-AF65-F5344CB8AC3E}">
        <p14:creationId xmlns:p14="http://schemas.microsoft.com/office/powerpoint/2010/main" val="372043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6A107B4-1824-E244-A23F-1E950FD15AFA}" type="slidenum">
              <a:rPr lang="en-US"/>
              <a:pPr>
                <a:defRPr/>
              </a:pPr>
              <a:t>‹#›</a:t>
            </a:fld>
            <a:endParaRPr lang="en-US" dirty="0"/>
          </a:p>
        </p:txBody>
      </p:sp>
      <p:sp>
        <p:nvSpPr>
          <p:cNvPr id="6" name="Footer Placeholder 5"/>
          <p:cNvSpPr>
            <a:spLocks noGrp="1" noChangeArrowheads="1"/>
          </p:cNvSpPr>
          <p:nvPr>
            <p:ph type="ftr" sz="quarter" idx="3"/>
          </p:nvPr>
        </p:nvSpPr>
        <p:spPr bwMode="auto">
          <a:xfrm>
            <a:off x="568325" y="6675438"/>
            <a:ext cx="2895600" cy="184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rgbClr val="96999C"/>
                </a:solidFill>
                <a:latin typeface="Arial"/>
              </a:defRPr>
            </a:lvl1pPr>
          </a:lstStyle>
          <a:p>
            <a:pPr>
              <a:defRPr/>
            </a:pPr>
            <a:r>
              <a:rPr lang="en-US" dirty="0" smtClean="0"/>
              <a:t>© 2012 Baker Hughes Incorporated. All Rights Reserved. </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6"/>
          <p:cNvSpPr>
            <a:spLocks noGrp="1" noChangeArrowheads="1"/>
          </p:cNvSpPr>
          <p:nvPr>
            <p:ph type="sldNum" sz="quarter" idx="11"/>
          </p:nvPr>
        </p:nvSpPr>
        <p:spPr>
          <a:ln/>
        </p:spPr>
        <p:txBody>
          <a:bodyPr/>
          <a:lstStyle>
            <a:lvl1pPr>
              <a:defRPr/>
            </a:lvl1pPr>
          </a:lstStyle>
          <a:p>
            <a:pPr>
              <a:defRPr/>
            </a:pPr>
            <a:fld id="{4B17E3BF-5B79-0E47-A30A-9492E78A0EBE}" type="slidenum">
              <a:rPr lang="en-US"/>
              <a:pPr>
                <a:defRPr/>
              </a:pPr>
              <a:t>‹#›</a:t>
            </a:fld>
            <a:endParaRPr lang="en-US" dirty="0"/>
          </a:p>
        </p:txBody>
      </p:sp>
      <p:sp>
        <p:nvSpPr>
          <p:cNvPr id="6" name="Footer Placeholder 5"/>
          <p:cNvSpPr>
            <a:spLocks noGrp="1" noChangeArrowheads="1"/>
          </p:cNvSpPr>
          <p:nvPr>
            <p:ph type="ftr" sz="quarter" idx="3"/>
          </p:nvPr>
        </p:nvSpPr>
        <p:spPr bwMode="auto">
          <a:xfrm>
            <a:off x="568325" y="6675438"/>
            <a:ext cx="2895600" cy="184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rgbClr val="96999C"/>
                </a:solidFill>
                <a:latin typeface="Arial"/>
              </a:defRPr>
            </a:lvl1pPr>
          </a:lstStyle>
          <a:p>
            <a:pPr>
              <a:defRPr/>
            </a:pPr>
            <a:r>
              <a:rPr lang="en-US" dirty="0" smtClean="0"/>
              <a:t>© 2012 Baker Hughes Incorporated. All Rights Reserved. </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0413" y="352439"/>
            <a:ext cx="8142566" cy="83538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8923" y="1372596"/>
            <a:ext cx="4038600" cy="42603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9923" y="1372596"/>
            <a:ext cx="4038600" cy="42603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2E8DE9C-FD16-804C-8D65-4883B179F49D}" type="slidenum">
              <a:rPr lang="en-US"/>
              <a:pPr>
                <a:defRPr/>
              </a:pPr>
              <a:t>‹#›</a:t>
            </a:fld>
            <a:endParaRPr lang="en-US" dirty="0"/>
          </a:p>
        </p:txBody>
      </p:sp>
      <p:sp>
        <p:nvSpPr>
          <p:cNvPr id="7" name="Rectangle 5"/>
          <p:cNvSpPr>
            <a:spLocks noGrp="1" noChangeArrowheads="1"/>
          </p:cNvSpPr>
          <p:nvPr>
            <p:ph type="ftr" sz="quarter" idx="3"/>
          </p:nvPr>
        </p:nvSpPr>
        <p:spPr bwMode="auto">
          <a:xfrm>
            <a:off x="568325" y="6675438"/>
            <a:ext cx="2895600" cy="184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rgbClr val="96999C"/>
                </a:solidFill>
                <a:latin typeface="Arial"/>
              </a:defRPr>
            </a:lvl1pPr>
          </a:lstStyle>
          <a:p>
            <a:pPr>
              <a:defRPr/>
            </a:pPr>
            <a:r>
              <a:rPr lang="en-US" dirty="0" smtClean="0"/>
              <a:t>© 2012 Baker Hughes Incorporated. All Rights Reserved. </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1910" y="344145"/>
            <a:ext cx="8229600" cy="85114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34899" y="1382713"/>
            <a:ext cx="4040188"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899"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57090" y="1382713"/>
            <a:ext cx="4041775"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709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DDC36F99-259B-5542-8D61-F3B11071D5B4}" type="slidenum">
              <a:rPr lang="en-US"/>
              <a:pPr>
                <a:defRPr/>
              </a:pPr>
              <a:t>‹#›</a:t>
            </a:fld>
            <a:endParaRPr lang="en-US" dirty="0"/>
          </a:p>
        </p:txBody>
      </p:sp>
      <p:sp>
        <p:nvSpPr>
          <p:cNvPr id="9" name="Rectangle 5"/>
          <p:cNvSpPr>
            <a:spLocks noGrp="1" noChangeArrowheads="1"/>
          </p:cNvSpPr>
          <p:nvPr>
            <p:ph type="ftr" sz="quarter" idx="12"/>
          </p:nvPr>
        </p:nvSpPr>
        <p:spPr bwMode="auto">
          <a:xfrm>
            <a:off x="568325" y="6675438"/>
            <a:ext cx="2895600" cy="184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rgbClr val="96999C"/>
                </a:solidFill>
                <a:latin typeface="Arial"/>
              </a:defRPr>
            </a:lvl1pPr>
          </a:lstStyle>
          <a:p>
            <a:pPr>
              <a:defRPr/>
            </a:pPr>
            <a:r>
              <a:rPr lang="en-US" dirty="0" smtClean="0"/>
              <a:t>© 2012 Baker Hughes Incorporated. All Rights Reserved. </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0690" y="374838"/>
            <a:ext cx="8229600" cy="544046"/>
          </a:xfrm>
        </p:spPr>
        <p:txBody>
          <a:bodyPr>
            <a:normAutofit/>
          </a:bodyPr>
          <a:lstStyle/>
          <a:p>
            <a:r>
              <a:rPr lang="en-US" smtClean="0"/>
              <a:t>Click to edit Master title style</a:t>
            </a:r>
            <a:endParaRPr lang="en-US" dirty="0"/>
          </a:p>
        </p:txBody>
      </p:sp>
      <p:sp>
        <p:nvSpPr>
          <p:cNvPr id="8" name="Text Placeholder 7"/>
          <p:cNvSpPr>
            <a:spLocks noGrp="1"/>
          </p:cNvSpPr>
          <p:nvPr>
            <p:ph type="body" sz="quarter" idx="12"/>
          </p:nvPr>
        </p:nvSpPr>
        <p:spPr>
          <a:xfrm>
            <a:off x="544053" y="889011"/>
            <a:ext cx="6592888" cy="283884"/>
          </a:xfrm>
        </p:spPr>
        <p:txBody>
          <a:bodyPr anchor="ctr">
            <a:normAutofit/>
          </a:bodyPr>
          <a:lstStyle>
            <a:lvl1pPr>
              <a:buFontTx/>
              <a:buNone/>
              <a:defRPr sz="1500">
                <a:solidFill>
                  <a:srgbClr val="F7A719"/>
                </a:solidFill>
              </a:defRPr>
            </a:lvl1pPr>
            <a:lvl2pPr>
              <a:buFontTx/>
              <a:buNone/>
              <a:defRPr>
                <a:solidFill>
                  <a:schemeClr val="accent1"/>
                </a:solidFill>
              </a:defRPr>
            </a:lvl2pPr>
            <a:lvl3pPr>
              <a:buFontTx/>
              <a:buNone/>
              <a:defRPr>
                <a:solidFill>
                  <a:schemeClr val="accent1"/>
                </a:solidFill>
              </a:defRPr>
            </a:lvl3pPr>
            <a:lvl4pPr>
              <a:buFontTx/>
              <a:buNone/>
              <a:defRPr>
                <a:solidFill>
                  <a:schemeClr val="accent1"/>
                </a:solidFill>
              </a:defRPr>
            </a:lvl4pPr>
            <a:lvl5pPr>
              <a:buFontTx/>
              <a:buNone/>
              <a:defRPr>
                <a:solidFill>
                  <a:schemeClr val="accent1"/>
                </a:solidFill>
              </a:defRPr>
            </a:lvl5pPr>
          </a:lstStyle>
          <a:p>
            <a:pPr lvl="0"/>
            <a:r>
              <a:rPr lang="en-US" smtClean="0"/>
              <a:t>Click to edit Master text styles</a:t>
            </a:r>
          </a:p>
        </p:txBody>
      </p:sp>
      <p:sp>
        <p:nvSpPr>
          <p:cNvPr id="5" name="Rectangle 6"/>
          <p:cNvSpPr>
            <a:spLocks noGrp="1" noChangeArrowheads="1"/>
          </p:cNvSpPr>
          <p:nvPr>
            <p:ph type="sldNum" sz="quarter" idx="14"/>
          </p:nvPr>
        </p:nvSpPr>
        <p:spPr>
          <a:ln/>
        </p:spPr>
        <p:txBody>
          <a:bodyPr/>
          <a:lstStyle>
            <a:lvl1pPr>
              <a:defRPr/>
            </a:lvl1pPr>
          </a:lstStyle>
          <a:p>
            <a:pPr>
              <a:defRPr/>
            </a:pPr>
            <a:fld id="{B599850B-8A9D-FA41-BFD1-1579770A636C}" type="slidenum">
              <a:rPr lang="en-US"/>
              <a:pPr>
                <a:defRPr/>
              </a:pPr>
              <a:t>‹#›</a:t>
            </a:fld>
            <a:endParaRPr lang="en-US" dirty="0"/>
          </a:p>
        </p:txBody>
      </p:sp>
      <p:sp>
        <p:nvSpPr>
          <p:cNvPr id="6" name="Footer Placeholder 5"/>
          <p:cNvSpPr>
            <a:spLocks noGrp="1" noChangeArrowheads="1"/>
          </p:cNvSpPr>
          <p:nvPr>
            <p:ph type="ftr" sz="quarter" idx="3"/>
          </p:nvPr>
        </p:nvSpPr>
        <p:spPr bwMode="auto">
          <a:xfrm>
            <a:off x="568325" y="6675438"/>
            <a:ext cx="2895600" cy="184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rgbClr val="96999C"/>
                </a:solidFill>
                <a:latin typeface="Arial"/>
              </a:defRPr>
            </a:lvl1pPr>
          </a:lstStyle>
          <a:p>
            <a:pPr>
              <a:defRPr/>
            </a:pPr>
            <a:r>
              <a:rPr lang="en-US" dirty="0" smtClean="0"/>
              <a:t>© 2012 Baker Hughes Incorporated. All Rights Reserved. </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4C3C22A2-F4D0-F840-89CC-C5388E1B8137}" type="slidenum">
              <a:rPr lang="en-US"/>
              <a:pPr>
                <a:defRPr/>
              </a:pPr>
              <a:t>‹#›</a:t>
            </a:fld>
            <a:endParaRPr lang="en-US" dirty="0"/>
          </a:p>
        </p:txBody>
      </p:sp>
      <p:sp>
        <p:nvSpPr>
          <p:cNvPr id="4" name="Rectangle 5"/>
          <p:cNvSpPr>
            <a:spLocks noGrp="1" noChangeArrowheads="1"/>
          </p:cNvSpPr>
          <p:nvPr>
            <p:ph type="ftr" sz="quarter" idx="3"/>
          </p:nvPr>
        </p:nvSpPr>
        <p:spPr bwMode="auto">
          <a:xfrm>
            <a:off x="568325" y="6675438"/>
            <a:ext cx="2895600" cy="184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rgbClr val="96999C"/>
                </a:solidFill>
                <a:latin typeface="Arial"/>
              </a:defRPr>
            </a:lvl1pPr>
          </a:lstStyle>
          <a:p>
            <a:pPr>
              <a:defRPr/>
            </a:pPr>
            <a:r>
              <a:rPr lang="en-US" dirty="0" smtClean="0"/>
              <a:t>© 2012 Baker Hughes Incorporated. All Rights Reserved. </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8922" y="327710"/>
            <a:ext cx="8301313" cy="873560"/>
          </a:xfrm>
        </p:spPr>
        <p:txBody>
          <a:bodyPr/>
          <a:lstStyle>
            <a:lvl1pPr algn="l">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3646770" y="1368111"/>
            <a:ext cx="5179483" cy="47376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8920" y="137234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85592938-C542-EB4B-9E34-8797D1C018BA}" type="slidenum">
              <a:rPr lang="en-US"/>
              <a:pPr>
                <a:defRPr/>
              </a:pPr>
              <a:t>‹#›</a:t>
            </a:fld>
            <a:endParaRPr lang="en-US" dirty="0"/>
          </a:p>
        </p:txBody>
      </p:sp>
      <p:sp>
        <p:nvSpPr>
          <p:cNvPr id="7" name="Rectangle 5"/>
          <p:cNvSpPr>
            <a:spLocks noGrp="1" noChangeArrowheads="1"/>
          </p:cNvSpPr>
          <p:nvPr>
            <p:ph type="ftr" sz="quarter" idx="3"/>
          </p:nvPr>
        </p:nvSpPr>
        <p:spPr bwMode="auto">
          <a:xfrm>
            <a:off x="568325" y="6675438"/>
            <a:ext cx="2895600" cy="184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rgbClr val="96999C"/>
                </a:solidFill>
                <a:latin typeface="Arial"/>
              </a:defRPr>
            </a:lvl1pPr>
          </a:lstStyle>
          <a:p>
            <a:pPr>
              <a:defRPr/>
            </a:pPr>
            <a:r>
              <a:rPr lang="en-US" dirty="0" smtClean="0"/>
              <a:t>© 2012 Baker Hughes Incorporated. All Rights Reserved. </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1591235"/>
            <a:ext cx="5486400" cy="31363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6C9ADBEA-5D8B-C344-A8FD-982AD3A7D51A}" type="slidenum">
              <a:rPr lang="en-US"/>
              <a:pPr>
                <a:defRPr/>
              </a:pPr>
              <a:t>‹#›</a:t>
            </a:fld>
            <a:endParaRPr lang="en-US" dirty="0"/>
          </a:p>
        </p:txBody>
      </p:sp>
      <p:sp>
        <p:nvSpPr>
          <p:cNvPr id="7" name="Rectangle 5"/>
          <p:cNvSpPr>
            <a:spLocks noGrp="1" noChangeArrowheads="1"/>
          </p:cNvSpPr>
          <p:nvPr>
            <p:ph type="ftr" sz="quarter" idx="3"/>
          </p:nvPr>
        </p:nvSpPr>
        <p:spPr bwMode="auto">
          <a:xfrm>
            <a:off x="568325" y="6675438"/>
            <a:ext cx="2895600" cy="184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rgbClr val="96999C"/>
                </a:solidFill>
                <a:latin typeface="Arial"/>
              </a:defRPr>
            </a:lvl1pPr>
          </a:lstStyle>
          <a:p>
            <a:pPr>
              <a:defRPr/>
            </a:pPr>
            <a:r>
              <a:rPr lang="en-US" dirty="0" smtClean="0"/>
              <a:t>© 2012 Baker Hughes Incorporated. All Rights Reserved. </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7" descr="White_inside_1110.jpg"/>
          <p:cNvPicPr>
            <a:picLocks noChangeAspect="1"/>
          </p:cNvPicPr>
          <p:nvPr/>
        </p:nvPicPr>
        <p:blipFill>
          <a:blip r:embed="rId16"/>
          <a:stretch>
            <a:fillRect/>
          </a:stretch>
        </p:blipFill>
        <p:spPr bwMode="auto">
          <a:xfrm>
            <a:off x="6442" y="0"/>
            <a:ext cx="9135879"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541338" y="352425"/>
            <a:ext cx="8229600" cy="835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528638" y="137318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9" name="Rectangle 5"/>
          <p:cNvSpPr>
            <a:spLocks noGrp="1" noChangeArrowheads="1"/>
          </p:cNvSpPr>
          <p:nvPr>
            <p:ph type="ftr" sz="quarter" idx="3"/>
          </p:nvPr>
        </p:nvSpPr>
        <p:spPr bwMode="auto">
          <a:xfrm>
            <a:off x="568325" y="6675438"/>
            <a:ext cx="2895600" cy="184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rgbClr val="96999C"/>
                </a:solidFill>
                <a:latin typeface="Arial"/>
              </a:defRPr>
            </a:lvl1pPr>
          </a:lstStyle>
          <a:p>
            <a:pPr>
              <a:defRPr/>
            </a:pPr>
            <a:r>
              <a:rPr lang="en-US" dirty="0" smtClean="0"/>
              <a:t>© 2012 Baker Hughes Incorporated. All Rights Reserved. </a:t>
            </a:r>
            <a:endParaRPr lang="en-US" dirty="0"/>
          </a:p>
        </p:txBody>
      </p:sp>
      <p:sp>
        <p:nvSpPr>
          <p:cNvPr id="1030" name="Rectangle 6"/>
          <p:cNvSpPr>
            <a:spLocks noGrp="1" noChangeArrowheads="1"/>
          </p:cNvSpPr>
          <p:nvPr>
            <p:ph type="sldNum" sz="quarter" idx="4"/>
          </p:nvPr>
        </p:nvSpPr>
        <p:spPr bwMode="auto">
          <a:xfrm>
            <a:off x="315913" y="6673850"/>
            <a:ext cx="342900" cy="184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600">
                <a:solidFill>
                  <a:srgbClr val="96999C"/>
                </a:solidFill>
                <a:latin typeface="Arial"/>
              </a:defRPr>
            </a:lvl1pPr>
          </a:lstStyle>
          <a:p>
            <a:pPr>
              <a:defRPr/>
            </a:pPr>
            <a:fld id="{84CBFAAB-36F2-ED48-9958-C439137667FE}" type="slidenum">
              <a:rPr lang="en-US"/>
              <a:pPr>
                <a:defRPr/>
              </a:pPr>
              <a:t>‹#›</a:t>
            </a:fld>
            <a:endParaRPr lang="en-US" dirty="0"/>
          </a:p>
        </p:txBody>
      </p:sp>
      <p:sp>
        <p:nvSpPr>
          <p:cNvPr id="1032" name="Line 8"/>
          <p:cNvSpPr>
            <a:spLocks noChangeShapeType="1"/>
          </p:cNvSpPr>
          <p:nvPr/>
        </p:nvSpPr>
        <p:spPr bwMode="auto">
          <a:xfrm>
            <a:off x="620713" y="6731000"/>
            <a:ext cx="0" cy="79375"/>
          </a:xfrm>
          <a:prstGeom prst="line">
            <a:avLst/>
          </a:prstGeom>
          <a:noFill/>
          <a:ln w="9525">
            <a:solidFill>
              <a:srgbClr val="F4AA00"/>
            </a:solidFill>
            <a:round/>
            <a:headEnd/>
            <a:tailEnd/>
          </a:ln>
          <a:effectLst/>
        </p:spPr>
        <p:txBody>
          <a:bodyPr>
            <a:prstTxWarp prst="textNoShape">
              <a:avLst/>
            </a:prstTxWarp>
          </a:bodyPr>
          <a:lstStyle/>
          <a:p>
            <a:pPr>
              <a:defRPr/>
            </a:pPr>
            <a:endParaRPr lang="en-US" dirty="0">
              <a:latin typeface="Arial" pitchFamily="-109" charset="0"/>
            </a:endParaRPr>
          </a:p>
        </p:txBody>
      </p:sp>
    </p:spTree>
  </p:cSld>
  <p:clrMap bg1="dk2" tx1="lt1" bg2="dk1" tx2="lt2" accent1="accent1" accent2="accent2" accent3="accent3" accent4="accent4" accent5="accent5" accent6="accent6" hlink="hlink" folHlink="folHlink"/>
  <p:sldLayoutIdLst>
    <p:sldLayoutId id="2147483876"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7" r:id="rId12"/>
    <p:sldLayoutId id="2147483878" r:id="rId13"/>
    <p:sldLayoutId id="2147483879" r:id="rId14"/>
  </p:sldLayoutIdLst>
  <p:hf hdr="0" dt="0"/>
  <p:txStyles>
    <p:titleStyle>
      <a:lvl1pPr algn="l" rtl="0" eaLnBrk="1" fontAlgn="base" hangingPunct="1">
        <a:spcBef>
          <a:spcPct val="0"/>
        </a:spcBef>
        <a:spcAft>
          <a:spcPct val="0"/>
        </a:spcAft>
        <a:defRPr sz="3000">
          <a:solidFill>
            <a:srgbClr val="FFFFFF"/>
          </a:solidFill>
          <a:latin typeface="Arial"/>
          <a:ea typeface="ＭＳ Ｐゴシック" pitchFamily="-109" charset="-128"/>
          <a:cs typeface="ＭＳ Ｐゴシック" pitchFamily="-109" charset="-128"/>
        </a:defRPr>
      </a:lvl1pPr>
      <a:lvl2pPr algn="l" rtl="0" eaLnBrk="1" fontAlgn="base" hangingPunct="1">
        <a:spcBef>
          <a:spcPct val="0"/>
        </a:spcBef>
        <a:spcAft>
          <a:spcPct val="0"/>
        </a:spcAft>
        <a:defRPr sz="3000">
          <a:solidFill>
            <a:srgbClr val="FFFFFF"/>
          </a:solidFill>
          <a:latin typeface="Arial" pitchFamily="32" charset="0"/>
          <a:ea typeface="ＭＳ Ｐゴシック" pitchFamily="-109" charset="-128"/>
          <a:cs typeface="ＭＳ Ｐゴシック" pitchFamily="-109" charset="-128"/>
        </a:defRPr>
      </a:lvl2pPr>
      <a:lvl3pPr algn="l" rtl="0" eaLnBrk="1" fontAlgn="base" hangingPunct="1">
        <a:spcBef>
          <a:spcPct val="0"/>
        </a:spcBef>
        <a:spcAft>
          <a:spcPct val="0"/>
        </a:spcAft>
        <a:defRPr sz="3000">
          <a:solidFill>
            <a:srgbClr val="FFFFFF"/>
          </a:solidFill>
          <a:latin typeface="Arial" pitchFamily="32" charset="0"/>
          <a:ea typeface="ＭＳ Ｐゴシック" pitchFamily="-109" charset="-128"/>
          <a:cs typeface="ＭＳ Ｐゴシック" pitchFamily="-109" charset="-128"/>
        </a:defRPr>
      </a:lvl3pPr>
      <a:lvl4pPr algn="l" rtl="0" eaLnBrk="1" fontAlgn="base" hangingPunct="1">
        <a:spcBef>
          <a:spcPct val="0"/>
        </a:spcBef>
        <a:spcAft>
          <a:spcPct val="0"/>
        </a:spcAft>
        <a:defRPr sz="3000">
          <a:solidFill>
            <a:srgbClr val="FFFFFF"/>
          </a:solidFill>
          <a:latin typeface="Arial" pitchFamily="32" charset="0"/>
          <a:ea typeface="ＭＳ Ｐゴシック" pitchFamily="-109" charset="-128"/>
          <a:cs typeface="ＭＳ Ｐゴシック" pitchFamily="-109" charset="-128"/>
        </a:defRPr>
      </a:lvl4pPr>
      <a:lvl5pPr algn="l" rtl="0" eaLnBrk="1" fontAlgn="base" hangingPunct="1">
        <a:spcBef>
          <a:spcPct val="0"/>
        </a:spcBef>
        <a:spcAft>
          <a:spcPct val="0"/>
        </a:spcAft>
        <a:defRPr sz="3000">
          <a:solidFill>
            <a:srgbClr val="FFFFFF"/>
          </a:solidFill>
          <a:latin typeface="Arial" pitchFamily="32" charset="0"/>
          <a:ea typeface="ＭＳ Ｐゴシック" pitchFamily="-109" charset="-128"/>
          <a:cs typeface="ＭＳ Ｐゴシック" pitchFamily="-109" charset="-128"/>
        </a:defRPr>
      </a:lvl5pPr>
      <a:lvl6pPr marL="457200" algn="l" rtl="0" eaLnBrk="1" fontAlgn="base" hangingPunct="1">
        <a:spcBef>
          <a:spcPct val="0"/>
        </a:spcBef>
        <a:spcAft>
          <a:spcPct val="0"/>
        </a:spcAft>
        <a:defRPr sz="3000">
          <a:solidFill>
            <a:srgbClr val="F4AA00"/>
          </a:solidFill>
          <a:latin typeface="Tahoma" pitchFamily="-109" charset="0"/>
        </a:defRPr>
      </a:lvl6pPr>
      <a:lvl7pPr marL="914400" algn="l" rtl="0" eaLnBrk="1" fontAlgn="base" hangingPunct="1">
        <a:spcBef>
          <a:spcPct val="0"/>
        </a:spcBef>
        <a:spcAft>
          <a:spcPct val="0"/>
        </a:spcAft>
        <a:defRPr sz="3000">
          <a:solidFill>
            <a:srgbClr val="F4AA00"/>
          </a:solidFill>
          <a:latin typeface="Tahoma" pitchFamily="-109" charset="0"/>
        </a:defRPr>
      </a:lvl7pPr>
      <a:lvl8pPr marL="1371600" algn="l" rtl="0" eaLnBrk="1" fontAlgn="base" hangingPunct="1">
        <a:spcBef>
          <a:spcPct val="0"/>
        </a:spcBef>
        <a:spcAft>
          <a:spcPct val="0"/>
        </a:spcAft>
        <a:defRPr sz="3000">
          <a:solidFill>
            <a:srgbClr val="F4AA00"/>
          </a:solidFill>
          <a:latin typeface="Tahoma" pitchFamily="-109" charset="0"/>
        </a:defRPr>
      </a:lvl8pPr>
      <a:lvl9pPr marL="1828800" algn="l" rtl="0" eaLnBrk="1" fontAlgn="base" hangingPunct="1">
        <a:spcBef>
          <a:spcPct val="0"/>
        </a:spcBef>
        <a:spcAft>
          <a:spcPct val="0"/>
        </a:spcAft>
        <a:defRPr sz="3000">
          <a:solidFill>
            <a:srgbClr val="F4AA00"/>
          </a:solidFill>
          <a:latin typeface="Tahoma" pitchFamily="-109" charset="0"/>
        </a:defRPr>
      </a:lvl9pPr>
    </p:titleStyle>
    <p:bodyStyle>
      <a:lvl1pPr marL="171450" indent="-171450" algn="l" rtl="0" eaLnBrk="1" fontAlgn="base" hangingPunct="1">
        <a:spcBef>
          <a:spcPct val="20000"/>
        </a:spcBef>
        <a:spcAft>
          <a:spcPct val="0"/>
        </a:spcAft>
        <a:buClr>
          <a:srgbClr val="3368A8"/>
        </a:buClr>
        <a:buSzPct val="95000"/>
        <a:buChar char="•"/>
        <a:defRPr sz="2400">
          <a:solidFill>
            <a:schemeClr val="tx2"/>
          </a:solidFill>
          <a:latin typeface="Arial"/>
          <a:ea typeface="ＭＳ Ｐゴシック" pitchFamily="-109" charset="-128"/>
          <a:cs typeface="ＭＳ Ｐゴシック" pitchFamily="-109" charset="-128"/>
        </a:defRPr>
      </a:lvl1pPr>
      <a:lvl2pPr marL="571500" indent="-228600" algn="l" rtl="0" eaLnBrk="1" fontAlgn="base" hangingPunct="1">
        <a:spcBef>
          <a:spcPct val="20000"/>
        </a:spcBef>
        <a:spcAft>
          <a:spcPct val="0"/>
        </a:spcAft>
        <a:buClr>
          <a:schemeClr val="tx2"/>
        </a:buClr>
        <a:buFont typeface="Arial" pitchFamily="32" charset="0"/>
        <a:buChar char="–"/>
        <a:defRPr sz="2200">
          <a:solidFill>
            <a:schemeClr val="tx2"/>
          </a:solidFill>
          <a:latin typeface="Arial"/>
          <a:ea typeface="ＭＳ Ｐゴシック" pitchFamily="-109" charset="-128"/>
        </a:defRPr>
      </a:lvl2pPr>
      <a:lvl3pPr marL="857250" indent="-171450" algn="l" rtl="0" eaLnBrk="1" fontAlgn="base" hangingPunct="1">
        <a:spcBef>
          <a:spcPct val="20000"/>
        </a:spcBef>
        <a:spcAft>
          <a:spcPct val="0"/>
        </a:spcAft>
        <a:buClr>
          <a:srgbClr val="3368A8"/>
        </a:buClr>
        <a:buChar char="•"/>
        <a:defRPr sz="2000">
          <a:solidFill>
            <a:schemeClr val="tx2"/>
          </a:solidFill>
          <a:latin typeface="Arial"/>
          <a:ea typeface="ＭＳ Ｐゴシック" pitchFamily="-109" charset="-128"/>
        </a:defRPr>
      </a:lvl3pPr>
      <a:lvl4pPr marL="1143000" indent="-171450" algn="l" rtl="0" eaLnBrk="1" fontAlgn="base" hangingPunct="1">
        <a:spcBef>
          <a:spcPct val="20000"/>
        </a:spcBef>
        <a:spcAft>
          <a:spcPct val="0"/>
        </a:spcAft>
        <a:buChar char="–"/>
        <a:defRPr>
          <a:solidFill>
            <a:schemeClr val="tx2"/>
          </a:solidFill>
          <a:latin typeface="Arial"/>
          <a:ea typeface="ＭＳ Ｐゴシック" pitchFamily="-109" charset="-128"/>
        </a:defRPr>
      </a:lvl4pPr>
      <a:lvl5pPr marL="1485900" indent="-171450" algn="l" rtl="0" eaLnBrk="1" fontAlgn="base" hangingPunct="1">
        <a:spcBef>
          <a:spcPct val="20000"/>
        </a:spcBef>
        <a:spcAft>
          <a:spcPct val="0"/>
        </a:spcAft>
        <a:buClr>
          <a:srgbClr val="3368A8"/>
        </a:buClr>
        <a:buChar char="•"/>
        <a:defRPr sz="1600">
          <a:solidFill>
            <a:schemeClr val="tx2"/>
          </a:solidFill>
          <a:latin typeface="Arial"/>
          <a:ea typeface="ＭＳ Ｐゴシック" pitchFamily="-109" charset="-128"/>
        </a:defRPr>
      </a:lvl5pPr>
      <a:lvl6pPr marL="1943100" indent="-171450" algn="l" rtl="0" eaLnBrk="1" fontAlgn="base" hangingPunct="1">
        <a:spcBef>
          <a:spcPct val="20000"/>
        </a:spcBef>
        <a:spcAft>
          <a:spcPct val="0"/>
        </a:spcAft>
        <a:buClr>
          <a:schemeClr val="accent1"/>
        </a:buClr>
        <a:buChar char="•"/>
        <a:defRPr sz="1600">
          <a:solidFill>
            <a:srgbClr val="FFFFFF"/>
          </a:solidFill>
          <a:latin typeface="+mn-lt"/>
          <a:ea typeface="ＭＳ Ｐゴシック" pitchFamily="-109" charset="-128"/>
        </a:defRPr>
      </a:lvl6pPr>
      <a:lvl7pPr marL="2400300" indent="-171450" algn="l" rtl="0" eaLnBrk="1" fontAlgn="base" hangingPunct="1">
        <a:spcBef>
          <a:spcPct val="20000"/>
        </a:spcBef>
        <a:spcAft>
          <a:spcPct val="0"/>
        </a:spcAft>
        <a:buClr>
          <a:schemeClr val="accent1"/>
        </a:buClr>
        <a:buChar char="•"/>
        <a:defRPr sz="1600">
          <a:solidFill>
            <a:srgbClr val="FFFFFF"/>
          </a:solidFill>
          <a:latin typeface="+mn-lt"/>
          <a:ea typeface="ＭＳ Ｐゴシック" pitchFamily="-109" charset="-128"/>
        </a:defRPr>
      </a:lvl7pPr>
      <a:lvl8pPr marL="2857500" indent="-171450" algn="l" rtl="0" eaLnBrk="1" fontAlgn="base" hangingPunct="1">
        <a:spcBef>
          <a:spcPct val="20000"/>
        </a:spcBef>
        <a:spcAft>
          <a:spcPct val="0"/>
        </a:spcAft>
        <a:buClr>
          <a:schemeClr val="accent1"/>
        </a:buClr>
        <a:buChar char="•"/>
        <a:defRPr sz="1600">
          <a:solidFill>
            <a:srgbClr val="FFFFFF"/>
          </a:solidFill>
          <a:latin typeface="+mn-lt"/>
          <a:ea typeface="ＭＳ Ｐゴシック" pitchFamily="-109" charset="-128"/>
        </a:defRPr>
      </a:lvl8pPr>
      <a:lvl9pPr marL="3314700" indent="-171450" algn="l" rtl="0" eaLnBrk="1" fontAlgn="base" hangingPunct="1">
        <a:spcBef>
          <a:spcPct val="20000"/>
        </a:spcBef>
        <a:spcAft>
          <a:spcPct val="0"/>
        </a:spcAft>
        <a:buClr>
          <a:schemeClr val="accent1"/>
        </a:buClr>
        <a:buChar char="•"/>
        <a:defRPr sz="1600">
          <a:solidFill>
            <a:srgbClr val="FFFFFF"/>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sz="3200" dirty="0" smtClean="0"/>
              <a:t>Select-Fire System</a:t>
            </a:r>
            <a:endParaRPr lang="en-US" sz="3200" dirty="0"/>
          </a:p>
        </p:txBody>
      </p:sp>
      <p:sp>
        <p:nvSpPr>
          <p:cNvPr id="10" name="Subtitle 9"/>
          <p:cNvSpPr>
            <a:spLocks noGrp="1"/>
          </p:cNvSpPr>
          <p:nvPr>
            <p:ph type="subTitle" idx="1"/>
          </p:nvPr>
        </p:nvSpPr>
        <p:spPr>
          <a:xfrm>
            <a:off x="447261" y="1898738"/>
            <a:ext cx="4196737" cy="1808558"/>
          </a:xfrm>
        </p:spPr>
        <p:txBody>
          <a:bodyPr/>
          <a:lstStyle/>
          <a:p>
            <a:r>
              <a:rPr lang="en-US" dirty="0" smtClean="0"/>
              <a:t>Improved Safety and Reliability on Plug </a:t>
            </a:r>
            <a:r>
              <a:rPr lang="en-US" dirty="0"/>
              <a:t>and </a:t>
            </a:r>
            <a:r>
              <a:rPr lang="en-US" dirty="0" smtClean="0"/>
              <a:t>Perforating Operations</a:t>
            </a:r>
          </a:p>
        </p:txBody>
      </p:sp>
      <p:sp>
        <p:nvSpPr>
          <p:cNvPr id="6" name="Text Placeholder 5"/>
          <p:cNvSpPr>
            <a:spLocks noGrp="1"/>
          </p:cNvSpPr>
          <p:nvPr>
            <p:ph type="body" sz="quarter" idx="13"/>
          </p:nvPr>
        </p:nvSpPr>
        <p:spPr>
          <a:xfrm>
            <a:off x="522488" y="5536236"/>
            <a:ext cx="4188660" cy="244040"/>
          </a:xfrm>
        </p:spPr>
        <p:txBody>
          <a:bodyPr/>
          <a:lstStyle/>
          <a:p>
            <a:r>
              <a:rPr lang="en-US" sz="2000" dirty="0" smtClean="0"/>
              <a:t>Khaled Gasmi</a:t>
            </a:r>
            <a:endParaRPr lang="en-US" sz="2000" dirty="0"/>
          </a:p>
        </p:txBody>
      </p:sp>
      <p:sp>
        <p:nvSpPr>
          <p:cNvPr id="7" name="Text Placeholder 6"/>
          <p:cNvSpPr>
            <a:spLocks noGrp="1"/>
          </p:cNvSpPr>
          <p:nvPr>
            <p:ph type="body" sz="quarter" idx="17"/>
          </p:nvPr>
        </p:nvSpPr>
        <p:spPr>
          <a:xfrm>
            <a:off x="525356" y="5783163"/>
            <a:ext cx="2436171" cy="287380"/>
          </a:xfrm>
        </p:spPr>
        <p:txBody>
          <a:bodyPr/>
          <a:lstStyle/>
          <a:p>
            <a:r>
              <a:rPr lang="en-US" dirty="0" smtClean="0"/>
              <a:t>Lou Finger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73088" y="1938918"/>
            <a:ext cx="3386294" cy="3844245"/>
          </a:xfrm>
          <a:prstGeom prst="rect">
            <a:avLst/>
          </a:prstGeom>
          <a:noFill/>
          <a:ln w="50800" cap="sq">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Overview Gun String</a:t>
            </a:r>
          </a:p>
        </p:txBody>
      </p:sp>
      <p:sp>
        <p:nvSpPr>
          <p:cNvPr id="3" name="Text Placeholder 2"/>
          <p:cNvSpPr>
            <a:spLocks noGrp="1"/>
          </p:cNvSpPr>
          <p:nvPr>
            <p:ph type="body" idx="1"/>
          </p:nvPr>
        </p:nvSpPr>
        <p:spPr/>
        <p:txBody>
          <a:bodyPr/>
          <a:lstStyle/>
          <a:p>
            <a:pPr marL="0" indent="0">
              <a:buNone/>
            </a:pPr>
            <a:endParaRPr lang="en-US" dirty="0"/>
          </a:p>
        </p:txBody>
      </p:sp>
      <p:pic>
        <p:nvPicPr>
          <p:cNvPr id="4" name="Picture 5" descr="Overall Gun.JPG"/>
          <p:cNvPicPr>
            <a:picLocks noChangeAspect="1"/>
          </p:cNvPicPr>
          <p:nvPr/>
        </p:nvPicPr>
        <p:blipFill>
          <a:blip r:embed="rId2"/>
          <a:srcRect l="25783" t="15401" r="8434" b="15916"/>
          <a:stretch>
            <a:fillRect/>
          </a:stretch>
        </p:blipFill>
        <p:spPr bwMode="auto">
          <a:xfrm>
            <a:off x="635067" y="1359480"/>
            <a:ext cx="7589203" cy="4614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p>
        </p:txBody>
      </p:sp>
      <p:sp>
        <p:nvSpPr>
          <p:cNvPr id="3" name="Text Placeholder 2"/>
          <p:cNvSpPr>
            <a:spLocks noGrp="1"/>
          </p:cNvSpPr>
          <p:nvPr>
            <p:ph type="body" idx="1"/>
          </p:nvPr>
        </p:nvSpPr>
        <p:spPr>
          <a:xfrm>
            <a:off x="528639" y="2051272"/>
            <a:ext cx="5197604" cy="3311828"/>
          </a:xfrm>
        </p:spPr>
        <p:txBody>
          <a:bodyPr/>
          <a:lstStyle/>
          <a:p>
            <a:pPr lvl="0"/>
            <a:r>
              <a:rPr lang="en-US" dirty="0" smtClean="0"/>
              <a:t>Offers a step change in technology and reliability</a:t>
            </a:r>
          </a:p>
          <a:p>
            <a:pPr marL="0" lvl="0" indent="0">
              <a:buNone/>
            </a:pPr>
            <a:endParaRPr lang="en-US" dirty="0" smtClean="0"/>
          </a:p>
          <a:p>
            <a:pPr lvl="0"/>
            <a:r>
              <a:rPr lang="en-US" dirty="0" smtClean="0"/>
              <a:t>Easy to assemble in the field </a:t>
            </a:r>
          </a:p>
          <a:p>
            <a:pPr marL="0" lvl="0" indent="0">
              <a:buNone/>
            </a:pPr>
            <a:endParaRPr lang="en-US" dirty="0" smtClean="0"/>
          </a:p>
          <a:p>
            <a:pPr lvl="0"/>
            <a:r>
              <a:rPr lang="en-US" dirty="0" smtClean="0"/>
              <a:t>Eliminates the majority of issues inherent in select-fire systems</a:t>
            </a:r>
          </a:p>
          <a:p>
            <a:pPr lvl="0"/>
            <a:endParaRPr lang="en-US" dirty="0"/>
          </a:p>
          <a:p>
            <a:pPr lvl="0"/>
            <a:r>
              <a:rPr lang="en-US" dirty="0" smtClean="0"/>
              <a:t>2300 cartridges shot to date </a:t>
            </a:r>
            <a:r>
              <a:rPr lang="en-US" smtClean="0"/>
              <a:t>with only 2 </a:t>
            </a:r>
            <a:r>
              <a:rPr lang="en-US" dirty="0" smtClean="0"/>
              <a:t>failures related to the system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243" y="1446397"/>
            <a:ext cx="2970985" cy="4429747"/>
          </a:xfrm>
          <a:prstGeom prst="rect">
            <a:avLst/>
          </a:prstGeom>
          <a:noFill/>
          <a:ln w="50800" cap="sq">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9B104B-9A6A-46DA-8C02-D956968EF868}" type="slidenum">
              <a:rPr lang="en-US" smtClean="0"/>
              <a:pPr/>
              <a:t>12</a:t>
            </a:fld>
            <a:endParaRPr lang="en-US" dirty="0"/>
          </a:p>
        </p:txBody>
      </p:sp>
      <p:sp>
        <p:nvSpPr>
          <p:cNvPr id="6" name="Rectangle 5"/>
          <p:cNvSpPr/>
          <p:nvPr/>
        </p:nvSpPr>
        <p:spPr>
          <a:xfrm>
            <a:off x="1545887" y="2292054"/>
            <a:ext cx="5622052" cy="1200329"/>
          </a:xfrm>
          <a:prstGeom prst="rect">
            <a:avLst/>
          </a:prstGeom>
          <a:noFill/>
        </p:spPr>
        <p:txBody>
          <a:bodyPr wrap="none" lIns="91440" tIns="45720" rIns="91440" bIns="45720">
            <a:spAutoFit/>
            <a:scene3d>
              <a:camera prst="perspectiveAbove"/>
              <a:lightRig rig="threePt" dir="t"/>
            </a:scene3d>
            <a:sp3d extrusionH="57150">
              <a:bevelT w="38100" h="38100"/>
            </a:sp3d>
          </a:bodyPr>
          <a:lstStyle/>
          <a:p>
            <a:pPr algn="ctr"/>
            <a:r>
              <a:rPr lang="en-US" sz="7200" dirty="0" smtClean="0">
                <a:ln w="18000">
                  <a:solidFill>
                    <a:schemeClr val="tx1"/>
                  </a:solidFill>
                  <a:prstDash val="solid"/>
                  <a:miter lim="800000"/>
                </a:ln>
                <a:latin typeface="+mn-lt"/>
              </a:rPr>
              <a:t>QUESTIONS</a:t>
            </a:r>
            <a:endParaRPr lang="en-US" sz="7200" dirty="0">
              <a:ln w="18000">
                <a:solidFill>
                  <a:schemeClr val="tx1"/>
                </a:solidFill>
                <a:prstDash val="solid"/>
                <a:miter lim="800000"/>
              </a:ln>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Select-Fire System</a:t>
            </a:r>
            <a:endParaRPr lang="en-US" baseline="0" dirty="0" smtClean="0">
              <a:solidFill>
                <a:srgbClr val="003EA3"/>
              </a:solidFill>
              <a:latin typeface="Tahoma"/>
            </a:endParaRPr>
          </a:p>
        </p:txBody>
      </p:sp>
      <p:sp>
        <p:nvSpPr>
          <p:cNvPr id="3" name="Text Placeholder 2"/>
          <p:cNvSpPr>
            <a:spLocks noGrp="1"/>
          </p:cNvSpPr>
          <p:nvPr>
            <p:ph type="body" idx="1"/>
          </p:nvPr>
        </p:nvSpPr>
        <p:spPr>
          <a:xfrm>
            <a:off x="459063" y="2103433"/>
            <a:ext cx="6567901" cy="3949498"/>
          </a:xfrm>
        </p:spPr>
        <p:txBody>
          <a:bodyPr/>
          <a:lstStyle/>
          <a:p>
            <a:pPr lvl="0"/>
            <a:r>
              <a:rPr lang="en-US" dirty="0" smtClean="0">
                <a:solidFill>
                  <a:srgbClr val="000000"/>
                </a:solidFill>
                <a:latin typeface="Tahoma"/>
              </a:rPr>
              <a:t>A step change in select fire operations</a:t>
            </a:r>
          </a:p>
          <a:p>
            <a:pPr marL="342900" lvl="1" indent="0">
              <a:buNone/>
            </a:pPr>
            <a:endParaRPr lang="en-US" dirty="0" smtClean="0">
              <a:solidFill>
                <a:srgbClr val="000000"/>
              </a:solidFill>
              <a:latin typeface="Tahoma"/>
            </a:endParaRPr>
          </a:p>
          <a:p>
            <a:pPr lvl="0"/>
            <a:r>
              <a:rPr lang="en-US" dirty="0" smtClean="0">
                <a:solidFill>
                  <a:srgbClr val="000000"/>
                </a:solidFill>
                <a:latin typeface="Tahoma"/>
              </a:rPr>
              <a:t>Offers all the redundancy and monitoring capability of the current leading intelligent switch technology</a:t>
            </a:r>
          </a:p>
          <a:p>
            <a:pPr marL="0" lvl="0" indent="0">
              <a:buNone/>
            </a:pPr>
            <a:endParaRPr lang="en-US" dirty="0" smtClean="0">
              <a:solidFill>
                <a:srgbClr val="000000"/>
              </a:solidFill>
              <a:latin typeface="Tahoma"/>
            </a:endParaRPr>
          </a:p>
          <a:p>
            <a:pPr lvl="0"/>
            <a:r>
              <a:rPr lang="en-US" dirty="0" smtClean="0">
                <a:solidFill>
                  <a:srgbClr val="000000"/>
                </a:solidFill>
                <a:latin typeface="Tahoma"/>
              </a:rPr>
              <a:t>Avoids the need for downhole controller subs</a:t>
            </a:r>
            <a:endParaRPr lang="en-US" baseline="0" dirty="0" smtClean="0">
              <a:solidFill>
                <a:srgbClr val="000000"/>
              </a:solidFill>
              <a:latin typeface="Tahoma"/>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00" r="-1800"/>
          <a:stretch/>
        </p:blipFill>
        <p:spPr bwMode="auto">
          <a:xfrm>
            <a:off x="6866258" y="1443069"/>
            <a:ext cx="2030584" cy="1531049"/>
          </a:xfrm>
          <a:prstGeom prst="rect">
            <a:avLst/>
          </a:prstGeom>
          <a:noFill/>
          <a:ln w="50800" cap="sq">
            <a:solidFill>
              <a:srgbClr val="E6E6E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Different?</a:t>
            </a:r>
            <a:endParaRPr lang="en-US" dirty="0"/>
          </a:p>
        </p:txBody>
      </p:sp>
      <p:sp>
        <p:nvSpPr>
          <p:cNvPr id="3" name="Content Placeholder 2"/>
          <p:cNvSpPr>
            <a:spLocks noGrp="1"/>
          </p:cNvSpPr>
          <p:nvPr>
            <p:ph idx="1"/>
          </p:nvPr>
        </p:nvSpPr>
        <p:spPr>
          <a:xfrm>
            <a:off x="528638" y="1373188"/>
            <a:ext cx="8229600" cy="4760484"/>
          </a:xfrm>
        </p:spPr>
        <p:txBody>
          <a:bodyPr/>
          <a:lstStyle/>
          <a:p>
            <a:pPr lvl="0"/>
            <a:r>
              <a:rPr lang="en-US" dirty="0" smtClean="0"/>
              <a:t>Preprogrammed unique address for each switch </a:t>
            </a:r>
          </a:p>
          <a:p>
            <a:pPr lvl="1"/>
            <a:r>
              <a:rPr lang="en-US" dirty="0" smtClean="0"/>
              <a:t>Saved on first contact with switch</a:t>
            </a:r>
          </a:p>
          <a:p>
            <a:pPr lvl="1"/>
            <a:r>
              <a:rPr lang="en-US" dirty="0" smtClean="0"/>
              <a:t>Eliminates the need to know individual switch’s address</a:t>
            </a:r>
          </a:p>
          <a:p>
            <a:pPr marL="342900" lvl="1" indent="0">
              <a:buNone/>
            </a:pPr>
            <a:endParaRPr lang="en-US" sz="2000" dirty="0" smtClean="0"/>
          </a:p>
          <a:p>
            <a:pPr lvl="0"/>
            <a:r>
              <a:rPr lang="en-US" dirty="0" smtClean="0"/>
              <a:t>Unique electrical/ballistic connection eliminates </a:t>
            </a:r>
          </a:p>
          <a:p>
            <a:pPr marL="0" lvl="0" indent="0">
              <a:buNone/>
            </a:pPr>
            <a:r>
              <a:rPr lang="en-US" dirty="0"/>
              <a:t> </a:t>
            </a:r>
            <a:r>
              <a:rPr lang="en-US" dirty="0" smtClean="0"/>
              <a:t> ported subs</a:t>
            </a:r>
          </a:p>
          <a:p>
            <a:pPr marL="0" lvl="0" indent="0">
              <a:buNone/>
            </a:pPr>
            <a:endParaRPr lang="en-US" sz="2000" dirty="0" smtClean="0"/>
          </a:p>
          <a:p>
            <a:pPr lvl="0"/>
            <a:r>
              <a:rPr lang="en-US" dirty="0" smtClean="0"/>
              <a:t>Requires no wiring on site</a:t>
            </a:r>
          </a:p>
          <a:p>
            <a:pPr marL="0" lvl="0" indent="0">
              <a:buNone/>
            </a:pPr>
            <a:endParaRPr lang="en-US" sz="2000" dirty="0" smtClean="0"/>
          </a:p>
          <a:p>
            <a:pPr lvl="0"/>
            <a:r>
              <a:rPr lang="en-US" dirty="0" smtClean="0"/>
              <a:t>Employs two-way communications with the surface for control and safety</a:t>
            </a:r>
          </a:p>
        </p:txBody>
      </p:sp>
      <p:sp>
        <p:nvSpPr>
          <p:cNvPr id="4" name="Slide Number Placeholder 3"/>
          <p:cNvSpPr>
            <a:spLocks noGrp="1"/>
          </p:cNvSpPr>
          <p:nvPr>
            <p:ph type="sldNum" sz="quarter" idx="11"/>
          </p:nvPr>
        </p:nvSpPr>
        <p:spPr/>
        <p:txBody>
          <a:bodyPr/>
          <a:lstStyle/>
          <a:p>
            <a:fld id="{96A107B4-1824-E244-A23F-1E950FD15AFA}" type="slidenum">
              <a:rPr lang="en-US" smtClean="0"/>
              <a:pPr/>
              <a:t>3</a:t>
            </a:fld>
            <a:endParaRPr lang="en-US" dirty="0"/>
          </a:p>
        </p:txBody>
      </p:sp>
      <p:sp>
        <p:nvSpPr>
          <p:cNvPr id="5" name="Footer Placeholder 4"/>
          <p:cNvSpPr>
            <a:spLocks noGrp="1"/>
          </p:cNvSpPr>
          <p:nvPr>
            <p:ph type="ftr" sz="quarter" idx="3"/>
          </p:nvPr>
        </p:nvSpPr>
        <p:spPr/>
        <p:txBody>
          <a:bodyPr/>
          <a:lstStyle/>
          <a:p>
            <a:r>
              <a:rPr lang="en-US" dirty="0" smtClean="0"/>
              <a:t>© 2012 Baker Hughes Incorporated. All Rights Reserved.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a:t>
            </a:r>
          </a:p>
        </p:txBody>
      </p:sp>
      <p:sp>
        <p:nvSpPr>
          <p:cNvPr id="3" name="Text Placeholder 2"/>
          <p:cNvSpPr>
            <a:spLocks noGrp="1"/>
          </p:cNvSpPr>
          <p:nvPr>
            <p:ph type="body" idx="1"/>
          </p:nvPr>
        </p:nvSpPr>
        <p:spPr>
          <a:xfrm>
            <a:off x="528638" y="1886675"/>
            <a:ext cx="8028953" cy="3579847"/>
          </a:xfrm>
        </p:spPr>
        <p:txBody>
          <a:bodyPr/>
          <a:lstStyle/>
          <a:p>
            <a:r>
              <a:rPr lang="en-US" dirty="0" smtClean="0"/>
              <a:t>Up to 32 selections</a:t>
            </a:r>
          </a:p>
          <a:p>
            <a:pPr marL="0" indent="0">
              <a:buNone/>
            </a:pPr>
            <a:endParaRPr lang="en-US" sz="1200" dirty="0" smtClean="0"/>
          </a:p>
          <a:p>
            <a:r>
              <a:rPr lang="en-US" dirty="0" smtClean="0"/>
              <a:t>No internal power source</a:t>
            </a:r>
          </a:p>
          <a:p>
            <a:pPr marL="0" indent="0">
              <a:buNone/>
            </a:pPr>
            <a:endParaRPr lang="en-US" sz="1200" dirty="0" smtClean="0"/>
          </a:p>
          <a:p>
            <a:r>
              <a:rPr lang="en-US" dirty="0" smtClean="0"/>
              <a:t>No window ports </a:t>
            </a:r>
          </a:p>
          <a:p>
            <a:pPr marL="0" indent="0">
              <a:buNone/>
            </a:pPr>
            <a:endParaRPr lang="en-US" sz="1200" dirty="0" smtClean="0"/>
          </a:p>
          <a:p>
            <a:r>
              <a:rPr lang="en-US" dirty="0" smtClean="0"/>
              <a:t>Operates </a:t>
            </a:r>
            <a:r>
              <a:rPr lang="en-US" dirty="0"/>
              <a:t>with approved </a:t>
            </a:r>
            <a:r>
              <a:rPr lang="en-US" dirty="0" smtClean="0"/>
              <a:t>detonators, </a:t>
            </a:r>
            <a:r>
              <a:rPr lang="en-US" dirty="0"/>
              <a:t>including </a:t>
            </a:r>
            <a:r>
              <a:rPr lang="en-US" dirty="0" smtClean="0"/>
              <a:t>EBW’s</a:t>
            </a:r>
          </a:p>
          <a:p>
            <a:pPr marL="0" indent="0">
              <a:buNone/>
            </a:pPr>
            <a:endParaRPr lang="en-US" sz="1200" dirty="0"/>
          </a:p>
          <a:p>
            <a:r>
              <a:rPr lang="en-US" dirty="0" smtClean="0"/>
              <a:t>Meets RP67 requirements</a:t>
            </a:r>
          </a:p>
          <a:p>
            <a:pPr lvl="0"/>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5400"/>
            <a:ext cx="9144000" cy="85590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Rectangle 2"/>
          <p:cNvSpPr txBox="1">
            <a:spLocks noChangeArrowheads="1"/>
          </p:cNvSpPr>
          <p:nvPr/>
        </p:nvSpPr>
        <p:spPr>
          <a:xfrm>
            <a:off x="411044" y="395413"/>
            <a:ext cx="7696200" cy="841627"/>
          </a:xfrm>
          <a:prstGeom prst="rect">
            <a:avLst/>
          </a:prstGeom>
          <a:noFill/>
          <a:ln>
            <a:noFill/>
          </a:ln>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smtClean="0">
                <a:ln>
                  <a:noFill/>
                </a:ln>
                <a:solidFill>
                  <a:srgbClr val="FFFFFF"/>
                </a:solidFill>
                <a:effectLst/>
                <a:uLnTx/>
                <a:uFillTx/>
                <a:latin typeface="Arial" charset="0"/>
                <a:ea typeface="ＭＳ Ｐゴシック"/>
                <a:cs typeface="ＭＳ Ｐゴシック"/>
              </a:rPr>
              <a:t>Conventional eb switch preparation</a:t>
            </a:r>
            <a:endParaRPr kumimoji="0" lang="en-US" sz="3200" b="0" i="0" u="none" strike="noStrike" kern="1200" cap="all" spc="0" normalizeH="0" baseline="0" noProof="0" dirty="0" smtClean="0">
              <a:ln>
                <a:noFill/>
              </a:ln>
              <a:solidFill>
                <a:srgbClr val="FFFFFF"/>
              </a:solidFill>
              <a:effectLst/>
              <a:uLnTx/>
              <a:uFillTx/>
              <a:latin typeface="Arial" charset="0"/>
              <a:ea typeface="ＭＳ Ｐゴシック"/>
              <a:cs typeface="ＭＳ Ｐゴシック"/>
            </a:endParaRPr>
          </a:p>
        </p:txBody>
      </p:sp>
      <p:grpSp>
        <p:nvGrpSpPr>
          <p:cNvPr id="30" name="Group 29"/>
          <p:cNvGrpSpPr/>
          <p:nvPr/>
        </p:nvGrpSpPr>
        <p:grpSpPr>
          <a:xfrm>
            <a:off x="241852" y="1397001"/>
            <a:ext cx="2749471" cy="2188317"/>
            <a:chOff x="241852" y="1047750"/>
            <a:chExt cx="2749471" cy="1641238"/>
          </a:xfrm>
        </p:grpSpPr>
        <p:pic>
          <p:nvPicPr>
            <p:cNvPr id="5" name="Picture 4"/>
            <p:cNvPicPr>
              <a:picLocks noChangeAspect="1" noChangeArrowheads="1"/>
            </p:cNvPicPr>
            <p:nvPr/>
          </p:nvPicPr>
          <p:blipFill>
            <a:blip r:embed="rId2"/>
            <a:srcRect l="8333" t="14856" r="8333"/>
            <a:stretch>
              <a:fillRect/>
            </a:stretch>
          </p:blipFill>
          <p:spPr bwMode="auto">
            <a:xfrm>
              <a:off x="479197" y="1200150"/>
              <a:ext cx="2286000" cy="1167829"/>
            </a:xfrm>
            <a:prstGeom prst="rect">
              <a:avLst/>
            </a:prstGeom>
            <a:noFill/>
            <a:ln w="38100" cap="flat" cmpd="sng" algn="ctr">
              <a:solidFill>
                <a:srgbClr val="000000"/>
              </a:solidFill>
              <a:prstDash val="solid"/>
              <a:miter lim="800000"/>
              <a:headEnd type="none" w="med" len="med"/>
              <a:tailEnd type="none" w="med" len="med"/>
            </a:ln>
          </p:spPr>
        </p:pic>
        <p:sp>
          <p:nvSpPr>
            <p:cNvPr id="8" name="TextBox 7"/>
            <p:cNvSpPr txBox="1"/>
            <p:nvPr/>
          </p:nvSpPr>
          <p:spPr>
            <a:xfrm>
              <a:off x="241852" y="2411989"/>
              <a:ext cx="2749471" cy="276999"/>
            </a:xfrm>
            <a:prstGeom prst="rect">
              <a:avLst/>
            </a:prstGeom>
            <a:noFill/>
          </p:spPr>
          <p:txBody>
            <a:bodyPr wrap="none" rtlCol="0">
              <a:spAutoFit/>
            </a:bodyPr>
            <a:lstStyle/>
            <a:p>
              <a:r>
                <a:rPr lang="en-US" dirty="0" smtClean="0"/>
                <a:t>Conventional Switch Sub</a:t>
              </a:r>
              <a:endParaRPr lang="en-US" dirty="0"/>
            </a:p>
          </p:txBody>
        </p:sp>
        <p:grpSp>
          <p:nvGrpSpPr>
            <p:cNvPr id="27" name="Group 26"/>
            <p:cNvGrpSpPr/>
            <p:nvPr/>
          </p:nvGrpSpPr>
          <p:grpSpPr>
            <a:xfrm>
              <a:off x="381000" y="1047750"/>
              <a:ext cx="494238" cy="494238"/>
              <a:chOff x="3486681" y="1825139"/>
              <a:chExt cx="494238" cy="494238"/>
            </a:xfrm>
          </p:grpSpPr>
          <p:sp>
            <p:nvSpPr>
              <p:cNvPr id="21" name="Oval 20"/>
              <p:cNvSpPr>
                <a:spLocks noChangeAspect="1"/>
              </p:cNvSpPr>
              <p:nvPr/>
            </p:nvSpPr>
            <p:spPr>
              <a:xfrm>
                <a:off x="3486681" y="1825139"/>
                <a:ext cx="494238" cy="4942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600" b="1">
                  <a:solidFill>
                    <a:schemeClr val="bg1"/>
                  </a:solidFill>
                </a:endParaRPr>
              </a:p>
            </p:txBody>
          </p:sp>
          <p:sp>
            <p:nvSpPr>
              <p:cNvPr id="22" name="Rectangle 21"/>
              <p:cNvSpPr/>
              <p:nvPr/>
            </p:nvSpPr>
            <p:spPr>
              <a:xfrm>
                <a:off x="3494463" y="1872203"/>
                <a:ext cx="478675" cy="300083"/>
              </a:xfrm>
              <a:prstGeom prst="rect">
                <a:avLst/>
              </a:prstGeom>
            </p:spPr>
            <p:txBody>
              <a:bodyPr wrap="square">
                <a:spAutoFit/>
              </a:bodyPr>
              <a:lstStyle/>
              <a:p>
                <a:pPr algn="ctr"/>
                <a:r>
                  <a:rPr lang="nb-NO" sz="2000" b="1" dirty="0">
                    <a:solidFill>
                      <a:schemeClr val="accent3">
                        <a:lumMod val="20000"/>
                        <a:lumOff val="80000"/>
                      </a:schemeClr>
                    </a:solidFill>
                  </a:rPr>
                  <a:t>1.</a:t>
                </a:r>
              </a:p>
            </p:txBody>
          </p:sp>
        </p:grpSp>
      </p:grpSp>
      <p:grpSp>
        <p:nvGrpSpPr>
          <p:cNvPr id="31" name="Group 30"/>
          <p:cNvGrpSpPr/>
          <p:nvPr/>
        </p:nvGrpSpPr>
        <p:grpSpPr>
          <a:xfrm>
            <a:off x="5300870" y="1273342"/>
            <a:ext cx="2954655" cy="2050123"/>
            <a:chOff x="271669" y="2781321"/>
            <a:chExt cx="2954655" cy="1537592"/>
          </a:xfrm>
        </p:grpSpPr>
        <p:pic>
          <p:nvPicPr>
            <p:cNvPr id="12" name="Picture 5"/>
            <p:cNvPicPr>
              <a:picLocks noChangeAspect="1" noChangeArrowheads="1"/>
            </p:cNvPicPr>
            <p:nvPr/>
          </p:nvPicPr>
          <p:blipFill>
            <a:blip r:embed="rId3"/>
            <a:srcRect t="12228"/>
            <a:stretch>
              <a:fillRect/>
            </a:stretch>
          </p:blipFill>
          <p:spPr bwMode="auto">
            <a:xfrm>
              <a:off x="479197" y="2952750"/>
              <a:ext cx="2492603" cy="1093902"/>
            </a:xfrm>
            <a:prstGeom prst="rect">
              <a:avLst/>
            </a:prstGeom>
            <a:noFill/>
            <a:ln w="38100" cap="flat" cmpd="sng" algn="ctr">
              <a:solidFill>
                <a:srgbClr val="000000"/>
              </a:solidFill>
              <a:prstDash val="solid"/>
              <a:miter lim="800000"/>
              <a:headEnd type="none" w="med" len="med"/>
              <a:tailEnd type="none" w="med" len="med"/>
            </a:ln>
          </p:spPr>
        </p:pic>
        <p:sp>
          <p:nvSpPr>
            <p:cNvPr id="13" name="TextBox 12"/>
            <p:cNvSpPr txBox="1"/>
            <p:nvPr/>
          </p:nvSpPr>
          <p:spPr>
            <a:xfrm>
              <a:off x="271669" y="4041914"/>
              <a:ext cx="2954655" cy="276999"/>
            </a:xfrm>
            <a:prstGeom prst="rect">
              <a:avLst/>
            </a:prstGeom>
            <a:noFill/>
          </p:spPr>
          <p:txBody>
            <a:bodyPr wrap="none" rtlCol="0">
              <a:spAutoFit/>
            </a:bodyPr>
            <a:lstStyle/>
            <a:p>
              <a:r>
                <a:rPr lang="en-US" dirty="0" smtClean="0"/>
                <a:t>Measure and cut Det. Cord</a:t>
              </a:r>
              <a:endParaRPr lang="en-US" dirty="0"/>
            </a:p>
          </p:txBody>
        </p:sp>
        <p:grpSp>
          <p:nvGrpSpPr>
            <p:cNvPr id="28" name="Group 27"/>
            <p:cNvGrpSpPr/>
            <p:nvPr/>
          </p:nvGrpSpPr>
          <p:grpSpPr>
            <a:xfrm>
              <a:off x="381000" y="2781321"/>
              <a:ext cx="494238" cy="494238"/>
              <a:chOff x="3631299" y="2734257"/>
              <a:chExt cx="494238" cy="494238"/>
            </a:xfrm>
          </p:grpSpPr>
          <p:sp>
            <p:nvSpPr>
              <p:cNvPr id="23" name="Oval 22"/>
              <p:cNvSpPr>
                <a:spLocks noChangeAspect="1"/>
              </p:cNvSpPr>
              <p:nvPr/>
            </p:nvSpPr>
            <p:spPr>
              <a:xfrm>
                <a:off x="3631299" y="2734257"/>
                <a:ext cx="494238" cy="4942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600" b="1">
                  <a:solidFill>
                    <a:schemeClr val="bg1"/>
                  </a:solidFill>
                </a:endParaRPr>
              </a:p>
            </p:txBody>
          </p:sp>
          <p:sp>
            <p:nvSpPr>
              <p:cNvPr id="24" name="Rectangle 23"/>
              <p:cNvSpPr/>
              <p:nvPr/>
            </p:nvSpPr>
            <p:spPr>
              <a:xfrm>
                <a:off x="3639081" y="2781321"/>
                <a:ext cx="478675" cy="300083"/>
              </a:xfrm>
              <a:prstGeom prst="rect">
                <a:avLst/>
              </a:prstGeom>
            </p:spPr>
            <p:txBody>
              <a:bodyPr wrap="square">
                <a:spAutoFit/>
              </a:bodyPr>
              <a:lstStyle/>
              <a:p>
                <a:pPr algn="ctr"/>
                <a:r>
                  <a:rPr lang="nb-NO" sz="2000" b="1" dirty="0">
                    <a:solidFill>
                      <a:schemeClr val="accent3">
                        <a:lumMod val="20000"/>
                        <a:lumOff val="80000"/>
                      </a:schemeClr>
                    </a:solidFill>
                  </a:rPr>
                  <a:t>2.</a:t>
                </a:r>
              </a:p>
            </p:txBody>
          </p:sp>
        </p:grpSp>
      </p:grpSp>
      <p:grpSp>
        <p:nvGrpSpPr>
          <p:cNvPr id="32" name="Group 31"/>
          <p:cNvGrpSpPr/>
          <p:nvPr/>
        </p:nvGrpSpPr>
        <p:grpSpPr>
          <a:xfrm>
            <a:off x="2643809" y="3869463"/>
            <a:ext cx="3906078" cy="2731414"/>
            <a:chOff x="4383156" y="1047750"/>
            <a:chExt cx="3906078" cy="2048561"/>
          </a:xfrm>
        </p:grpSpPr>
        <p:pic>
          <p:nvPicPr>
            <p:cNvPr id="6" name="Picture 6"/>
            <p:cNvPicPr>
              <a:picLocks noChangeAspect="1" noChangeArrowheads="1"/>
            </p:cNvPicPr>
            <p:nvPr/>
          </p:nvPicPr>
          <p:blipFill>
            <a:blip r:embed="rId4"/>
            <a:srcRect/>
            <a:stretch>
              <a:fillRect/>
            </a:stretch>
          </p:blipFill>
          <p:spPr bwMode="auto">
            <a:xfrm>
              <a:off x="4876800" y="1200150"/>
              <a:ext cx="2743200" cy="1371600"/>
            </a:xfrm>
            <a:prstGeom prst="rect">
              <a:avLst/>
            </a:prstGeom>
            <a:noFill/>
            <a:ln w="38100" cap="flat" cmpd="sng" algn="ctr">
              <a:solidFill>
                <a:srgbClr val="000000"/>
              </a:solidFill>
              <a:prstDash val="solid"/>
              <a:miter lim="800000"/>
              <a:headEnd type="none" w="med" len="med"/>
              <a:tailEnd type="none" w="med" len="med"/>
            </a:ln>
          </p:spPr>
        </p:pic>
        <p:sp>
          <p:nvSpPr>
            <p:cNvPr id="10" name="TextBox 9"/>
            <p:cNvSpPr txBox="1"/>
            <p:nvPr/>
          </p:nvSpPr>
          <p:spPr>
            <a:xfrm>
              <a:off x="4383156" y="2611563"/>
              <a:ext cx="3906078" cy="484748"/>
            </a:xfrm>
            <a:prstGeom prst="rect">
              <a:avLst/>
            </a:prstGeom>
            <a:noFill/>
          </p:spPr>
          <p:txBody>
            <a:bodyPr wrap="square" rtlCol="0">
              <a:spAutoFit/>
            </a:bodyPr>
            <a:lstStyle/>
            <a:p>
              <a:pPr algn="ctr"/>
              <a:r>
                <a:rPr lang="en-US" dirty="0" smtClean="0"/>
                <a:t>Bring Ground Wire and Thru Wire out of the gun, crimp detonator</a:t>
              </a:r>
              <a:endParaRPr lang="en-US" dirty="0"/>
            </a:p>
          </p:txBody>
        </p:sp>
        <p:grpSp>
          <p:nvGrpSpPr>
            <p:cNvPr id="29" name="Group 28"/>
            <p:cNvGrpSpPr/>
            <p:nvPr/>
          </p:nvGrpSpPr>
          <p:grpSpPr>
            <a:xfrm>
              <a:off x="4629681" y="1047750"/>
              <a:ext cx="494238" cy="494238"/>
              <a:chOff x="3783699" y="3449112"/>
              <a:chExt cx="494238" cy="494238"/>
            </a:xfrm>
          </p:grpSpPr>
          <p:sp>
            <p:nvSpPr>
              <p:cNvPr id="25" name="Oval 24"/>
              <p:cNvSpPr>
                <a:spLocks noChangeAspect="1"/>
              </p:cNvSpPr>
              <p:nvPr/>
            </p:nvSpPr>
            <p:spPr>
              <a:xfrm>
                <a:off x="3783699" y="3449112"/>
                <a:ext cx="494238" cy="4942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600" b="1">
                  <a:solidFill>
                    <a:schemeClr val="bg1"/>
                  </a:solidFill>
                </a:endParaRPr>
              </a:p>
            </p:txBody>
          </p:sp>
          <p:sp>
            <p:nvSpPr>
              <p:cNvPr id="26" name="Rectangle 25"/>
              <p:cNvSpPr/>
              <p:nvPr/>
            </p:nvSpPr>
            <p:spPr>
              <a:xfrm>
                <a:off x="3791481" y="3496176"/>
                <a:ext cx="478675" cy="300083"/>
              </a:xfrm>
              <a:prstGeom prst="rect">
                <a:avLst/>
              </a:prstGeom>
            </p:spPr>
            <p:txBody>
              <a:bodyPr wrap="square">
                <a:spAutoFit/>
              </a:bodyPr>
              <a:lstStyle/>
              <a:p>
                <a:pPr algn="ctr"/>
                <a:r>
                  <a:rPr lang="nb-NO" sz="2000" b="1" dirty="0">
                    <a:solidFill>
                      <a:schemeClr val="accent3">
                        <a:lumMod val="20000"/>
                        <a:lumOff val="80000"/>
                      </a:schemeClr>
                    </a:solidFill>
                  </a:rPr>
                  <a:t>3.</a:t>
                </a:r>
              </a:p>
            </p:txBody>
          </p:sp>
        </p:grpSp>
      </p:grpSp>
    </p:spTree>
    <p:extLst>
      <p:ext uri="{BB962C8B-B14F-4D97-AF65-F5344CB8AC3E}">
        <p14:creationId xmlns:p14="http://schemas.microsoft.com/office/powerpoint/2010/main" val="90866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13647"/>
            <a:ext cx="9144000" cy="85590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Rectangle 2"/>
          <p:cNvSpPr txBox="1">
            <a:spLocks noChangeArrowheads="1"/>
          </p:cNvSpPr>
          <p:nvPr/>
        </p:nvSpPr>
        <p:spPr>
          <a:xfrm>
            <a:off x="479198" y="313647"/>
            <a:ext cx="7696200" cy="841627"/>
          </a:xfrm>
          <a:prstGeom prst="rect">
            <a:avLst/>
          </a:prstGeom>
          <a:noFill/>
          <a:ln>
            <a:noFill/>
          </a:ln>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smtClean="0">
                <a:ln>
                  <a:noFill/>
                </a:ln>
                <a:solidFill>
                  <a:srgbClr val="FFFFFF"/>
                </a:solidFill>
                <a:effectLst/>
                <a:uLnTx/>
                <a:uFillTx/>
                <a:latin typeface="Arial" charset="0"/>
                <a:ea typeface="ＭＳ Ｐゴシック"/>
                <a:cs typeface="ＭＳ Ｐゴシック"/>
              </a:rPr>
              <a:t>Conventional eb switch preparation</a:t>
            </a:r>
            <a:endParaRPr kumimoji="0" lang="en-US" sz="3200" b="0" i="0" u="none" strike="noStrike" kern="1200" cap="all" spc="0" normalizeH="0" baseline="0" noProof="0" dirty="0" smtClean="0">
              <a:ln>
                <a:noFill/>
              </a:ln>
              <a:solidFill>
                <a:srgbClr val="FFFFFF"/>
              </a:solidFill>
              <a:effectLst/>
              <a:uLnTx/>
              <a:uFillTx/>
              <a:latin typeface="Arial" charset="0"/>
              <a:ea typeface="ＭＳ Ｐゴシック"/>
              <a:cs typeface="ＭＳ Ｐゴシック"/>
            </a:endParaRPr>
          </a:p>
        </p:txBody>
      </p:sp>
      <p:grpSp>
        <p:nvGrpSpPr>
          <p:cNvPr id="29" name="Group 28"/>
          <p:cNvGrpSpPr/>
          <p:nvPr/>
        </p:nvGrpSpPr>
        <p:grpSpPr>
          <a:xfrm>
            <a:off x="129209" y="1397001"/>
            <a:ext cx="3130826" cy="2742315"/>
            <a:chOff x="129208" y="1047750"/>
            <a:chExt cx="3130826" cy="2056736"/>
          </a:xfrm>
        </p:grpSpPr>
        <p:pic>
          <p:nvPicPr>
            <p:cNvPr id="28" name="Picture 7"/>
            <p:cNvPicPr>
              <a:picLocks noChangeAspect="1" noChangeArrowheads="1"/>
            </p:cNvPicPr>
            <p:nvPr/>
          </p:nvPicPr>
          <p:blipFill>
            <a:blip r:embed="rId2"/>
            <a:srcRect/>
            <a:stretch>
              <a:fillRect/>
            </a:stretch>
          </p:blipFill>
          <p:spPr bwMode="auto">
            <a:xfrm>
              <a:off x="479197" y="1200150"/>
              <a:ext cx="2335656" cy="1167828"/>
            </a:xfrm>
            <a:prstGeom prst="rect">
              <a:avLst/>
            </a:prstGeom>
            <a:noFill/>
            <a:ln w="38100" cap="flat" cmpd="sng" algn="ctr">
              <a:solidFill>
                <a:schemeClr val="tx1"/>
              </a:solidFill>
              <a:prstDash val="solid"/>
              <a:miter lim="800000"/>
              <a:headEnd type="none" w="med" len="med"/>
              <a:tailEnd type="none" w="med" len="med"/>
            </a:ln>
          </p:spPr>
        </p:pic>
        <p:sp>
          <p:nvSpPr>
            <p:cNvPr id="8" name="TextBox 7"/>
            <p:cNvSpPr txBox="1"/>
            <p:nvPr/>
          </p:nvSpPr>
          <p:spPr>
            <a:xfrm>
              <a:off x="129208" y="2411989"/>
              <a:ext cx="3130826" cy="692497"/>
            </a:xfrm>
            <a:prstGeom prst="rect">
              <a:avLst/>
            </a:prstGeom>
            <a:noFill/>
          </p:spPr>
          <p:txBody>
            <a:bodyPr wrap="square" rtlCol="0">
              <a:spAutoFit/>
            </a:bodyPr>
            <a:lstStyle/>
            <a:p>
              <a:pPr algn="ctr"/>
              <a:r>
                <a:rPr lang="en-US" dirty="0" smtClean="0"/>
                <a:t>Connect Ground to Detonator - Feed Thru Wire and Detonator Thru the sub</a:t>
              </a:r>
              <a:endParaRPr lang="en-US" dirty="0"/>
            </a:p>
          </p:txBody>
        </p:sp>
        <p:grpSp>
          <p:nvGrpSpPr>
            <p:cNvPr id="2" name="Group 26"/>
            <p:cNvGrpSpPr/>
            <p:nvPr/>
          </p:nvGrpSpPr>
          <p:grpSpPr>
            <a:xfrm>
              <a:off x="381000" y="1047750"/>
              <a:ext cx="494238" cy="494238"/>
              <a:chOff x="3486681" y="1825139"/>
              <a:chExt cx="494238" cy="494238"/>
            </a:xfrm>
          </p:grpSpPr>
          <p:sp>
            <p:nvSpPr>
              <p:cNvPr id="21" name="Oval 20"/>
              <p:cNvSpPr>
                <a:spLocks noChangeAspect="1"/>
              </p:cNvSpPr>
              <p:nvPr/>
            </p:nvSpPr>
            <p:spPr>
              <a:xfrm>
                <a:off x="3486681" y="1825139"/>
                <a:ext cx="494238" cy="4942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600" b="1">
                  <a:solidFill>
                    <a:schemeClr val="bg1"/>
                  </a:solidFill>
                </a:endParaRPr>
              </a:p>
            </p:txBody>
          </p:sp>
          <p:sp>
            <p:nvSpPr>
              <p:cNvPr id="22" name="Rectangle 21"/>
              <p:cNvSpPr/>
              <p:nvPr/>
            </p:nvSpPr>
            <p:spPr>
              <a:xfrm>
                <a:off x="3494463" y="1872203"/>
                <a:ext cx="478675" cy="300083"/>
              </a:xfrm>
              <a:prstGeom prst="rect">
                <a:avLst/>
              </a:prstGeom>
            </p:spPr>
            <p:txBody>
              <a:bodyPr wrap="square">
                <a:spAutoFit/>
              </a:bodyPr>
              <a:lstStyle/>
              <a:p>
                <a:pPr algn="ctr"/>
                <a:r>
                  <a:rPr lang="nb-NO" sz="2000" b="1" dirty="0">
                    <a:solidFill>
                      <a:schemeClr val="accent3">
                        <a:lumMod val="20000"/>
                        <a:lumOff val="80000"/>
                      </a:schemeClr>
                    </a:solidFill>
                  </a:rPr>
                  <a:t>4.</a:t>
                </a:r>
              </a:p>
            </p:txBody>
          </p:sp>
        </p:grpSp>
      </p:grpSp>
      <p:grpSp>
        <p:nvGrpSpPr>
          <p:cNvPr id="30" name="Group 29"/>
          <p:cNvGrpSpPr/>
          <p:nvPr/>
        </p:nvGrpSpPr>
        <p:grpSpPr>
          <a:xfrm>
            <a:off x="5221358" y="1332976"/>
            <a:ext cx="2557933" cy="2264988"/>
            <a:chOff x="381000" y="2781321"/>
            <a:chExt cx="2557933" cy="1614407"/>
          </a:xfrm>
        </p:grpSpPr>
        <p:pic>
          <p:nvPicPr>
            <p:cNvPr id="27" name="Picture 9"/>
            <p:cNvPicPr>
              <a:picLocks noChangeAspect="1" noChangeArrowheads="1"/>
            </p:cNvPicPr>
            <p:nvPr/>
          </p:nvPicPr>
          <p:blipFill>
            <a:blip r:embed="rId3"/>
            <a:srcRect t="20104" r="10333"/>
            <a:stretch>
              <a:fillRect/>
            </a:stretch>
          </p:blipFill>
          <p:spPr bwMode="auto">
            <a:xfrm>
              <a:off x="479197" y="2965987"/>
              <a:ext cx="2459736" cy="1095855"/>
            </a:xfrm>
            <a:prstGeom prst="rect">
              <a:avLst/>
            </a:prstGeom>
            <a:noFill/>
            <a:ln w="38100" cap="flat" cmpd="sng" algn="ctr">
              <a:solidFill>
                <a:schemeClr val="tx1"/>
              </a:solidFill>
              <a:prstDash val="solid"/>
              <a:miter lim="800000"/>
              <a:headEnd type="none" w="med" len="med"/>
              <a:tailEnd type="none" w="med" len="med"/>
            </a:ln>
          </p:spPr>
        </p:pic>
        <p:sp>
          <p:nvSpPr>
            <p:cNvPr id="13" name="TextBox 12"/>
            <p:cNvSpPr txBox="1"/>
            <p:nvPr/>
          </p:nvSpPr>
          <p:spPr>
            <a:xfrm>
              <a:off x="430696" y="4118729"/>
              <a:ext cx="2480166" cy="276999"/>
            </a:xfrm>
            <a:prstGeom prst="rect">
              <a:avLst/>
            </a:prstGeom>
            <a:noFill/>
          </p:spPr>
          <p:txBody>
            <a:bodyPr wrap="none" rtlCol="0">
              <a:spAutoFit/>
            </a:bodyPr>
            <a:lstStyle/>
            <a:p>
              <a:r>
                <a:rPr lang="en-US" dirty="0" smtClean="0"/>
                <a:t>Install EB Style Switch</a:t>
              </a:r>
              <a:endParaRPr lang="en-US" dirty="0"/>
            </a:p>
          </p:txBody>
        </p:sp>
        <p:grpSp>
          <p:nvGrpSpPr>
            <p:cNvPr id="3" name="Group 27"/>
            <p:cNvGrpSpPr/>
            <p:nvPr/>
          </p:nvGrpSpPr>
          <p:grpSpPr>
            <a:xfrm>
              <a:off x="381000" y="2781321"/>
              <a:ext cx="494238" cy="494238"/>
              <a:chOff x="3631299" y="2734257"/>
              <a:chExt cx="494238" cy="494238"/>
            </a:xfrm>
          </p:grpSpPr>
          <p:sp>
            <p:nvSpPr>
              <p:cNvPr id="23" name="Oval 22"/>
              <p:cNvSpPr>
                <a:spLocks noChangeAspect="1"/>
              </p:cNvSpPr>
              <p:nvPr/>
            </p:nvSpPr>
            <p:spPr>
              <a:xfrm>
                <a:off x="3631299" y="2734257"/>
                <a:ext cx="494238" cy="4942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600" b="1">
                  <a:solidFill>
                    <a:schemeClr val="bg1"/>
                  </a:solidFill>
                </a:endParaRPr>
              </a:p>
            </p:txBody>
          </p:sp>
          <p:sp>
            <p:nvSpPr>
              <p:cNvPr id="24" name="Rectangle 23"/>
              <p:cNvSpPr/>
              <p:nvPr/>
            </p:nvSpPr>
            <p:spPr>
              <a:xfrm>
                <a:off x="3639081" y="2781320"/>
                <a:ext cx="478675" cy="285185"/>
              </a:xfrm>
              <a:prstGeom prst="rect">
                <a:avLst/>
              </a:prstGeom>
            </p:spPr>
            <p:txBody>
              <a:bodyPr wrap="square">
                <a:spAutoFit/>
              </a:bodyPr>
              <a:lstStyle/>
              <a:p>
                <a:pPr algn="ctr"/>
                <a:r>
                  <a:rPr lang="nb-NO" sz="2000" b="1" dirty="0">
                    <a:solidFill>
                      <a:schemeClr val="accent3">
                        <a:lumMod val="20000"/>
                        <a:lumOff val="80000"/>
                      </a:schemeClr>
                    </a:solidFill>
                  </a:rPr>
                  <a:t>5</a:t>
                </a:r>
                <a:r>
                  <a:rPr lang="nb-NO" sz="2000" b="1" dirty="0">
                    <a:solidFill>
                      <a:schemeClr val="bg1"/>
                    </a:solidFill>
                  </a:rPr>
                  <a:t>.</a:t>
                </a:r>
              </a:p>
            </p:txBody>
          </p:sp>
        </p:grpSp>
      </p:grpSp>
      <p:grpSp>
        <p:nvGrpSpPr>
          <p:cNvPr id="31" name="Group 30"/>
          <p:cNvGrpSpPr/>
          <p:nvPr/>
        </p:nvGrpSpPr>
        <p:grpSpPr>
          <a:xfrm>
            <a:off x="3248141" y="4001052"/>
            <a:ext cx="3232171" cy="2711537"/>
            <a:chOff x="4629681" y="1047750"/>
            <a:chExt cx="3232171" cy="2033653"/>
          </a:xfrm>
        </p:grpSpPr>
        <p:pic>
          <p:nvPicPr>
            <p:cNvPr id="20" name="Picture 8"/>
            <p:cNvPicPr>
              <a:picLocks noChangeAspect="1" noChangeArrowheads="1"/>
            </p:cNvPicPr>
            <p:nvPr/>
          </p:nvPicPr>
          <p:blipFill>
            <a:blip r:embed="rId4"/>
            <a:srcRect/>
            <a:stretch>
              <a:fillRect/>
            </a:stretch>
          </p:blipFill>
          <p:spPr bwMode="auto">
            <a:xfrm>
              <a:off x="4876800" y="1200150"/>
              <a:ext cx="2743200" cy="1371600"/>
            </a:xfrm>
            <a:prstGeom prst="rect">
              <a:avLst/>
            </a:prstGeom>
            <a:noFill/>
            <a:ln w="38100" cap="flat" cmpd="sng" algn="ctr">
              <a:solidFill>
                <a:schemeClr val="tx1"/>
              </a:solidFill>
              <a:prstDash val="solid"/>
              <a:miter lim="800000"/>
              <a:headEnd type="none" w="med" len="med"/>
              <a:tailEnd type="none" w="med" len="med"/>
            </a:ln>
          </p:spPr>
        </p:pic>
        <p:sp>
          <p:nvSpPr>
            <p:cNvPr id="10" name="TextBox 9"/>
            <p:cNvSpPr txBox="1"/>
            <p:nvPr/>
          </p:nvSpPr>
          <p:spPr>
            <a:xfrm>
              <a:off x="4641574" y="2596655"/>
              <a:ext cx="3220278" cy="484748"/>
            </a:xfrm>
            <a:prstGeom prst="rect">
              <a:avLst/>
            </a:prstGeom>
            <a:noFill/>
          </p:spPr>
          <p:txBody>
            <a:bodyPr wrap="square" rtlCol="0">
              <a:spAutoFit/>
            </a:bodyPr>
            <a:lstStyle/>
            <a:p>
              <a:pPr algn="ctr"/>
              <a:r>
                <a:rPr lang="en-US" dirty="0" smtClean="0"/>
                <a:t>Sort wires, make wiring connections</a:t>
              </a:r>
              <a:endParaRPr lang="en-US" dirty="0"/>
            </a:p>
          </p:txBody>
        </p:sp>
        <p:grpSp>
          <p:nvGrpSpPr>
            <p:cNvPr id="4" name="Group 28"/>
            <p:cNvGrpSpPr/>
            <p:nvPr/>
          </p:nvGrpSpPr>
          <p:grpSpPr>
            <a:xfrm>
              <a:off x="4629681" y="1047750"/>
              <a:ext cx="494238" cy="494238"/>
              <a:chOff x="3783699" y="3449112"/>
              <a:chExt cx="494238" cy="494238"/>
            </a:xfrm>
          </p:grpSpPr>
          <p:sp>
            <p:nvSpPr>
              <p:cNvPr id="25" name="Oval 24"/>
              <p:cNvSpPr>
                <a:spLocks noChangeAspect="1"/>
              </p:cNvSpPr>
              <p:nvPr/>
            </p:nvSpPr>
            <p:spPr>
              <a:xfrm>
                <a:off x="3783699" y="3449112"/>
                <a:ext cx="494238" cy="4942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600" b="1">
                  <a:solidFill>
                    <a:schemeClr val="bg1"/>
                  </a:solidFill>
                </a:endParaRPr>
              </a:p>
            </p:txBody>
          </p:sp>
          <p:sp>
            <p:nvSpPr>
              <p:cNvPr id="26" name="Rectangle 25"/>
              <p:cNvSpPr/>
              <p:nvPr/>
            </p:nvSpPr>
            <p:spPr>
              <a:xfrm>
                <a:off x="3791481" y="3496176"/>
                <a:ext cx="478675" cy="300083"/>
              </a:xfrm>
              <a:prstGeom prst="rect">
                <a:avLst/>
              </a:prstGeom>
            </p:spPr>
            <p:txBody>
              <a:bodyPr wrap="square">
                <a:spAutoFit/>
              </a:bodyPr>
              <a:lstStyle/>
              <a:p>
                <a:pPr algn="ctr"/>
                <a:r>
                  <a:rPr lang="nb-NO" sz="2000" b="1" dirty="0">
                    <a:solidFill>
                      <a:schemeClr val="accent3">
                        <a:lumMod val="20000"/>
                        <a:lumOff val="80000"/>
                      </a:schemeClr>
                    </a:solidFill>
                  </a:rPr>
                  <a:t>6.</a:t>
                </a:r>
              </a:p>
            </p:txBody>
          </p:sp>
        </p:grpSp>
      </p:grpSp>
    </p:spTree>
    <p:extLst>
      <p:ext uri="{BB962C8B-B14F-4D97-AF65-F5344CB8AC3E}">
        <p14:creationId xmlns:p14="http://schemas.microsoft.com/office/powerpoint/2010/main" val="29452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5400"/>
            <a:ext cx="9144000" cy="85590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Rectangle 2"/>
          <p:cNvSpPr txBox="1">
            <a:spLocks noChangeArrowheads="1"/>
          </p:cNvSpPr>
          <p:nvPr/>
        </p:nvSpPr>
        <p:spPr>
          <a:xfrm>
            <a:off x="400770" y="402550"/>
            <a:ext cx="7696200" cy="841627"/>
          </a:xfrm>
          <a:prstGeom prst="rect">
            <a:avLst/>
          </a:prstGeom>
          <a:noFill/>
          <a:ln>
            <a:noFill/>
          </a:ln>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smtClean="0">
                <a:ln>
                  <a:noFill/>
                </a:ln>
                <a:solidFill>
                  <a:srgbClr val="FFFFFF"/>
                </a:solidFill>
                <a:effectLst/>
                <a:uLnTx/>
                <a:uFillTx/>
                <a:latin typeface="Arial" charset="0"/>
                <a:ea typeface="ＭＳ Ｐゴシック"/>
                <a:cs typeface="ＭＳ Ｐゴシック"/>
              </a:rPr>
              <a:t>Conventional eb switch preparation</a:t>
            </a:r>
            <a:endParaRPr kumimoji="0" lang="en-US" sz="3200" b="0" i="0" u="none" strike="noStrike" kern="1200" cap="all" spc="0" normalizeH="0" baseline="0" noProof="0" dirty="0" smtClean="0">
              <a:ln>
                <a:noFill/>
              </a:ln>
              <a:solidFill>
                <a:srgbClr val="FFFFFF"/>
              </a:solidFill>
              <a:effectLst/>
              <a:uLnTx/>
              <a:uFillTx/>
              <a:latin typeface="Arial" charset="0"/>
              <a:ea typeface="ＭＳ Ｐゴシック"/>
              <a:cs typeface="ＭＳ Ｐゴシック"/>
            </a:endParaRPr>
          </a:p>
        </p:txBody>
      </p:sp>
      <p:grpSp>
        <p:nvGrpSpPr>
          <p:cNvPr id="31" name="Group 30"/>
          <p:cNvGrpSpPr/>
          <p:nvPr/>
        </p:nvGrpSpPr>
        <p:grpSpPr>
          <a:xfrm>
            <a:off x="139148" y="1397001"/>
            <a:ext cx="3377848" cy="2178378"/>
            <a:chOff x="139148" y="1047750"/>
            <a:chExt cx="3377848" cy="1633784"/>
          </a:xfrm>
        </p:grpSpPr>
        <p:pic>
          <p:nvPicPr>
            <p:cNvPr id="19" name="Picture 10"/>
            <p:cNvPicPr>
              <a:picLocks noChangeAspect="1" noChangeArrowheads="1"/>
            </p:cNvPicPr>
            <p:nvPr/>
          </p:nvPicPr>
          <p:blipFill>
            <a:blip r:embed="rId2"/>
            <a:srcRect/>
            <a:stretch>
              <a:fillRect/>
            </a:stretch>
          </p:blipFill>
          <p:spPr bwMode="auto">
            <a:xfrm>
              <a:off x="598466" y="1200150"/>
              <a:ext cx="2347200" cy="1173600"/>
            </a:xfrm>
            <a:prstGeom prst="rect">
              <a:avLst/>
            </a:prstGeom>
            <a:noFill/>
            <a:ln w="38100" cap="flat" cmpd="sng" algn="ctr">
              <a:solidFill>
                <a:srgbClr val="000000"/>
              </a:solidFill>
              <a:prstDash val="solid"/>
              <a:miter lim="800000"/>
              <a:headEnd type="none" w="med" len="med"/>
              <a:tailEnd type="none" w="med" len="med"/>
            </a:ln>
          </p:spPr>
        </p:pic>
        <p:sp>
          <p:nvSpPr>
            <p:cNvPr id="8" name="TextBox 7"/>
            <p:cNvSpPr txBox="1"/>
            <p:nvPr/>
          </p:nvSpPr>
          <p:spPr>
            <a:xfrm>
              <a:off x="139148" y="2404535"/>
              <a:ext cx="3377848" cy="276999"/>
            </a:xfrm>
            <a:prstGeom prst="rect">
              <a:avLst/>
            </a:prstGeom>
            <a:noFill/>
          </p:spPr>
          <p:txBody>
            <a:bodyPr wrap="none" rtlCol="0">
              <a:spAutoFit/>
            </a:bodyPr>
            <a:lstStyle/>
            <a:p>
              <a:r>
                <a:rPr lang="en-US" dirty="0" smtClean="0"/>
                <a:t>Coil wires, pack into switch sub</a:t>
              </a:r>
              <a:endParaRPr lang="en-US" dirty="0"/>
            </a:p>
          </p:txBody>
        </p:sp>
        <p:grpSp>
          <p:nvGrpSpPr>
            <p:cNvPr id="2" name="Group 26"/>
            <p:cNvGrpSpPr/>
            <p:nvPr/>
          </p:nvGrpSpPr>
          <p:grpSpPr>
            <a:xfrm>
              <a:off x="381000" y="1047750"/>
              <a:ext cx="494238" cy="494238"/>
              <a:chOff x="3486681" y="1825139"/>
              <a:chExt cx="494238" cy="494238"/>
            </a:xfrm>
          </p:grpSpPr>
          <p:sp>
            <p:nvSpPr>
              <p:cNvPr id="21" name="Oval 20"/>
              <p:cNvSpPr>
                <a:spLocks noChangeAspect="1"/>
              </p:cNvSpPr>
              <p:nvPr/>
            </p:nvSpPr>
            <p:spPr>
              <a:xfrm>
                <a:off x="3486681" y="1825139"/>
                <a:ext cx="494238" cy="4942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600" b="1">
                  <a:solidFill>
                    <a:schemeClr val="bg1"/>
                  </a:solidFill>
                </a:endParaRPr>
              </a:p>
            </p:txBody>
          </p:sp>
          <p:sp>
            <p:nvSpPr>
              <p:cNvPr id="22" name="Rectangle 21"/>
              <p:cNvSpPr/>
              <p:nvPr/>
            </p:nvSpPr>
            <p:spPr>
              <a:xfrm>
                <a:off x="3494463" y="1872203"/>
                <a:ext cx="478675" cy="300083"/>
              </a:xfrm>
              <a:prstGeom prst="rect">
                <a:avLst/>
              </a:prstGeom>
            </p:spPr>
            <p:txBody>
              <a:bodyPr wrap="square">
                <a:spAutoFit/>
              </a:bodyPr>
              <a:lstStyle/>
              <a:p>
                <a:pPr algn="ctr"/>
                <a:r>
                  <a:rPr lang="nb-NO" sz="2000" b="1" dirty="0">
                    <a:solidFill>
                      <a:schemeClr val="accent3">
                        <a:lumMod val="20000"/>
                        <a:lumOff val="80000"/>
                      </a:schemeClr>
                    </a:solidFill>
                  </a:rPr>
                  <a:t>7.</a:t>
                </a:r>
              </a:p>
            </p:txBody>
          </p:sp>
        </p:grpSp>
      </p:grpSp>
      <p:grpSp>
        <p:nvGrpSpPr>
          <p:cNvPr id="32" name="Group 31"/>
          <p:cNvGrpSpPr/>
          <p:nvPr/>
        </p:nvGrpSpPr>
        <p:grpSpPr>
          <a:xfrm>
            <a:off x="4734341" y="1472123"/>
            <a:ext cx="3121367" cy="2099817"/>
            <a:chOff x="182218" y="2781321"/>
            <a:chExt cx="3121367" cy="1574863"/>
          </a:xfrm>
        </p:grpSpPr>
        <p:pic>
          <p:nvPicPr>
            <p:cNvPr id="29" name="Picture 11"/>
            <p:cNvPicPr>
              <a:picLocks noChangeAspect="1" noChangeArrowheads="1"/>
            </p:cNvPicPr>
            <p:nvPr/>
          </p:nvPicPr>
          <p:blipFill>
            <a:blip r:embed="rId3"/>
            <a:srcRect b="9731"/>
            <a:stretch>
              <a:fillRect/>
            </a:stretch>
          </p:blipFill>
          <p:spPr bwMode="auto">
            <a:xfrm>
              <a:off x="479197" y="2919917"/>
              <a:ext cx="2518800" cy="1141925"/>
            </a:xfrm>
            <a:prstGeom prst="rect">
              <a:avLst/>
            </a:prstGeom>
            <a:noFill/>
            <a:ln w="38100" cap="flat" cmpd="sng" algn="ctr">
              <a:solidFill>
                <a:srgbClr val="000000"/>
              </a:solidFill>
              <a:prstDash val="solid"/>
              <a:miter lim="800000"/>
              <a:headEnd type="none" w="med" len="med"/>
              <a:tailEnd type="none" w="med" len="med"/>
            </a:ln>
          </p:spPr>
        </p:pic>
        <p:sp>
          <p:nvSpPr>
            <p:cNvPr id="13" name="TextBox 12"/>
            <p:cNvSpPr txBox="1"/>
            <p:nvPr/>
          </p:nvSpPr>
          <p:spPr>
            <a:xfrm>
              <a:off x="182218" y="4079185"/>
              <a:ext cx="3121367" cy="276999"/>
            </a:xfrm>
            <a:prstGeom prst="rect">
              <a:avLst/>
            </a:prstGeom>
            <a:noFill/>
          </p:spPr>
          <p:txBody>
            <a:bodyPr wrap="none" rtlCol="0">
              <a:spAutoFit/>
            </a:bodyPr>
            <a:lstStyle/>
            <a:p>
              <a:r>
                <a:rPr lang="en-US" dirty="0" smtClean="0"/>
                <a:t>Inspect wiring, remove shunt</a:t>
              </a:r>
              <a:endParaRPr lang="en-US" dirty="0"/>
            </a:p>
          </p:txBody>
        </p:sp>
        <p:grpSp>
          <p:nvGrpSpPr>
            <p:cNvPr id="3" name="Group 27"/>
            <p:cNvGrpSpPr/>
            <p:nvPr/>
          </p:nvGrpSpPr>
          <p:grpSpPr>
            <a:xfrm>
              <a:off x="381000" y="2781321"/>
              <a:ext cx="494238" cy="494238"/>
              <a:chOff x="3631299" y="2734257"/>
              <a:chExt cx="494238" cy="494238"/>
            </a:xfrm>
          </p:grpSpPr>
          <p:sp>
            <p:nvSpPr>
              <p:cNvPr id="23" name="Oval 22"/>
              <p:cNvSpPr>
                <a:spLocks noChangeAspect="1"/>
              </p:cNvSpPr>
              <p:nvPr/>
            </p:nvSpPr>
            <p:spPr>
              <a:xfrm>
                <a:off x="3631299" y="2734257"/>
                <a:ext cx="494238" cy="4942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600" b="1">
                  <a:solidFill>
                    <a:schemeClr val="bg1"/>
                  </a:solidFill>
                </a:endParaRPr>
              </a:p>
            </p:txBody>
          </p:sp>
          <p:sp>
            <p:nvSpPr>
              <p:cNvPr id="24" name="Rectangle 23"/>
              <p:cNvSpPr/>
              <p:nvPr/>
            </p:nvSpPr>
            <p:spPr>
              <a:xfrm>
                <a:off x="3639081" y="2781321"/>
                <a:ext cx="478675" cy="300083"/>
              </a:xfrm>
              <a:prstGeom prst="rect">
                <a:avLst/>
              </a:prstGeom>
            </p:spPr>
            <p:txBody>
              <a:bodyPr wrap="square">
                <a:spAutoFit/>
              </a:bodyPr>
              <a:lstStyle/>
              <a:p>
                <a:pPr algn="ctr"/>
                <a:r>
                  <a:rPr lang="nb-NO" sz="2000" b="1" dirty="0">
                    <a:solidFill>
                      <a:schemeClr val="accent3">
                        <a:lumMod val="20000"/>
                        <a:lumOff val="80000"/>
                      </a:schemeClr>
                    </a:solidFill>
                  </a:rPr>
                  <a:t>8.</a:t>
                </a:r>
              </a:p>
            </p:txBody>
          </p:sp>
        </p:grpSp>
      </p:grpSp>
      <p:grpSp>
        <p:nvGrpSpPr>
          <p:cNvPr id="33" name="Group 32"/>
          <p:cNvGrpSpPr/>
          <p:nvPr/>
        </p:nvGrpSpPr>
        <p:grpSpPr>
          <a:xfrm>
            <a:off x="2343682" y="4120322"/>
            <a:ext cx="3218919" cy="2434538"/>
            <a:chOff x="4629681" y="1047750"/>
            <a:chExt cx="3218919" cy="1825904"/>
          </a:xfrm>
        </p:grpSpPr>
        <p:pic>
          <p:nvPicPr>
            <p:cNvPr id="30" name="Picture 12"/>
            <p:cNvPicPr>
              <a:picLocks noChangeAspect="1" noChangeArrowheads="1"/>
            </p:cNvPicPr>
            <p:nvPr/>
          </p:nvPicPr>
          <p:blipFill>
            <a:blip r:embed="rId4"/>
            <a:srcRect/>
            <a:stretch>
              <a:fillRect/>
            </a:stretch>
          </p:blipFill>
          <p:spPr bwMode="auto">
            <a:xfrm>
              <a:off x="4876800" y="1200150"/>
              <a:ext cx="2743200" cy="1371600"/>
            </a:xfrm>
            <a:prstGeom prst="rect">
              <a:avLst/>
            </a:prstGeom>
            <a:noFill/>
            <a:ln w="38100" cap="flat" cmpd="sng" algn="ctr">
              <a:solidFill>
                <a:srgbClr val="000000"/>
              </a:solidFill>
              <a:prstDash val="solid"/>
              <a:miter lim="800000"/>
              <a:headEnd type="none" w="med" len="med"/>
              <a:tailEnd type="none" w="med" len="med"/>
            </a:ln>
          </p:spPr>
        </p:pic>
        <p:sp>
          <p:nvSpPr>
            <p:cNvPr id="10" name="TextBox 9"/>
            <p:cNvSpPr txBox="1"/>
            <p:nvPr/>
          </p:nvSpPr>
          <p:spPr>
            <a:xfrm>
              <a:off x="4800600" y="2596655"/>
              <a:ext cx="3048000" cy="276999"/>
            </a:xfrm>
            <a:prstGeom prst="rect">
              <a:avLst/>
            </a:prstGeom>
            <a:noFill/>
          </p:spPr>
          <p:txBody>
            <a:bodyPr wrap="square" rtlCol="0">
              <a:spAutoFit/>
            </a:bodyPr>
            <a:lstStyle/>
            <a:p>
              <a:pPr algn="ctr"/>
              <a:r>
                <a:rPr lang="en-US" dirty="0" smtClean="0"/>
                <a:t>Arming complete</a:t>
              </a:r>
              <a:endParaRPr lang="en-US" dirty="0"/>
            </a:p>
          </p:txBody>
        </p:sp>
        <p:grpSp>
          <p:nvGrpSpPr>
            <p:cNvPr id="4" name="Group 28"/>
            <p:cNvGrpSpPr/>
            <p:nvPr/>
          </p:nvGrpSpPr>
          <p:grpSpPr>
            <a:xfrm>
              <a:off x="4629681" y="1047750"/>
              <a:ext cx="494238" cy="494238"/>
              <a:chOff x="3783699" y="3449112"/>
              <a:chExt cx="494238" cy="494238"/>
            </a:xfrm>
          </p:grpSpPr>
          <p:sp>
            <p:nvSpPr>
              <p:cNvPr id="25" name="Oval 24"/>
              <p:cNvSpPr>
                <a:spLocks noChangeAspect="1"/>
              </p:cNvSpPr>
              <p:nvPr/>
            </p:nvSpPr>
            <p:spPr>
              <a:xfrm>
                <a:off x="3783699" y="3449112"/>
                <a:ext cx="494238" cy="4942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600" b="1">
                  <a:solidFill>
                    <a:schemeClr val="bg1"/>
                  </a:solidFill>
                </a:endParaRPr>
              </a:p>
            </p:txBody>
          </p:sp>
          <p:sp>
            <p:nvSpPr>
              <p:cNvPr id="26" name="Rectangle 25"/>
              <p:cNvSpPr/>
              <p:nvPr/>
            </p:nvSpPr>
            <p:spPr>
              <a:xfrm>
                <a:off x="3791481" y="3496176"/>
                <a:ext cx="478675" cy="300083"/>
              </a:xfrm>
              <a:prstGeom prst="rect">
                <a:avLst/>
              </a:prstGeom>
            </p:spPr>
            <p:txBody>
              <a:bodyPr wrap="square">
                <a:spAutoFit/>
              </a:bodyPr>
              <a:lstStyle/>
              <a:p>
                <a:pPr algn="ctr"/>
                <a:r>
                  <a:rPr lang="nb-NO" sz="2000" b="1" dirty="0">
                    <a:solidFill>
                      <a:schemeClr val="accent3">
                        <a:lumMod val="20000"/>
                        <a:lumOff val="80000"/>
                      </a:schemeClr>
                    </a:solidFill>
                  </a:rPr>
                  <a:t>9.</a:t>
                </a:r>
              </a:p>
            </p:txBody>
          </p:sp>
        </p:grpSp>
      </p:grpSp>
    </p:spTree>
    <p:extLst>
      <p:ext uri="{BB962C8B-B14F-4D97-AF65-F5344CB8AC3E}">
        <p14:creationId xmlns:p14="http://schemas.microsoft.com/office/powerpoint/2010/main" val="122146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43" y="352425"/>
            <a:ext cx="8726557" cy="835025"/>
          </a:xfrm>
        </p:spPr>
        <p:txBody>
          <a:bodyPr/>
          <a:lstStyle/>
          <a:p>
            <a:r>
              <a:rPr lang="en-US" dirty="0" smtClean="0"/>
              <a:t>Problems With Pressure Actuated Switches</a:t>
            </a:r>
            <a:endParaRPr lang="en-US" dirty="0"/>
          </a:p>
        </p:txBody>
      </p:sp>
      <p:sp>
        <p:nvSpPr>
          <p:cNvPr id="3" name="Text Placeholder 2"/>
          <p:cNvSpPr>
            <a:spLocks noGrp="1"/>
          </p:cNvSpPr>
          <p:nvPr>
            <p:ph type="body" idx="1"/>
          </p:nvPr>
        </p:nvSpPr>
        <p:spPr>
          <a:xfrm>
            <a:off x="498821" y="1840327"/>
            <a:ext cx="8058770" cy="3606316"/>
          </a:xfrm>
        </p:spPr>
        <p:txBody>
          <a:bodyPr/>
          <a:lstStyle/>
          <a:p>
            <a:r>
              <a:rPr lang="en-US" dirty="0" smtClean="0"/>
              <a:t>The number one problem associated with pressure actuated switches is wiring.</a:t>
            </a:r>
          </a:p>
          <a:p>
            <a:endParaRPr lang="en-US" dirty="0" smtClean="0"/>
          </a:p>
          <a:p>
            <a:r>
              <a:rPr lang="en-US" dirty="0" smtClean="0"/>
              <a:t>Leaks - Usually from arming ports.</a:t>
            </a:r>
          </a:p>
          <a:p>
            <a:endParaRPr lang="en-US" dirty="0" smtClean="0"/>
          </a:p>
          <a:p>
            <a:r>
              <a:rPr lang="en-US" dirty="0" smtClean="0"/>
              <a:t>Explosive transfer from detonator to det cord.</a:t>
            </a:r>
          </a:p>
          <a:p>
            <a:endParaRPr lang="en-US" dirty="0" smtClean="0"/>
          </a:p>
          <a:p>
            <a:r>
              <a:rPr lang="en-US" dirty="0" smtClean="0"/>
              <a:t>Blown out Switches / Switch Failure causing misfires.</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239B104B-9A6A-46DA-8C02-D956968EF868}"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267128"/>
            <a:ext cx="9144000" cy="9438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FFFFFF"/>
                </a:solidFill>
              </a:rPr>
              <a:t>SUREPERF™ Select Fire System</a:t>
            </a:r>
            <a:endParaRPr lang="en-US" dirty="0">
              <a:solidFill>
                <a:srgbClr val="FFFFFF"/>
              </a:solidFill>
            </a:endParaRPr>
          </a:p>
        </p:txBody>
      </p:sp>
      <p:sp>
        <p:nvSpPr>
          <p:cNvPr id="6" name="Oval 5"/>
          <p:cNvSpPr>
            <a:spLocks noChangeAspect="1"/>
          </p:cNvSpPr>
          <p:nvPr/>
        </p:nvSpPr>
        <p:spPr>
          <a:xfrm>
            <a:off x="381000" y="1397000"/>
            <a:ext cx="494238" cy="65898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600" b="1">
              <a:solidFill>
                <a:schemeClr val="bg1"/>
              </a:solidFill>
            </a:endParaRPr>
          </a:p>
        </p:txBody>
      </p:sp>
      <p:sp>
        <p:nvSpPr>
          <p:cNvPr id="7" name="TextBox 6"/>
          <p:cNvSpPr txBox="1"/>
          <p:nvPr/>
        </p:nvSpPr>
        <p:spPr>
          <a:xfrm>
            <a:off x="444395" y="1453235"/>
            <a:ext cx="335686" cy="523220"/>
          </a:xfrm>
          <a:prstGeom prst="rect">
            <a:avLst/>
          </a:prstGeom>
          <a:noFill/>
        </p:spPr>
        <p:txBody>
          <a:bodyPr wrap="square" rtlCol="0">
            <a:spAutoFit/>
          </a:bodyPr>
          <a:lstStyle/>
          <a:p>
            <a:r>
              <a:rPr lang="en-US" sz="2800" b="1" dirty="0" smtClean="0">
                <a:solidFill>
                  <a:schemeClr val="accent3">
                    <a:lumMod val="20000"/>
                    <a:lumOff val="80000"/>
                  </a:schemeClr>
                </a:solidFill>
              </a:rPr>
              <a:t>1</a:t>
            </a:r>
            <a:endParaRPr lang="en-US" sz="2800" dirty="0">
              <a:solidFill>
                <a:schemeClr val="bg1"/>
              </a:solidFill>
            </a:endParaRPr>
          </a:p>
        </p:txBody>
      </p:sp>
      <p:sp>
        <p:nvSpPr>
          <p:cNvPr id="8" name="TextBox 7"/>
          <p:cNvSpPr txBox="1"/>
          <p:nvPr/>
        </p:nvSpPr>
        <p:spPr>
          <a:xfrm>
            <a:off x="864705" y="5861880"/>
            <a:ext cx="6419053" cy="400110"/>
          </a:xfrm>
          <a:prstGeom prst="rect">
            <a:avLst/>
          </a:prstGeom>
          <a:noFill/>
        </p:spPr>
        <p:txBody>
          <a:bodyPr wrap="square" rtlCol="0">
            <a:spAutoFit/>
          </a:bodyPr>
          <a:lstStyle/>
          <a:p>
            <a:r>
              <a:rPr lang="en-US" sz="2000" dirty="0" smtClean="0"/>
              <a:t>Pull shunt, slide the cartridge into sub, connect guns.</a:t>
            </a:r>
            <a:endParaRPr lang="en-US" sz="2000" dirty="0"/>
          </a:p>
        </p:txBody>
      </p:sp>
      <p:pic>
        <p:nvPicPr>
          <p:cNvPr id="2" name="Picture 2" descr="D:\Documents and Settings\gilljamn\My Documents\PerfEx\DSCN0037 2.jpeg"/>
          <p:cNvPicPr>
            <a:picLocks noGrp="1" noChangeAspect="1" noChangeArrowheads="1"/>
          </p:cNvPicPr>
          <p:nvPr>
            <p:ph idx="1"/>
          </p:nvPr>
        </p:nvPicPr>
        <p:blipFill>
          <a:blip r:embed="rId2"/>
          <a:srcRect/>
          <a:stretch>
            <a:fillRect/>
          </a:stretch>
        </p:blipFill>
        <p:spPr bwMode="auto">
          <a:xfrm>
            <a:off x="1818657" y="1335169"/>
            <a:ext cx="4453086" cy="4453087"/>
          </a:xfrm>
          <a:prstGeom prst="rect">
            <a:avLst/>
          </a:prstGeom>
          <a:noFill/>
        </p:spPr>
      </p:pic>
    </p:spTree>
    <p:extLst>
      <p:ext uri="{BB962C8B-B14F-4D97-AF65-F5344CB8AC3E}">
        <p14:creationId xmlns:p14="http://schemas.microsoft.com/office/powerpoint/2010/main" val="65618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par>
                          <p:cTn id="12" fill="hold">
                            <p:stCondLst>
                              <p:cond delay="1500"/>
                            </p:stCondLst>
                            <p:childTnLst>
                              <p:par>
                                <p:cTn id="13" presetID="3" presetClass="entr" presetSubtype="10"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1000"/>
                                        <p:tgtEl>
                                          <p:spTgt spid="2"/>
                                        </p:tgtEl>
                                      </p:cBhvr>
                                    </p:animEffect>
                                  </p:childTnLst>
                                </p:cTn>
                              </p:par>
                            </p:childTnLst>
                          </p:cTn>
                        </p:par>
                        <p:par>
                          <p:cTn id="16" fill="hold">
                            <p:stCondLst>
                              <p:cond delay="3000"/>
                            </p:stCondLst>
                            <p:childTnLst>
                              <p:par>
                                <p:cTn id="17" presetID="3" presetClass="entr" presetSubtype="10" fill="hold" grpId="0"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theme/theme1.xml><?xml version="1.0" encoding="utf-8"?>
<a:theme xmlns:a="http://schemas.openxmlformats.org/drawingml/2006/main" name="All Purpose - Light background">
  <a:themeElements>
    <a:clrScheme name="Custom 6">
      <a:dk1>
        <a:srgbClr val="808080"/>
      </a:dk1>
      <a:lt1>
        <a:srgbClr val="000000"/>
      </a:lt1>
      <a:dk2>
        <a:srgbClr val="003EA3"/>
      </a:dk2>
      <a:lt2>
        <a:srgbClr val="000000"/>
      </a:lt2>
      <a:accent1>
        <a:srgbClr val="EAAB00"/>
      </a:accent1>
      <a:accent2>
        <a:srgbClr val="009B3A"/>
      </a:accent2>
      <a:accent3>
        <a:srgbClr val="00A1DE"/>
      </a:accent3>
      <a:accent4>
        <a:srgbClr val="DE3831"/>
      </a:accent4>
      <a:accent5>
        <a:srgbClr val="005BBB"/>
      </a:accent5>
      <a:accent6>
        <a:srgbClr val="E77B00"/>
      </a:accent6>
      <a:hlink>
        <a:srgbClr val="39BB2B"/>
      </a:hlink>
      <a:folHlink>
        <a:srgbClr val="00A3E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hi_blue_ea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hi_blue_ea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hi_blue_ea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hi_blue_ea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hi_blue_ea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hi_blue_ea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hi_blue_ea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hi_blue_ea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hi_blue_ea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hi_blue_ea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hi_blue_ea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hi_blue_ea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hi_blue_east 13">
        <a:dk1>
          <a:srgbClr val="808080"/>
        </a:dk1>
        <a:lt1>
          <a:srgbClr val="FFFFFF"/>
        </a:lt1>
        <a:dk2>
          <a:srgbClr val="003EA3"/>
        </a:dk2>
        <a:lt2>
          <a:srgbClr val="000000"/>
        </a:lt2>
        <a:accent1>
          <a:srgbClr val="FFA700"/>
        </a:accent1>
        <a:accent2>
          <a:srgbClr val="FF8800"/>
        </a:accent2>
        <a:accent3>
          <a:srgbClr val="AAAFCE"/>
        </a:accent3>
        <a:accent4>
          <a:srgbClr val="DADADA"/>
        </a:accent4>
        <a:accent5>
          <a:srgbClr val="FFD0AA"/>
        </a:accent5>
        <a:accent6>
          <a:srgbClr val="E77B00"/>
        </a:accent6>
        <a:hlink>
          <a:srgbClr val="39BB2B"/>
        </a:hlink>
        <a:folHlink>
          <a:srgbClr val="00A3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901f51aa-6750-4a44-a19c-4e6e5b94e0a6" ContentTypeId="0x010100EE8AB893F33B96469C9962BDBC6AAE6D" PreviousValue="true"/>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True</cached>
  <openByDefault>False</openByDefault>
  <xsnScope/>
</customXsn>
</file>

<file path=customXml/item5.xml><?xml version="1.0" encoding="utf-8"?>
<p:properties xmlns:p="http://schemas.microsoft.com/office/2006/metadata/properties" xmlns:xsi="http://www.w3.org/2001/XMLSchema-instance">
  <documentManagement>
    <Marketing_x0020_Style xmlns="549f7159-88bb-46ff-866f-cfdfef5eb4b2" xsi:nil="true"/>
    <Document_x0020_Description xmlns="549f7159-88bb-46ff-866f-cfdfef5eb4b2" xsi:nil="true"/>
    <e24b06ba0ec64ad184bedab13239e6b9 xmlns="79f881d0-7901-4fd7-86c7-62e4b32f27c4">
      <Terms xmlns="http://schemas.microsoft.com/office/infopath/2007/PartnerControls"/>
    </e24b06ba0ec64ad184bedab13239e6b9>
    <o22eecd7a4d142adbe8402d01a70fd79 xmlns="79f881d0-7901-4fd7-86c7-62e4b32f27c4">
      <Terms xmlns="http://schemas.microsoft.com/office/infopath/2007/PartnerControls"/>
    </o22eecd7a4d142adbe8402d01a70fd79>
    <Print_x0020_Size xmlns="549f7159-88bb-46ff-866f-cfdfef5eb4b2">US</Print_x0020_Size>
    <Branding_x0020_Document_x0020_Template_x0020_Type xmlns="549f7159-88bb-46ff-866f-cfdfef5eb4b2">Presentation Template</Branding_x0020_Document_x0020_Template_x0020_Type>
    <Section xmlns="549f7159-88bb-46ff-866f-cfdfef5eb4b2" xsi:nil="true"/>
    <TaxCatchAll xmlns="79f881d0-7901-4fd7-86c7-62e4b32f27c4"/>
    <p39cfccbae5e45d2938c8e32f3412bb2 xmlns="79f881d0-7901-4fd7-86c7-62e4b32f27c4">
      <Terms xmlns="http://schemas.microsoft.com/office/infopath/2007/PartnerControls"/>
    </p39cfccbae5e45d2938c8e32f3412bb2>
  </documentManagement>
</p:properties>
</file>

<file path=customXml/item6.xml><?xml version="1.0" encoding="utf-8"?>
<ct:contentTypeSchema xmlns:ct="http://schemas.microsoft.com/office/2006/metadata/contentType" xmlns:ma="http://schemas.microsoft.com/office/2006/metadata/properties/metaAttributes" ct:_="" ma:_="" ma:contentTypeName="Marketing Template" ma:contentTypeID="0x010100EE8AB893F33B96469C9962BDBC6AAE6D004DAAEF50BC84BA44A20A2BB01673AC4D0400592FDAE8E3F2AA4899D11AF5E52CA1EB" ma:contentTypeVersion="4" ma:contentTypeDescription="Base Marketing Document" ma:contentTypeScope="" ma:versionID="887868739786b06f94ba1db77dbee541">
  <xsd:schema xmlns:xsd="http://www.w3.org/2001/XMLSchema" xmlns:xs="http://www.w3.org/2001/XMLSchema" xmlns:p="http://schemas.microsoft.com/office/2006/metadata/properties" xmlns:ns2="79f881d0-7901-4fd7-86c7-62e4b32f27c4" xmlns:ns3="549f7159-88bb-46ff-866f-cfdfef5eb4b2" targetNamespace="http://schemas.microsoft.com/office/2006/metadata/properties" ma:root="true" ma:fieldsID="ada0ed201325d24b889499bcf4f60772" ns2:_="" ns3:_="">
    <xsd:import namespace="79f881d0-7901-4fd7-86c7-62e4b32f27c4"/>
    <xsd:import namespace="549f7159-88bb-46ff-866f-cfdfef5eb4b2"/>
    <xsd:element name="properties">
      <xsd:complexType>
        <xsd:sequence>
          <xsd:element name="documentManagement">
            <xsd:complexType>
              <xsd:all>
                <xsd:element ref="ns2:e24b06ba0ec64ad184bedab13239e6b9" minOccurs="0"/>
                <xsd:element ref="ns2:TaxCatchAll" minOccurs="0"/>
                <xsd:element ref="ns2:TaxCatchAllLabel" minOccurs="0"/>
                <xsd:element ref="ns2:p39cfccbae5e45d2938c8e32f3412bb2" minOccurs="0"/>
                <xsd:element ref="ns2:o22eecd7a4d142adbe8402d01a70fd79" minOccurs="0"/>
                <xsd:element ref="ns3:Document_x0020_Description" minOccurs="0"/>
                <xsd:element ref="ns3:Print_x0020_Size" minOccurs="0"/>
                <xsd:element ref="ns3:Marketing_x0020_Style" minOccurs="0"/>
                <xsd:element ref="ns3:Section" minOccurs="0"/>
                <xsd:element ref="ns3:Branding_x0020_Document_x0020_Template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f881d0-7901-4fd7-86c7-62e4b32f27c4" elementFormDefault="qualified">
    <xsd:import namespace="http://schemas.microsoft.com/office/2006/documentManagement/types"/>
    <xsd:import namespace="http://schemas.microsoft.com/office/infopath/2007/PartnerControls"/>
    <xsd:element name="e24b06ba0ec64ad184bedab13239e6b9" ma:index="8" nillable="true" ma:taxonomy="true" ma:internalName="e24b06ba0ec64ad184bedab13239e6b9" ma:taxonomyFieldName="entGeography" ma:displayName="Geography" ma:default="" ma:fieldId="{e24b06ba-0ec6-4ad1-84be-dab13239e6b9}" ma:taxonomyMulti="true" ma:sspId="901f51aa-6750-4a44-a19c-4e6e5b94e0a6" ma:termSetId="fc8587d0-2659-4071-b2f3-cdad703d9af3" ma:anchorId="0dc8e8ef-a3f9-4569-b796-3efdb0b33cd7" ma:open="false" ma:isKeyword="false">
      <xsd:complexType>
        <xsd:sequence>
          <xsd:element ref="pc:Terms" minOccurs="0" maxOccurs="1"/>
        </xsd:sequence>
      </xsd:complexType>
    </xsd:element>
    <xsd:element name="TaxCatchAll" ma:index="9" nillable="true" ma:displayName="Taxonomy Catch All Column" ma:hidden="true" ma:list="{f5303730-7e24-478b-95dd-b0bf5f100235}" ma:internalName="TaxCatchAll" ma:showField="CatchAllData" ma:web="549f7159-88bb-46ff-866f-cfdfef5eb4b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f5303730-7e24-478b-95dd-b0bf5f100235}" ma:internalName="TaxCatchAllLabel" ma:readOnly="true" ma:showField="CatchAllDataLabel" ma:web="549f7159-88bb-46ff-866f-cfdfef5eb4b2">
      <xsd:complexType>
        <xsd:complexContent>
          <xsd:extension base="dms:MultiChoiceLookup">
            <xsd:sequence>
              <xsd:element name="Value" type="dms:Lookup" maxOccurs="unbounded" minOccurs="0" nillable="true"/>
            </xsd:sequence>
          </xsd:extension>
        </xsd:complexContent>
      </xsd:complexType>
    </xsd:element>
    <xsd:element name="p39cfccbae5e45d2938c8e32f3412bb2" ma:index="12" nillable="true" ma:taxonomy="true" ma:internalName="p39cfccbae5e45d2938c8e32f3412bb2" ma:taxonomyFieldName="entMarketSegment" ma:displayName="Market Segment" ma:default="" ma:fieldId="{939cfccb-ae5e-45d2-938c-8e32f3412bb2}" ma:taxonomyMulti="true" ma:sspId="901f51aa-6750-4a44-a19c-4e6e5b94e0a6" ma:termSetId="fc8587d0-2659-4071-b2f3-cdad703d9af3" ma:anchorId="9fc32a42-a87b-42be-b0c9-09ac866da349" ma:open="false" ma:isKeyword="false">
      <xsd:complexType>
        <xsd:sequence>
          <xsd:element ref="pc:Terms" minOccurs="0" maxOccurs="1"/>
        </xsd:sequence>
      </xsd:complexType>
    </xsd:element>
    <xsd:element name="o22eecd7a4d142adbe8402d01a70fd79" ma:index="14" nillable="true" ma:taxonomy="true" ma:internalName="o22eecd7a4d142adbe8402d01a70fd79" ma:taxonomyFieldName="entProductService" ma:displayName="Products or Services" ma:default="" ma:fieldId="{822eecd7-a4d1-42ad-be84-02d01a70fd79}" ma:taxonomyMulti="true" ma:sspId="901f51aa-6750-4a44-a19c-4e6e5b94e0a6" ma:termSetId="4f3934a0-414e-4ea6-81d0-3999bf62e60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f7159-88bb-46ff-866f-cfdfef5eb4b2" elementFormDefault="qualified">
    <xsd:import namespace="http://schemas.microsoft.com/office/2006/documentManagement/types"/>
    <xsd:import namespace="http://schemas.microsoft.com/office/infopath/2007/PartnerControls"/>
    <xsd:element name="Document_x0020_Description" ma:index="16" nillable="true" ma:displayName="Document Description" ma:internalName="Document_x0020_Description">
      <xsd:simpleType>
        <xsd:restriction base="dms:Note">
          <xsd:maxLength value="255"/>
        </xsd:restriction>
      </xsd:simpleType>
    </xsd:element>
    <xsd:element name="Print_x0020_Size" ma:index="17" nillable="true" ma:displayName="Print/Page Size" ma:default="US" ma:description="" ma:format="Dropdown" ma:internalName="Print_x0020_Size">
      <xsd:simpleType>
        <xsd:union memberTypes="dms:Text">
          <xsd:simpleType>
            <xsd:restriction base="dms:Choice">
              <xsd:enumeration value="US"/>
              <xsd:enumeration value="US - Trifold"/>
              <xsd:enumeration value="A4"/>
              <xsd:enumeration value="A4 - Trifold"/>
            </xsd:restriction>
          </xsd:simpleType>
        </xsd:union>
      </xsd:simpleType>
    </xsd:element>
    <xsd:element name="Marketing_x0020_Style" ma:index="18" nillable="true" ma:displayName="Marketing Style" ma:description="" ma:format="Dropdown" ma:internalName="Marketing_x0020_Style">
      <xsd:simpleType>
        <xsd:union memberTypes="dms:Text">
          <xsd:simpleType>
            <xsd:restriction base="dms:Choice">
              <xsd:enumeration value="Blue/Black"/>
              <xsd:enumeration value="Black"/>
              <xsd:enumeration value="Light Background"/>
            </xsd:restriction>
          </xsd:simpleType>
        </xsd:union>
      </xsd:simpleType>
    </xsd:element>
    <xsd:element name="Section" ma:index="19" nillable="true" ma:displayName="Section" ma:internalName="Section">
      <xsd:simpleType>
        <xsd:restriction base="dms:Text"/>
      </xsd:simpleType>
    </xsd:element>
    <xsd:element name="Branding_x0020_Document_x0020_Template_x0020_Type" ma:index="20" nillable="true" ma:displayName="Branding Document Template Type" ma:default="Business Document Template" ma:description="" ma:format="RadioButtons" ma:internalName="Branding_x0020_Document_x0020_Template_x0020_Type">
      <xsd:simpleType>
        <xsd:union memberTypes="dms:Text">
          <xsd:simpleType>
            <xsd:restriction base="dms:Choice">
              <xsd:enumeration value="Abstract Template"/>
              <xsd:enumeration value="Badge Template"/>
              <xsd:enumeration value="Binder Template"/>
              <xsd:enumeration value="Business Document Template"/>
              <xsd:enumeration value="Case History Presentation Template"/>
              <xsd:enumeration value="CD Template"/>
              <xsd:enumeration value="Certificate Template"/>
              <xsd:enumeration value="Email Template"/>
              <xsd:enumeration value="Manual Template"/>
              <xsd:enumeration value="Poster Template"/>
              <xsd:enumeration value="Presentation Template"/>
              <xsd:enumeration value="Report Template"/>
              <xsd:enumeration value="Sales Kit Template"/>
              <xsd:enumeration value="Stationery Template"/>
              <xsd:enumeration value="Technical Data Sheet Template"/>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1E5530-7F37-4132-B0AB-ABE95CE493CE}">
  <ds:schemaRefs>
    <ds:schemaRef ds:uri="Microsoft.SharePoint.Taxonomy.ContentTypeSync"/>
  </ds:schemaRefs>
</ds:datastoreItem>
</file>

<file path=customXml/itemProps2.xml><?xml version="1.0" encoding="utf-8"?>
<ds:datastoreItem xmlns:ds="http://schemas.openxmlformats.org/officeDocument/2006/customXml" ds:itemID="{0C08AC80-128F-48CA-8CA7-0876C2004DF3}">
  <ds:schemaRefs>
    <ds:schemaRef ds:uri="http://schemas.microsoft.com/office/2006/metadata/longProperties"/>
  </ds:schemaRefs>
</ds:datastoreItem>
</file>

<file path=customXml/itemProps3.xml><?xml version="1.0" encoding="utf-8"?>
<ds:datastoreItem xmlns:ds="http://schemas.openxmlformats.org/officeDocument/2006/customXml" ds:itemID="{E4A78594-CC28-4D4C-BDB7-F7A2A647FD90}">
  <ds:schemaRefs>
    <ds:schemaRef ds:uri="http://schemas.microsoft.com/sharepoint/v3/contenttype/forms"/>
  </ds:schemaRefs>
</ds:datastoreItem>
</file>

<file path=customXml/itemProps4.xml><?xml version="1.0" encoding="utf-8"?>
<ds:datastoreItem xmlns:ds="http://schemas.openxmlformats.org/officeDocument/2006/customXml" ds:itemID="{B231FE9A-5DF0-44CA-B79B-C3F6A81CCCF2}">
  <ds:schemaRefs>
    <ds:schemaRef ds:uri="http://schemas.microsoft.com/office/2006/metadata/customXsn"/>
  </ds:schemaRefs>
</ds:datastoreItem>
</file>

<file path=customXml/itemProps5.xml><?xml version="1.0" encoding="utf-8"?>
<ds:datastoreItem xmlns:ds="http://schemas.openxmlformats.org/officeDocument/2006/customXml" ds:itemID="{7556D1A8-5E6B-4214-92EB-88F84A4FF66C}">
  <ds:schemaRefs>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 ds:uri="549f7159-88bb-46ff-866f-cfdfef5eb4b2"/>
    <ds:schemaRef ds:uri="http://purl.org/dc/terms/"/>
    <ds:schemaRef ds:uri="http://schemas.openxmlformats.org/package/2006/metadata/core-properties"/>
    <ds:schemaRef ds:uri="79f881d0-7901-4fd7-86c7-62e4b32f27c4"/>
  </ds:schemaRefs>
</ds:datastoreItem>
</file>

<file path=customXml/itemProps6.xml><?xml version="1.0" encoding="utf-8"?>
<ds:datastoreItem xmlns:ds="http://schemas.openxmlformats.org/officeDocument/2006/customXml" ds:itemID="{BE6E01E6-A244-4F0B-B3D1-3C32A8C49F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f881d0-7901-4fd7-86c7-62e4b32f27c4"/>
    <ds:schemaRef ds:uri="549f7159-88bb-46ff-866f-cfdfef5eb4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3400</TotalTime>
  <Words>609</Words>
  <Application>Microsoft Office PowerPoint</Application>
  <PresentationFormat>On-screen Show (4:3)</PresentationFormat>
  <Paragraphs>104</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All Purpose - Light background</vt:lpstr>
      <vt:lpstr>Select-Fire System</vt:lpstr>
      <vt:lpstr>Select-Fire System</vt:lpstr>
      <vt:lpstr>How is it Different?</vt:lpstr>
      <vt:lpstr>Specifications</vt:lpstr>
      <vt:lpstr>PowerPoint Presentation</vt:lpstr>
      <vt:lpstr>PowerPoint Presentation</vt:lpstr>
      <vt:lpstr>PowerPoint Presentation</vt:lpstr>
      <vt:lpstr>Problems With Pressure Actuated Switches</vt:lpstr>
      <vt:lpstr>SUREPERF™ Select Fire System</vt:lpstr>
      <vt:lpstr>Overview Gun String</vt:lpstr>
      <vt:lpstr>Conclusion</vt:lpstr>
      <vt:lpstr>PowerPoint Presentation</vt:lpstr>
    </vt:vector>
  </TitlesOfParts>
  <Company>Baker Hughes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Rita Trelewicz</dc:creator>
  <cp:lastModifiedBy>Kock, Jasper D</cp:lastModifiedBy>
  <cp:revision>152</cp:revision>
  <cp:lastPrinted>2012-09-13T18:24:58Z</cp:lastPrinted>
  <dcterms:created xsi:type="dcterms:W3CDTF">2012-08-20T17:40:54Z</dcterms:created>
  <dcterms:modified xsi:type="dcterms:W3CDTF">2015-05-21T05:13:05Z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100.000000000000</vt:lpwstr>
  </property>
  <property fmtid="{D5CDD505-2E9C-101B-9397-08002B2CF9AE}" pid="3" name="Print Ready">
    <vt:lpwstr>0</vt:lpwstr>
  </property>
  <property fmtid="{D5CDD505-2E9C-101B-9397-08002B2CF9AE}" pid="4" name="ContentType">
    <vt:lpwstr>Document</vt:lpwstr>
  </property>
  <property fmtid="{D5CDD505-2E9C-101B-9397-08002B2CF9AE}" pid="5" name="Web Ready">
    <vt:lpwstr>0</vt:lpwstr>
  </property>
  <property fmtid="{D5CDD505-2E9C-101B-9397-08002B2CF9AE}" pid="6" name="Is Alternate">
    <vt:lpwstr>Yes</vt:lpwstr>
  </property>
  <property fmtid="{D5CDD505-2E9C-101B-9397-08002B2CF9AE}" pid="7" name="Is Template">
    <vt:lpwstr>1</vt:lpwstr>
  </property>
  <property fmtid="{D5CDD505-2E9C-101B-9397-08002B2CF9AE}" pid="8" name="Template Type">
    <vt:lpwstr>2</vt:lpwstr>
  </property>
  <property fmtid="{D5CDD505-2E9C-101B-9397-08002B2CF9AE}" pid="9" name="Description0">
    <vt:lpwstr>Baker Hughes has developed PowerPoint template options_x000d_
for customer and internal presentations. They contain established formats for the title slide (Title Master) and content slides (Slide Master). Blue background, EH.</vt:lpwstr>
  </property>
  <property fmtid="{D5CDD505-2E9C-101B-9397-08002B2CF9AE}" pid="10" name="ContentTypeId">
    <vt:lpwstr>0x010100EE8AB893F33B96469C9962BDBC6AAE6D004DAAEF50BC84BA44A20A2BB01673AC4D0400592FDAE8E3F2AA4899D11AF5E52CA1EB</vt:lpwstr>
  </property>
  <property fmtid="{D5CDD505-2E9C-101B-9397-08002B2CF9AE}" pid="11" name="entMarketSegment">
    <vt:lpwstr/>
  </property>
  <property fmtid="{D5CDD505-2E9C-101B-9397-08002B2CF9AE}" pid="12" name="entProductService">
    <vt:lpwstr/>
  </property>
  <property fmtid="{D5CDD505-2E9C-101B-9397-08002B2CF9AE}" pid="13" name="entGeography">
    <vt:lpwstr/>
  </property>
</Properties>
</file>