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81" r:id="rId3"/>
    <p:sldId id="282" r:id="rId4"/>
    <p:sldId id="283" r:id="rId5"/>
    <p:sldId id="284" r:id="rId6"/>
    <p:sldId id="260" r:id="rId7"/>
    <p:sldId id="285" r:id="rId8"/>
    <p:sldId id="266" r:id="rId9"/>
    <p:sldId id="269" r:id="rId10"/>
    <p:sldId id="278" r:id="rId11"/>
    <p:sldId id="270" r:id="rId12"/>
    <p:sldId id="277" r:id="rId13"/>
    <p:sldId id="272" r:id="rId14"/>
    <p:sldId id="261" r:id="rId15"/>
    <p:sldId id="264"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barChart>
        <c:barDir val="col"/>
        <c:grouping val="stacked"/>
        <c:varyColors val="0"/>
        <c:ser>
          <c:idx val="0"/>
          <c:order val="0"/>
          <c:tx>
            <c:strRef>
              <c:f>Sheet1!$B$1</c:f>
              <c:strCache>
                <c:ptCount val="1"/>
                <c:pt idx="0">
                  <c:v>water</c:v>
                </c:pt>
              </c:strCache>
            </c:strRef>
          </c:tx>
          <c:spPr>
            <a:solidFill>
              <a:srgbClr val="0070C0"/>
            </a:solidFill>
          </c:spPr>
          <c:invertIfNegative val="0"/>
          <c:cat>
            <c:strRef>
              <c:f>Sheet1!$A$2:$A$3</c:f>
              <c:strCache>
                <c:ptCount val="2"/>
                <c:pt idx="0">
                  <c:v>pre stim</c:v>
                </c:pt>
                <c:pt idx="1">
                  <c:v>post stim</c:v>
                </c:pt>
              </c:strCache>
            </c:strRef>
          </c:cat>
          <c:val>
            <c:numRef>
              <c:f>Sheet1!$B$2:$B$3</c:f>
              <c:numCache>
                <c:formatCode>General</c:formatCode>
                <c:ptCount val="2"/>
                <c:pt idx="0">
                  <c:v>0.4</c:v>
                </c:pt>
                <c:pt idx="1">
                  <c:v>0.6</c:v>
                </c:pt>
              </c:numCache>
            </c:numRef>
          </c:val>
        </c:ser>
        <c:ser>
          <c:idx val="1"/>
          <c:order val="1"/>
          <c:tx>
            <c:strRef>
              <c:f>Sheet1!$C$1</c:f>
              <c:strCache>
                <c:ptCount val="1"/>
                <c:pt idx="0">
                  <c:v>oil</c:v>
                </c:pt>
              </c:strCache>
            </c:strRef>
          </c:tx>
          <c:spPr>
            <a:solidFill>
              <a:srgbClr val="FF0000"/>
            </a:solidFill>
          </c:spPr>
          <c:invertIfNegative val="0"/>
          <c:cat>
            <c:strRef>
              <c:f>Sheet1!$A$2:$A$3</c:f>
              <c:strCache>
                <c:ptCount val="2"/>
                <c:pt idx="0">
                  <c:v>pre stim</c:v>
                </c:pt>
                <c:pt idx="1">
                  <c:v>post stim</c:v>
                </c:pt>
              </c:strCache>
            </c:strRef>
          </c:cat>
          <c:val>
            <c:numRef>
              <c:f>Sheet1!$C$2:$C$3</c:f>
              <c:numCache>
                <c:formatCode>General</c:formatCode>
                <c:ptCount val="2"/>
                <c:pt idx="0">
                  <c:v>1.2</c:v>
                </c:pt>
                <c:pt idx="1">
                  <c:v>1.8</c:v>
                </c:pt>
              </c:numCache>
            </c:numRef>
          </c:val>
        </c:ser>
        <c:dLbls>
          <c:showLegendKey val="0"/>
          <c:showVal val="0"/>
          <c:showCatName val="0"/>
          <c:showSerName val="0"/>
          <c:showPercent val="0"/>
          <c:showBubbleSize val="0"/>
        </c:dLbls>
        <c:gapWidth val="150"/>
        <c:overlap val="100"/>
        <c:axId val="39259520"/>
        <c:axId val="39261696"/>
      </c:barChart>
      <c:catAx>
        <c:axId val="39259520"/>
        <c:scaling>
          <c:orientation val="minMax"/>
        </c:scaling>
        <c:delete val="0"/>
        <c:axPos val="b"/>
        <c:title>
          <c:tx>
            <c:rich>
              <a:bodyPr/>
              <a:lstStyle/>
              <a:p>
                <a:pPr>
                  <a:defRPr/>
                </a:pPr>
                <a:r>
                  <a:rPr lang="en-US" dirty="0" smtClean="0"/>
                  <a:t>Production</a:t>
                </a:r>
                <a:r>
                  <a:rPr lang="en-US" baseline="0" dirty="0" smtClean="0"/>
                  <a:t> Evolution</a:t>
                </a:r>
                <a:endParaRPr lang="en-US" dirty="0"/>
              </a:p>
            </c:rich>
          </c:tx>
          <c:layout/>
          <c:overlay val="0"/>
        </c:title>
        <c:majorTickMark val="none"/>
        <c:minorTickMark val="none"/>
        <c:tickLblPos val="nextTo"/>
        <c:crossAx val="39261696"/>
        <c:crosses val="autoZero"/>
        <c:auto val="1"/>
        <c:lblAlgn val="ctr"/>
        <c:lblOffset val="100"/>
        <c:noMultiLvlLbl val="0"/>
      </c:catAx>
      <c:valAx>
        <c:axId val="39261696"/>
        <c:scaling>
          <c:orientation val="minMax"/>
        </c:scaling>
        <c:delete val="0"/>
        <c:axPos val="l"/>
        <c:majorGridlines/>
        <c:title>
          <c:tx>
            <c:rich>
              <a:bodyPr/>
              <a:lstStyle/>
              <a:p>
                <a:pPr>
                  <a:defRPr/>
                </a:pPr>
                <a:r>
                  <a:rPr lang="en-US" dirty="0" smtClean="0"/>
                  <a:t>Tonnage per day</a:t>
                </a:r>
                <a:endParaRPr lang="en-US" dirty="0"/>
              </a:p>
            </c:rich>
          </c:tx>
          <c:layout/>
          <c:overlay val="0"/>
        </c:title>
        <c:numFmt formatCode="General" sourceLinked="1"/>
        <c:majorTickMark val="out"/>
        <c:minorTickMark val="none"/>
        <c:tickLblPos val="nextTo"/>
        <c:crossAx val="392595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0.43478</cdr:x>
      <cdr:y>0.10102</cdr:y>
    </cdr:from>
    <cdr:to>
      <cdr:x>0.76852</cdr:x>
      <cdr:y>0.42105</cdr:y>
    </cdr:to>
    <cdr:sp macro="" textlink="">
      <cdr:nvSpPr>
        <cdr:cNvPr id="2" name="Explosion 2 1"/>
        <cdr:cNvSpPr/>
      </cdr:nvSpPr>
      <cdr:spPr>
        <a:xfrm xmlns:a="http://schemas.openxmlformats.org/drawingml/2006/main">
          <a:off x="3048000" y="438770"/>
          <a:ext cx="2339633" cy="1390029"/>
        </a:xfrm>
        <a:prstGeom xmlns:a="http://schemas.openxmlformats.org/drawingml/2006/main" prst="irregularSeal2">
          <a:avLst/>
        </a:prstGeom>
        <a:solidFill xmlns:a="http://schemas.openxmlformats.org/drawingml/2006/main">
          <a:schemeClr val="bg1">
            <a:lumMod val="8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solidFill>
                <a:schemeClr val="tx1"/>
              </a:solidFill>
            </a:rPr>
            <a:t>Production gain of </a:t>
          </a:r>
          <a:r>
            <a:rPr lang="en-US" dirty="0">
              <a:solidFill>
                <a:schemeClr val="tx1"/>
              </a:solidFill>
            </a:rPr>
            <a:t>3</a:t>
          </a:r>
          <a:r>
            <a:rPr lang="en-US" dirty="0" smtClean="0">
              <a:solidFill>
                <a:schemeClr val="tx1"/>
              </a:solidFill>
            </a:rPr>
            <a:t> </a:t>
          </a:r>
          <a:r>
            <a:rPr lang="en-US" dirty="0" err="1" smtClean="0">
              <a:solidFill>
                <a:schemeClr val="tx1"/>
              </a:solidFill>
            </a:rPr>
            <a:t>bbl</a:t>
          </a:r>
          <a:r>
            <a:rPr lang="en-US" dirty="0" smtClean="0">
              <a:solidFill>
                <a:schemeClr val="tx1"/>
              </a:solidFill>
            </a:rPr>
            <a:t>/day</a:t>
          </a:r>
          <a:endParaRPr lang="en-US"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A2B3FA-A9C7-4535-89B7-0D88627C4EDA}" type="datetimeFigureOut">
              <a:rPr lang="en-US" smtClean="0"/>
              <a:t>5/19/2015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D8E110-CCCC-4D0B-BB30-E256065F76C6}" type="slidenum">
              <a:rPr lang="en-US" smtClean="0"/>
              <a:t>‹#›</a:t>
            </a:fld>
            <a:endParaRPr lang="en-US"/>
          </a:p>
        </p:txBody>
      </p:sp>
    </p:spTree>
    <p:extLst>
      <p:ext uri="{BB962C8B-B14F-4D97-AF65-F5344CB8AC3E}">
        <p14:creationId xmlns:p14="http://schemas.microsoft.com/office/powerpoint/2010/main" val="334866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dirty="0" err="1" smtClean="0"/>
              <a:t>mtr</a:t>
            </a:r>
            <a:r>
              <a:rPr lang="en-US" dirty="0" smtClean="0"/>
              <a:t> of </a:t>
            </a:r>
            <a:r>
              <a:rPr lang="en-US" dirty="0" err="1" smtClean="0"/>
              <a:t>stim</a:t>
            </a:r>
            <a:r>
              <a:rPr lang="en-US" dirty="0" smtClean="0"/>
              <a:t>. 2” OD. </a:t>
            </a:r>
            <a:r>
              <a:rPr lang="en-US" dirty="0" err="1" smtClean="0"/>
              <a:t>Pulsfrac</a:t>
            </a:r>
            <a:r>
              <a:rPr lang="en-US" dirty="0" smtClean="0"/>
              <a:t> model showed</a:t>
            </a:r>
            <a:r>
              <a:rPr lang="en-US" baseline="0" dirty="0" smtClean="0"/>
              <a:t> we could pass near bore well damage. Production increase confirms the model. </a:t>
            </a:r>
            <a:r>
              <a:rPr lang="en-US" sz="1200" dirty="0" smtClean="0"/>
              <a:t>The propellant stimulation tool technique, applied at </a:t>
            </a:r>
            <a:r>
              <a:rPr lang="en-US" sz="1200" dirty="0" err="1" smtClean="0"/>
              <a:t>Meotian</a:t>
            </a:r>
            <a:r>
              <a:rPr lang="en-US" sz="1200" dirty="0" smtClean="0"/>
              <a:t> III reservoir, has proven that this technique can offer a highly effective stimulation in these mature oil fields to improve in oil production. Additionally, its usage eliminates the need of conventional, separate acid stimulation saving rig times and costs while reducing HS&amp;E risks</a:t>
            </a:r>
          </a:p>
          <a:p>
            <a:endParaRPr lang="en-US" dirty="0"/>
          </a:p>
        </p:txBody>
      </p:sp>
      <p:sp>
        <p:nvSpPr>
          <p:cNvPr id="4" name="Slide Number Placeholder 3"/>
          <p:cNvSpPr>
            <a:spLocks noGrp="1"/>
          </p:cNvSpPr>
          <p:nvPr>
            <p:ph type="sldNum" sz="quarter" idx="10"/>
          </p:nvPr>
        </p:nvSpPr>
        <p:spPr/>
        <p:txBody>
          <a:bodyPr/>
          <a:lstStyle/>
          <a:p>
            <a:fld id="{B4C9D5DF-8FEC-4D80-B1FA-143BBDC795F1}" type="slidenum">
              <a:rPr lang="en-US" smtClean="0"/>
              <a:t>2</a:t>
            </a:fld>
            <a:endParaRPr lang="en-US"/>
          </a:p>
        </p:txBody>
      </p:sp>
    </p:spTree>
    <p:extLst>
      <p:ext uri="{BB962C8B-B14F-4D97-AF65-F5344CB8AC3E}">
        <p14:creationId xmlns:p14="http://schemas.microsoft.com/office/powerpoint/2010/main" val="1826890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8E110-CCCC-4D0B-BB30-E256065F76C6}" type="slidenum">
              <a:rPr lang="en-US" smtClean="0"/>
              <a:t>14</a:t>
            </a:fld>
            <a:endParaRPr lang="en-US"/>
          </a:p>
        </p:txBody>
      </p:sp>
    </p:spTree>
    <p:extLst>
      <p:ext uri="{BB962C8B-B14F-4D97-AF65-F5344CB8AC3E}">
        <p14:creationId xmlns:p14="http://schemas.microsoft.com/office/powerpoint/2010/main" val="311095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8E110-CCCC-4D0B-BB30-E256065F76C6}" type="slidenum">
              <a:rPr lang="en-US" smtClean="0"/>
              <a:t>15</a:t>
            </a:fld>
            <a:endParaRPr lang="en-US"/>
          </a:p>
        </p:txBody>
      </p:sp>
    </p:spTree>
    <p:extLst>
      <p:ext uri="{BB962C8B-B14F-4D97-AF65-F5344CB8AC3E}">
        <p14:creationId xmlns:p14="http://schemas.microsoft.com/office/powerpoint/2010/main" val="42184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8E110-CCCC-4D0B-BB30-E256065F76C6}" type="slidenum">
              <a:rPr lang="en-US" smtClean="0"/>
              <a:t>16</a:t>
            </a:fld>
            <a:endParaRPr lang="en-US"/>
          </a:p>
        </p:txBody>
      </p:sp>
    </p:spTree>
    <p:extLst>
      <p:ext uri="{BB962C8B-B14F-4D97-AF65-F5344CB8AC3E}">
        <p14:creationId xmlns:p14="http://schemas.microsoft.com/office/powerpoint/2010/main" val="275558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8E110-CCCC-4D0B-BB30-E256065F76C6}" type="slidenum">
              <a:rPr lang="en-US" smtClean="0"/>
              <a:t>3</a:t>
            </a:fld>
            <a:endParaRPr lang="en-US"/>
          </a:p>
        </p:txBody>
      </p:sp>
    </p:spTree>
    <p:extLst>
      <p:ext uri="{BB962C8B-B14F-4D97-AF65-F5344CB8AC3E}">
        <p14:creationId xmlns:p14="http://schemas.microsoft.com/office/powerpoint/2010/main" val="1428666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8E110-CCCC-4D0B-BB30-E256065F76C6}" type="slidenum">
              <a:rPr lang="en-US" smtClean="0"/>
              <a:t>4</a:t>
            </a:fld>
            <a:endParaRPr lang="en-US"/>
          </a:p>
        </p:txBody>
      </p:sp>
    </p:spTree>
    <p:extLst>
      <p:ext uri="{BB962C8B-B14F-4D97-AF65-F5344CB8AC3E}">
        <p14:creationId xmlns:p14="http://schemas.microsoft.com/office/powerpoint/2010/main" val="3012230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00FD-DED6-4115-9BDD-8E41BA13B012}" type="slidenum">
              <a:rPr lang="en-US" smtClean="0"/>
              <a:pPr/>
              <a:t>7</a:t>
            </a:fld>
            <a:endParaRPr lang="en-US" dirty="0"/>
          </a:p>
        </p:txBody>
      </p:sp>
    </p:spTree>
    <p:extLst>
      <p:ext uri="{BB962C8B-B14F-4D97-AF65-F5344CB8AC3E}">
        <p14:creationId xmlns:p14="http://schemas.microsoft.com/office/powerpoint/2010/main" val="4065807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00FD-DED6-4115-9BDD-8E41BA13B012}" type="slidenum">
              <a:rPr lang="en-US" smtClean="0"/>
              <a:pPr/>
              <a:t>9</a:t>
            </a:fld>
            <a:endParaRPr lang="en-US" dirty="0"/>
          </a:p>
        </p:txBody>
      </p:sp>
    </p:spTree>
    <p:extLst>
      <p:ext uri="{BB962C8B-B14F-4D97-AF65-F5344CB8AC3E}">
        <p14:creationId xmlns:p14="http://schemas.microsoft.com/office/powerpoint/2010/main" val="299475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00FD-DED6-4115-9BDD-8E41BA13B01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9475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00FD-DED6-4115-9BDD-8E41BA13B012}" type="slidenum">
              <a:rPr lang="en-US" smtClean="0"/>
              <a:pPr/>
              <a:t>11</a:t>
            </a:fld>
            <a:endParaRPr lang="en-US" dirty="0"/>
          </a:p>
        </p:txBody>
      </p:sp>
    </p:spTree>
    <p:extLst>
      <p:ext uri="{BB962C8B-B14F-4D97-AF65-F5344CB8AC3E}">
        <p14:creationId xmlns:p14="http://schemas.microsoft.com/office/powerpoint/2010/main" val="2073326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800FD-DED6-4115-9BDD-8E41BA13B01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73326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8E110-CCCC-4D0B-BB30-E256065F76C6}" type="slidenum">
              <a:rPr lang="en-US" smtClean="0"/>
              <a:t>13</a:t>
            </a:fld>
            <a:endParaRPr lang="en-US"/>
          </a:p>
        </p:txBody>
      </p:sp>
    </p:spTree>
    <p:extLst>
      <p:ext uri="{BB962C8B-B14F-4D97-AF65-F5344CB8AC3E}">
        <p14:creationId xmlns:p14="http://schemas.microsoft.com/office/powerpoint/2010/main" val="2595911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1"/>
        </a:solidFill>
        <a:effectLst/>
      </p:bgPr>
    </p:bg>
    <p:spTree>
      <p:nvGrpSpPr>
        <p:cNvPr id="1" name=""/>
        <p:cNvGrpSpPr/>
        <p:nvPr/>
      </p:nvGrpSpPr>
      <p:grpSpPr>
        <a:xfrm>
          <a:off x="0" y="0"/>
          <a:ext cx="0" cy="0"/>
          <a:chOff x="0" y="0"/>
          <a:chExt cx="0" cy="0"/>
        </a:xfrm>
      </p:grpSpPr>
      <p:sp>
        <p:nvSpPr>
          <p:cNvPr id="43" name="Freeform 8"/>
          <p:cNvSpPr>
            <a:spLocks/>
          </p:cNvSpPr>
          <p:nvPr userDrawn="1"/>
        </p:nvSpPr>
        <p:spPr bwMode="gray">
          <a:xfrm>
            <a:off x="364447" y="3429000"/>
            <a:ext cx="3022864" cy="3406140"/>
          </a:xfrm>
          <a:custGeom>
            <a:avLst/>
            <a:gdLst>
              <a:gd name="T0" fmla="*/ 1432 w 2403"/>
              <a:gd name="T1" fmla="*/ 0 h 2160"/>
              <a:gd name="T2" fmla="*/ 0 w 2403"/>
              <a:gd name="T3" fmla="*/ 2160 h 2160"/>
              <a:gd name="T4" fmla="*/ 1944 w 2403"/>
              <a:gd name="T5" fmla="*/ 2160 h 2160"/>
              <a:gd name="T6" fmla="*/ 2403 w 2403"/>
              <a:gd name="T7" fmla="*/ 1467 h 2160"/>
              <a:gd name="T8" fmla="*/ 1432 w 2403"/>
              <a:gd name="T9" fmla="*/ 0 h 2160"/>
            </a:gdLst>
            <a:ahLst/>
            <a:cxnLst>
              <a:cxn ang="0">
                <a:pos x="T0" y="T1"/>
              </a:cxn>
              <a:cxn ang="0">
                <a:pos x="T2" y="T3"/>
              </a:cxn>
              <a:cxn ang="0">
                <a:pos x="T4" y="T5"/>
              </a:cxn>
              <a:cxn ang="0">
                <a:pos x="T6" y="T7"/>
              </a:cxn>
              <a:cxn ang="0">
                <a:pos x="T8" y="T9"/>
              </a:cxn>
            </a:cxnLst>
            <a:rect l="0" t="0" r="r" b="b"/>
            <a:pathLst>
              <a:path w="2403" h="2160">
                <a:moveTo>
                  <a:pt x="1432" y="0"/>
                </a:moveTo>
                <a:lnTo>
                  <a:pt x="0" y="2160"/>
                </a:lnTo>
                <a:lnTo>
                  <a:pt x="1944" y="2160"/>
                </a:lnTo>
                <a:lnTo>
                  <a:pt x="2403" y="1467"/>
                </a:lnTo>
                <a:lnTo>
                  <a:pt x="1432" y="0"/>
                </a:lnTo>
                <a:close/>
              </a:path>
            </a:pathLst>
          </a:custGeom>
          <a:blipFill>
            <a:blip r:embed="rId2" cstate="print">
              <a:extLst>
                <a:ext uri="{28A0092B-C50C-407E-A947-70E740481C1C}">
                  <a14:useLocalDpi xmlns:a14="http://schemas.microsoft.com/office/drawing/2010/main"/>
                </a:ext>
              </a:extLst>
            </a:blip>
            <a:srcRect/>
            <a:stretch>
              <a:fillRect/>
            </a:stretch>
          </a:blipFill>
          <a:ln w="50800">
            <a:solidFill>
              <a:schemeClr val="bg1"/>
            </a:solidFill>
            <a:miter lim="800000"/>
            <a:headEnd/>
            <a:tailEnd/>
          </a:ln>
          <a:effectLst>
            <a:innerShdw blurRad="469900">
              <a:prstClr val="black">
                <a:alpha val="78000"/>
              </a:prstClr>
            </a:innerShdw>
          </a:effectLst>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2" name="Title 1"/>
          <p:cNvSpPr>
            <a:spLocks noGrp="1"/>
          </p:cNvSpPr>
          <p:nvPr userDrawn="1">
            <p:ph type="ctrTitle"/>
          </p:nvPr>
        </p:nvSpPr>
        <p:spPr>
          <a:xfrm>
            <a:off x="4784651" y="3274828"/>
            <a:ext cx="4004450" cy="1218655"/>
          </a:xfrm>
        </p:spPr>
        <p:txBody>
          <a:bodyPr tIns="0" rIns="0" anchor="t" anchorCtr="0"/>
          <a:lstStyle>
            <a:lvl1pPr>
              <a:defRPr sz="2000" b="1"/>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4784651" y="4493483"/>
            <a:ext cx="4004450" cy="1456461"/>
          </a:xfrm>
        </p:spPr>
        <p:txBody>
          <a:bodyPr rIns="0">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1" name="Freeform 7"/>
          <p:cNvSpPr>
            <a:spLocks/>
          </p:cNvSpPr>
          <p:nvPr userDrawn="1"/>
        </p:nvSpPr>
        <p:spPr bwMode="gray">
          <a:xfrm>
            <a:off x="17252" y="22860"/>
            <a:ext cx="2148586" cy="6812280"/>
          </a:xfrm>
          <a:custGeom>
            <a:avLst/>
            <a:gdLst>
              <a:gd name="T0" fmla="*/ 276 w 1708"/>
              <a:gd name="T1" fmla="*/ 0 h 4320"/>
              <a:gd name="T2" fmla="*/ 0 w 1708"/>
              <a:gd name="T3" fmla="*/ 0 h 4320"/>
              <a:gd name="T4" fmla="*/ 0 w 1708"/>
              <a:gd name="T5" fmla="*/ 4320 h 4320"/>
              <a:gd name="T6" fmla="*/ 276 w 1708"/>
              <a:gd name="T7" fmla="*/ 4320 h 4320"/>
              <a:gd name="T8" fmla="*/ 1708 w 1708"/>
              <a:gd name="T9" fmla="*/ 2160 h 4320"/>
              <a:gd name="T10" fmla="*/ 276 w 1708"/>
              <a:gd name="T11" fmla="*/ 0 h 4320"/>
            </a:gdLst>
            <a:ahLst/>
            <a:cxnLst>
              <a:cxn ang="0">
                <a:pos x="T0" y="T1"/>
              </a:cxn>
              <a:cxn ang="0">
                <a:pos x="T2" y="T3"/>
              </a:cxn>
              <a:cxn ang="0">
                <a:pos x="T4" y="T5"/>
              </a:cxn>
              <a:cxn ang="0">
                <a:pos x="T6" y="T7"/>
              </a:cxn>
              <a:cxn ang="0">
                <a:pos x="T8" y="T9"/>
              </a:cxn>
              <a:cxn ang="0">
                <a:pos x="T10" y="T11"/>
              </a:cxn>
            </a:cxnLst>
            <a:rect l="0" t="0" r="r" b="b"/>
            <a:pathLst>
              <a:path w="1708" h="4320">
                <a:moveTo>
                  <a:pt x="276" y="0"/>
                </a:moveTo>
                <a:lnTo>
                  <a:pt x="0" y="0"/>
                </a:lnTo>
                <a:lnTo>
                  <a:pt x="0" y="4320"/>
                </a:lnTo>
                <a:lnTo>
                  <a:pt x="276" y="4320"/>
                </a:lnTo>
                <a:lnTo>
                  <a:pt x="1708" y="2160"/>
                </a:lnTo>
                <a:lnTo>
                  <a:pt x="276" y="0"/>
                </a:lnTo>
                <a:close/>
              </a:path>
            </a:pathLst>
          </a:custGeom>
          <a:blipFill>
            <a:blip r:embed="rId3" cstate="screen">
              <a:extLst>
                <a:ext uri="{28A0092B-C50C-407E-A947-70E740481C1C}">
                  <a14:useLocalDpi xmlns:a14="http://schemas.microsoft.com/office/drawing/2010/main"/>
                </a:ext>
              </a:extLst>
            </a:blip>
            <a:srcRect/>
            <a:stretch>
              <a:fillRect/>
            </a:stretch>
          </a:blipFill>
          <a:ln w="50800">
            <a:solidFill>
              <a:schemeClr val="bg1"/>
            </a:solidFill>
            <a:miter lim="800000"/>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44" name="Freeform 9"/>
          <p:cNvSpPr>
            <a:spLocks/>
          </p:cNvSpPr>
          <p:nvPr userDrawn="1"/>
        </p:nvSpPr>
        <p:spPr bwMode="gray">
          <a:xfrm>
            <a:off x="364447" y="22860"/>
            <a:ext cx="4245596" cy="5719477"/>
          </a:xfrm>
          <a:custGeom>
            <a:avLst/>
            <a:gdLst>
              <a:gd name="T0" fmla="*/ 2403 w 3375"/>
              <a:gd name="T1" fmla="*/ 3627 h 3627"/>
              <a:gd name="T2" fmla="*/ 3375 w 3375"/>
              <a:gd name="T3" fmla="*/ 2160 h 3627"/>
              <a:gd name="T4" fmla="*/ 1944 w 3375"/>
              <a:gd name="T5" fmla="*/ 0 h 3627"/>
              <a:gd name="T6" fmla="*/ 0 w 3375"/>
              <a:gd name="T7" fmla="*/ 0 h 3627"/>
              <a:gd name="T8" fmla="*/ 2403 w 3375"/>
              <a:gd name="T9" fmla="*/ 3627 h 3627"/>
            </a:gdLst>
            <a:ahLst/>
            <a:cxnLst>
              <a:cxn ang="0">
                <a:pos x="T0" y="T1"/>
              </a:cxn>
              <a:cxn ang="0">
                <a:pos x="T2" y="T3"/>
              </a:cxn>
              <a:cxn ang="0">
                <a:pos x="T4" y="T5"/>
              </a:cxn>
              <a:cxn ang="0">
                <a:pos x="T6" y="T7"/>
              </a:cxn>
              <a:cxn ang="0">
                <a:pos x="T8" y="T9"/>
              </a:cxn>
            </a:cxnLst>
            <a:rect l="0" t="0" r="r" b="b"/>
            <a:pathLst>
              <a:path w="3375" h="3627">
                <a:moveTo>
                  <a:pt x="2403" y="3627"/>
                </a:moveTo>
                <a:lnTo>
                  <a:pt x="3375" y="2160"/>
                </a:lnTo>
                <a:lnTo>
                  <a:pt x="1944" y="0"/>
                </a:lnTo>
                <a:lnTo>
                  <a:pt x="0" y="0"/>
                </a:lnTo>
                <a:lnTo>
                  <a:pt x="2403" y="3627"/>
                </a:lnTo>
                <a:close/>
              </a:path>
            </a:pathLst>
          </a:custGeom>
          <a:solidFill>
            <a:srgbClr val="CC0001"/>
          </a:solidFill>
          <a:ln w="50800">
            <a:solidFill>
              <a:schemeClr val="bg1"/>
            </a:solidFill>
            <a:miter lim="800000"/>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45" name="Freeform 10"/>
          <p:cNvSpPr>
            <a:spLocks/>
          </p:cNvSpPr>
          <p:nvPr userDrawn="1"/>
        </p:nvSpPr>
        <p:spPr bwMode="gray">
          <a:xfrm>
            <a:off x="2809910" y="22860"/>
            <a:ext cx="3601523" cy="3406140"/>
          </a:xfrm>
          <a:custGeom>
            <a:avLst/>
            <a:gdLst>
              <a:gd name="T0" fmla="*/ 1431 w 2863"/>
              <a:gd name="T1" fmla="*/ 2160 h 2160"/>
              <a:gd name="T2" fmla="*/ 2863 w 2863"/>
              <a:gd name="T3" fmla="*/ 0 h 2160"/>
              <a:gd name="T4" fmla="*/ 0 w 2863"/>
              <a:gd name="T5" fmla="*/ 0 h 2160"/>
              <a:gd name="T6" fmla="*/ 1431 w 2863"/>
              <a:gd name="T7" fmla="*/ 2160 h 2160"/>
            </a:gdLst>
            <a:ahLst/>
            <a:cxnLst>
              <a:cxn ang="0">
                <a:pos x="T0" y="T1"/>
              </a:cxn>
              <a:cxn ang="0">
                <a:pos x="T2" y="T3"/>
              </a:cxn>
              <a:cxn ang="0">
                <a:pos x="T4" y="T5"/>
              </a:cxn>
              <a:cxn ang="0">
                <a:pos x="T6" y="T7"/>
              </a:cxn>
            </a:cxnLst>
            <a:rect l="0" t="0" r="r" b="b"/>
            <a:pathLst>
              <a:path w="2863" h="2160">
                <a:moveTo>
                  <a:pt x="1431" y="2160"/>
                </a:moveTo>
                <a:lnTo>
                  <a:pt x="2863" y="0"/>
                </a:lnTo>
                <a:lnTo>
                  <a:pt x="0" y="0"/>
                </a:lnTo>
                <a:lnTo>
                  <a:pt x="1431" y="2160"/>
                </a:lnTo>
                <a:close/>
              </a:path>
            </a:pathLst>
          </a:custGeom>
          <a:blipFill>
            <a:blip r:embed="rId4" cstate="print">
              <a:extLst>
                <a:ext uri="{28A0092B-C50C-407E-A947-70E740481C1C}">
                  <a14:useLocalDpi xmlns:a14="http://schemas.microsoft.com/office/drawing/2010/main"/>
                </a:ext>
              </a:extLst>
            </a:blip>
            <a:stretch>
              <a:fillRect r="1060"/>
            </a:stretch>
          </a:blipFill>
          <a:ln w="50800">
            <a:solidFill>
              <a:schemeClr val="bg1"/>
            </a:solidFill>
            <a:miter lim="800000"/>
            <a:headEnd/>
            <a:tailEnd/>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grpSp>
        <p:nvGrpSpPr>
          <p:cNvPr id="78" name="Group 77"/>
          <p:cNvGrpSpPr/>
          <p:nvPr userDrawn="1"/>
        </p:nvGrpSpPr>
        <p:grpSpPr>
          <a:xfrm>
            <a:off x="2433855" y="3356194"/>
            <a:ext cx="1936128" cy="136425"/>
            <a:chOff x="3049039" y="-1112761"/>
            <a:chExt cx="3026848" cy="213284"/>
          </a:xfrm>
          <a:solidFill>
            <a:schemeClr val="bg1"/>
          </a:solidFill>
        </p:grpSpPr>
        <p:sp>
          <p:nvSpPr>
            <p:cNvPr id="79" name="Freeform 78"/>
            <p:cNvSpPr>
              <a:spLocks/>
            </p:cNvSpPr>
            <p:nvPr/>
          </p:nvSpPr>
          <p:spPr bwMode="auto">
            <a:xfrm>
              <a:off x="5787154" y="-1110653"/>
              <a:ext cx="288733" cy="209068"/>
            </a:xfrm>
            <a:custGeom>
              <a:avLst/>
              <a:gdLst>
                <a:gd name="T0" fmla="*/ 0 w 685"/>
                <a:gd name="T1" fmla="*/ 496 h 496"/>
                <a:gd name="T2" fmla="*/ 154 w 685"/>
                <a:gd name="T3" fmla="*/ 496 h 496"/>
                <a:gd name="T4" fmla="*/ 154 w 685"/>
                <a:gd name="T5" fmla="*/ 135 h 496"/>
                <a:gd name="T6" fmla="*/ 156 w 685"/>
                <a:gd name="T7" fmla="*/ 135 h 496"/>
                <a:gd name="T8" fmla="*/ 446 w 685"/>
                <a:gd name="T9" fmla="*/ 496 h 496"/>
                <a:gd name="T10" fmla="*/ 685 w 685"/>
                <a:gd name="T11" fmla="*/ 496 h 496"/>
                <a:gd name="T12" fmla="*/ 685 w 685"/>
                <a:gd name="T13" fmla="*/ 0 h 496"/>
                <a:gd name="T14" fmla="*/ 531 w 685"/>
                <a:gd name="T15" fmla="*/ 0 h 496"/>
                <a:gd name="T16" fmla="*/ 531 w 685"/>
                <a:gd name="T17" fmla="*/ 361 h 496"/>
                <a:gd name="T18" fmla="*/ 529 w 685"/>
                <a:gd name="T19" fmla="*/ 361 h 496"/>
                <a:gd name="T20" fmla="*/ 239 w 685"/>
                <a:gd name="T21" fmla="*/ 0 h 496"/>
                <a:gd name="T22" fmla="*/ 0 w 685"/>
                <a:gd name="T23" fmla="*/ 0 h 496"/>
                <a:gd name="T24" fmla="*/ 0 w 685"/>
                <a:gd name="T25" fmla="*/ 496 h 496"/>
                <a:gd name="T26" fmla="*/ 0 w 685"/>
                <a:gd name="T27"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5" h="496">
                  <a:moveTo>
                    <a:pt x="0" y="496"/>
                  </a:moveTo>
                  <a:lnTo>
                    <a:pt x="154" y="496"/>
                  </a:lnTo>
                  <a:lnTo>
                    <a:pt x="154" y="135"/>
                  </a:lnTo>
                  <a:lnTo>
                    <a:pt x="156" y="135"/>
                  </a:lnTo>
                  <a:lnTo>
                    <a:pt x="446" y="496"/>
                  </a:lnTo>
                  <a:lnTo>
                    <a:pt x="685" y="496"/>
                  </a:lnTo>
                  <a:lnTo>
                    <a:pt x="685" y="0"/>
                  </a:lnTo>
                  <a:lnTo>
                    <a:pt x="531" y="0"/>
                  </a:lnTo>
                  <a:lnTo>
                    <a:pt x="531" y="361"/>
                  </a:lnTo>
                  <a:lnTo>
                    <a:pt x="529" y="361"/>
                  </a:lnTo>
                  <a:lnTo>
                    <a:pt x="239"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80" name="Freeform 79"/>
            <p:cNvSpPr>
              <a:spLocks/>
            </p:cNvSpPr>
            <p:nvPr/>
          </p:nvSpPr>
          <p:spPr bwMode="auto">
            <a:xfrm>
              <a:off x="3049039" y="-1110653"/>
              <a:ext cx="267658" cy="209068"/>
            </a:xfrm>
            <a:custGeom>
              <a:avLst/>
              <a:gdLst>
                <a:gd name="T0" fmla="*/ 0 w 635"/>
                <a:gd name="T1" fmla="*/ 496 h 496"/>
                <a:gd name="T2" fmla="*/ 153 w 635"/>
                <a:gd name="T3" fmla="*/ 496 h 496"/>
                <a:gd name="T4" fmla="*/ 153 w 635"/>
                <a:gd name="T5" fmla="*/ 309 h 496"/>
                <a:gd name="T6" fmla="*/ 479 w 635"/>
                <a:gd name="T7" fmla="*/ 309 h 496"/>
                <a:gd name="T8" fmla="*/ 479 w 635"/>
                <a:gd name="T9" fmla="*/ 496 h 496"/>
                <a:gd name="T10" fmla="*/ 635 w 635"/>
                <a:gd name="T11" fmla="*/ 496 h 496"/>
                <a:gd name="T12" fmla="*/ 635 w 635"/>
                <a:gd name="T13" fmla="*/ 0 h 496"/>
                <a:gd name="T14" fmla="*/ 479 w 635"/>
                <a:gd name="T15" fmla="*/ 0 h 496"/>
                <a:gd name="T16" fmla="*/ 479 w 635"/>
                <a:gd name="T17" fmla="*/ 177 h 496"/>
                <a:gd name="T18" fmla="*/ 153 w 635"/>
                <a:gd name="T19" fmla="*/ 177 h 496"/>
                <a:gd name="T20" fmla="*/ 153 w 635"/>
                <a:gd name="T21" fmla="*/ 0 h 496"/>
                <a:gd name="T22" fmla="*/ 0 w 635"/>
                <a:gd name="T23" fmla="*/ 0 h 496"/>
                <a:gd name="T24" fmla="*/ 0 w 635"/>
                <a:gd name="T25" fmla="*/ 496 h 496"/>
                <a:gd name="T26" fmla="*/ 0 w 635"/>
                <a:gd name="T27"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5" h="496">
                  <a:moveTo>
                    <a:pt x="0" y="496"/>
                  </a:moveTo>
                  <a:lnTo>
                    <a:pt x="153" y="496"/>
                  </a:lnTo>
                  <a:lnTo>
                    <a:pt x="153" y="309"/>
                  </a:lnTo>
                  <a:lnTo>
                    <a:pt x="479" y="309"/>
                  </a:lnTo>
                  <a:lnTo>
                    <a:pt x="479" y="496"/>
                  </a:lnTo>
                  <a:lnTo>
                    <a:pt x="635" y="496"/>
                  </a:lnTo>
                  <a:lnTo>
                    <a:pt x="635" y="0"/>
                  </a:lnTo>
                  <a:lnTo>
                    <a:pt x="479" y="0"/>
                  </a:lnTo>
                  <a:lnTo>
                    <a:pt x="479" y="177"/>
                  </a:lnTo>
                  <a:lnTo>
                    <a:pt x="153" y="177"/>
                  </a:lnTo>
                  <a:lnTo>
                    <a:pt x="153"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81" name="Freeform 80"/>
            <p:cNvSpPr>
              <a:spLocks noEditPoints="1"/>
            </p:cNvSpPr>
            <p:nvPr/>
          </p:nvSpPr>
          <p:spPr bwMode="auto">
            <a:xfrm>
              <a:off x="3339458" y="-1110653"/>
              <a:ext cx="316974" cy="209068"/>
            </a:xfrm>
            <a:custGeom>
              <a:avLst/>
              <a:gdLst>
                <a:gd name="T0" fmla="*/ 0 w 752"/>
                <a:gd name="T1" fmla="*/ 496 h 496"/>
                <a:gd name="T2" fmla="*/ 173 w 752"/>
                <a:gd name="T3" fmla="*/ 496 h 496"/>
                <a:gd name="T4" fmla="*/ 218 w 752"/>
                <a:gd name="T5" fmla="*/ 409 h 496"/>
                <a:gd name="T6" fmla="*/ 532 w 752"/>
                <a:gd name="T7" fmla="*/ 409 h 496"/>
                <a:gd name="T8" fmla="*/ 579 w 752"/>
                <a:gd name="T9" fmla="*/ 496 h 496"/>
                <a:gd name="T10" fmla="*/ 752 w 752"/>
                <a:gd name="T11" fmla="*/ 496 h 496"/>
                <a:gd name="T12" fmla="*/ 473 w 752"/>
                <a:gd name="T13" fmla="*/ 0 h 496"/>
                <a:gd name="T14" fmla="*/ 272 w 752"/>
                <a:gd name="T15" fmla="*/ 0 h 496"/>
                <a:gd name="T16" fmla="*/ 0 w 752"/>
                <a:gd name="T17" fmla="*/ 496 h 496"/>
                <a:gd name="T18" fmla="*/ 0 w 752"/>
                <a:gd name="T19" fmla="*/ 496 h 496"/>
                <a:gd name="T20" fmla="*/ 374 w 752"/>
                <a:gd name="T21" fmla="*/ 116 h 496"/>
                <a:gd name="T22" fmla="*/ 473 w 752"/>
                <a:gd name="T23" fmla="*/ 302 h 496"/>
                <a:gd name="T24" fmla="*/ 274 w 752"/>
                <a:gd name="T25" fmla="*/ 302 h 496"/>
                <a:gd name="T26" fmla="*/ 374 w 752"/>
                <a:gd name="T27" fmla="*/ 116 h 496"/>
                <a:gd name="T28" fmla="*/ 374 w 752"/>
                <a:gd name="T29" fmla="*/ 1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2" h="496">
                  <a:moveTo>
                    <a:pt x="0" y="496"/>
                  </a:moveTo>
                  <a:lnTo>
                    <a:pt x="173" y="496"/>
                  </a:lnTo>
                  <a:lnTo>
                    <a:pt x="218" y="409"/>
                  </a:lnTo>
                  <a:lnTo>
                    <a:pt x="532" y="409"/>
                  </a:lnTo>
                  <a:lnTo>
                    <a:pt x="579" y="496"/>
                  </a:lnTo>
                  <a:lnTo>
                    <a:pt x="752" y="496"/>
                  </a:lnTo>
                  <a:lnTo>
                    <a:pt x="473" y="0"/>
                  </a:lnTo>
                  <a:lnTo>
                    <a:pt x="272" y="0"/>
                  </a:lnTo>
                  <a:lnTo>
                    <a:pt x="0" y="496"/>
                  </a:lnTo>
                  <a:lnTo>
                    <a:pt x="0" y="496"/>
                  </a:lnTo>
                  <a:close/>
                  <a:moveTo>
                    <a:pt x="374" y="116"/>
                  </a:moveTo>
                  <a:lnTo>
                    <a:pt x="473" y="302"/>
                  </a:lnTo>
                  <a:lnTo>
                    <a:pt x="274" y="302"/>
                  </a:lnTo>
                  <a:lnTo>
                    <a:pt x="374" y="116"/>
                  </a:lnTo>
                  <a:lnTo>
                    <a:pt x="374" y="116"/>
                  </a:ln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82" name="Freeform 81"/>
            <p:cNvSpPr>
              <a:spLocks/>
            </p:cNvSpPr>
            <p:nvPr/>
          </p:nvSpPr>
          <p:spPr bwMode="auto">
            <a:xfrm>
              <a:off x="3679193" y="-1110653"/>
              <a:ext cx="211176" cy="209068"/>
            </a:xfrm>
            <a:custGeom>
              <a:avLst/>
              <a:gdLst>
                <a:gd name="T0" fmla="*/ 0 w 501"/>
                <a:gd name="T1" fmla="*/ 496 h 496"/>
                <a:gd name="T2" fmla="*/ 501 w 501"/>
                <a:gd name="T3" fmla="*/ 496 h 496"/>
                <a:gd name="T4" fmla="*/ 501 w 501"/>
                <a:gd name="T5" fmla="*/ 368 h 496"/>
                <a:gd name="T6" fmla="*/ 154 w 501"/>
                <a:gd name="T7" fmla="*/ 368 h 496"/>
                <a:gd name="T8" fmla="*/ 154 w 501"/>
                <a:gd name="T9" fmla="*/ 0 h 496"/>
                <a:gd name="T10" fmla="*/ 0 w 501"/>
                <a:gd name="T11" fmla="*/ 0 h 496"/>
                <a:gd name="T12" fmla="*/ 0 w 501"/>
                <a:gd name="T13" fmla="*/ 496 h 496"/>
                <a:gd name="T14" fmla="*/ 0 w 501"/>
                <a:gd name="T15" fmla="*/ 496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6">
                  <a:moveTo>
                    <a:pt x="0" y="496"/>
                  </a:moveTo>
                  <a:lnTo>
                    <a:pt x="501" y="496"/>
                  </a:lnTo>
                  <a:lnTo>
                    <a:pt x="501" y="368"/>
                  </a:lnTo>
                  <a:lnTo>
                    <a:pt x="154" y="368"/>
                  </a:lnTo>
                  <a:lnTo>
                    <a:pt x="154"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83" name="Freeform 82"/>
            <p:cNvSpPr>
              <a:spLocks/>
            </p:cNvSpPr>
            <p:nvPr/>
          </p:nvSpPr>
          <p:spPr bwMode="auto">
            <a:xfrm>
              <a:off x="3918188" y="-1110653"/>
              <a:ext cx="211176" cy="209068"/>
            </a:xfrm>
            <a:custGeom>
              <a:avLst/>
              <a:gdLst>
                <a:gd name="T0" fmla="*/ 0 w 501"/>
                <a:gd name="T1" fmla="*/ 496 h 496"/>
                <a:gd name="T2" fmla="*/ 501 w 501"/>
                <a:gd name="T3" fmla="*/ 496 h 496"/>
                <a:gd name="T4" fmla="*/ 501 w 501"/>
                <a:gd name="T5" fmla="*/ 368 h 496"/>
                <a:gd name="T6" fmla="*/ 154 w 501"/>
                <a:gd name="T7" fmla="*/ 368 h 496"/>
                <a:gd name="T8" fmla="*/ 154 w 501"/>
                <a:gd name="T9" fmla="*/ 0 h 496"/>
                <a:gd name="T10" fmla="*/ 0 w 501"/>
                <a:gd name="T11" fmla="*/ 0 h 496"/>
                <a:gd name="T12" fmla="*/ 0 w 501"/>
                <a:gd name="T13" fmla="*/ 496 h 496"/>
                <a:gd name="T14" fmla="*/ 0 w 501"/>
                <a:gd name="T15" fmla="*/ 496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6">
                  <a:moveTo>
                    <a:pt x="0" y="496"/>
                  </a:moveTo>
                  <a:lnTo>
                    <a:pt x="501" y="496"/>
                  </a:lnTo>
                  <a:lnTo>
                    <a:pt x="501" y="368"/>
                  </a:lnTo>
                  <a:lnTo>
                    <a:pt x="154" y="368"/>
                  </a:lnTo>
                  <a:lnTo>
                    <a:pt x="154"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84" name="Freeform 83"/>
            <p:cNvSpPr>
              <a:spLocks/>
            </p:cNvSpPr>
            <p:nvPr/>
          </p:nvSpPr>
          <p:spPr bwMode="auto">
            <a:xfrm>
              <a:off x="4160134" y="-1110653"/>
              <a:ext cx="65755" cy="209068"/>
            </a:xfrm>
            <a:custGeom>
              <a:avLst/>
              <a:gdLst>
                <a:gd name="T0" fmla="*/ 0 w 156"/>
                <a:gd name="T1" fmla="*/ 496 h 496"/>
                <a:gd name="T2" fmla="*/ 156 w 156"/>
                <a:gd name="T3" fmla="*/ 496 h 496"/>
                <a:gd name="T4" fmla="*/ 156 w 156"/>
                <a:gd name="T5" fmla="*/ 0 h 496"/>
                <a:gd name="T6" fmla="*/ 0 w 156"/>
                <a:gd name="T7" fmla="*/ 0 h 496"/>
                <a:gd name="T8" fmla="*/ 0 w 156"/>
                <a:gd name="T9" fmla="*/ 496 h 496"/>
                <a:gd name="T10" fmla="*/ 0 w 156"/>
                <a:gd name="T11" fmla="*/ 496 h 496"/>
              </a:gdLst>
              <a:ahLst/>
              <a:cxnLst>
                <a:cxn ang="0">
                  <a:pos x="T0" y="T1"/>
                </a:cxn>
                <a:cxn ang="0">
                  <a:pos x="T2" y="T3"/>
                </a:cxn>
                <a:cxn ang="0">
                  <a:pos x="T4" y="T5"/>
                </a:cxn>
                <a:cxn ang="0">
                  <a:pos x="T6" y="T7"/>
                </a:cxn>
                <a:cxn ang="0">
                  <a:pos x="T8" y="T9"/>
                </a:cxn>
                <a:cxn ang="0">
                  <a:pos x="T10" y="T11"/>
                </a:cxn>
              </a:cxnLst>
              <a:rect l="0" t="0" r="r" b="b"/>
              <a:pathLst>
                <a:path w="156" h="496">
                  <a:moveTo>
                    <a:pt x="0" y="496"/>
                  </a:moveTo>
                  <a:lnTo>
                    <a:pt x="156" y="496"/>
                  </a:lnTo>
                  <a:lnTo>
                    <a:pt x="156"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85" name="Freeform 84"/>
            <p:cNvSpPr>
              <a:spLocks noEditPoints="1"/>
            </p:cNvSpPr>
            <p:nvPr/>
          </p:nvSpPr>
          <p:spPr bwMode="auto">
            <a:xfrm>
              <a:off x="4273519" y="-1110653"/>
              <a:ext cx="271873" cy="209068"/>
            </a:xfrm>
            <a:custGeom>
              <a:avLst/>
              <a:gdLst>
                <a:gd name="T0" fmla="*/ 0 w 273"/>
                <a:gd name="T1" fmla="*/ 210 h 210"/>
                <a:gd name="T2" fmla="*/ 208 w 273"/>
                <a:gd name="T3" fmla="*/ 210 h 210"/>
                <a:gd name="T4" fmla="*/ 273 w 273"/>
                <a:gd name="T5" fmla="*/ 154 h 210"/>
                <a:gd name="T6" fmla="*/ 234 w 273"/>
                <a:gd name="T7" fmla="*/ 104 h 210"/>
                <a:gd name="T8" fmla="*/ 234 w 273"/>
                <a:gd name="T9" fmla="*/ 103 h 210"/>
                <a:gd name="T10" fmla="*/ 265 w 273"/>
                <a:gd name="T11" fmla="*/ 55 h 210"/>
                <a:gd name="T12" fmla="*/ 188 w 273"/>
                <a:gd name="T13" fmla="*/ 0 h 210"/>
                <a:gd name="T14" fmla="*/ 0 w 273"/>
                <a:gd name="T15" fmla="*/ 0 h 210"/>
                <a:gd name="T16" fmla="*/ 0 w 273"/>
                <a:gd name="T17" fmla="*/ 210 h 210"/>
                <a:gd name="T18" fmla="*/ 65 w 273"/>
                <a:gd name="T19" fmla="*/ 127 h 210"/>
                <a:gd name="T20" fmla="*/ 182 w 273"/>
                <a:gd name="T21" fmla="*/ 127 h 210"/>
                <a:gd name="T22" fmla="*/ 206 w 273"/>
                <a:gd name="T23" fmla="*/ 144 h 210"/>
                <a:gd name="T24" fmla="*/ 182 w 273"/>
                <a:gd name="T25" fmla="*/ 160 h 210"/>
                <a:gd name="T26" fmla="*/ 65 w 273"/>
                <a:gd name="T27" fmla="*/ 160 h 210"/>
                <a:gd name="T28" fmla="*/ 65 w 273"/>
                <a:gd name="T29" fmla="*/ 127 h 210"/>
                <a:gd name="T30" fmla="*/ 65 w 273"/>
                <a:gd name="T31" fmla="*/ 50 h 210"/>
                <a:gd name="T32" fmla="*/ 181 w 273"/>
                <a:gd name="T33" fmla="*/ 50 h 210"/>
                <a:gd name="T34" fmla="*/ 200 w 273"/>
                <a:gd name="T35" fmla="*/ 67 h 210"/>
                <a:gd name="T36" fmla="*/ 181 w 273"/>
                <a:gd name="T37" fmla="*/ 83 h 210"/>
                <a:gd name="T38" fmla="*/ 65 w 273"/>
                <a:gd name="T39" fmla="*/ 83 h 210"/>
                <a:gd name="T40" fmla="*/ 65 w 273"/>
                <a:gd name="T41" fmla="*/ 5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10">
                  <a:moveTo>
                    <a:pt x="0" y="210"/>
                  </a:moveTo>
                  <a:cubicBezTo>
                    <a:pt x="208" y="210"/>
                    <a:pt x="208" y="210"/>
                    <a:pt x="208" y="210"/>
                  </a:cubicBezTo>
                  <a:cubicBezTo>
                    <a:pt x="245" y="210"/>
                    <a:pt x="273" y="200"/>
                    <a:pt x="273" y="154"/>
                  </a:cubicBezTo>
                  <a:cubicBezTo>
                    <a:pt x="273" y="123"/>
                    <a:pt x="262" y="108"/>
                    <a:pt x="234" y="104"/>
                  </a:cubicBezTo>
                  <a:cubicBezTo>
                    <a:pt x="234" y="103"/>
                    <a:pt x="234" y="103"/>
                    <a:pt x="234" y="103"/>
                  </a:cubicBezTo>
                  <a:cubicBezTo>
                    <a:pt x="252" y="98"/>
                    <a:pt x="265" y="91"/>
                    <a:pt x="265" y="55"/>
                  </a:cubicBezTo>
                  <a:cubicBezTo>
                    <a:pt x="265" y="14"/>
                    <a:pt x="240" y="0"/>
                    <a:pt x="188" y="0"/>
                  </a:cubicBezTo>
                  <a:cubicBezTo>
                    <a:pt x="0" y="0"/>
                    <a:pt x="0" y="0"/>
                    <a:pt x="0" y="0"/>
                  </a:cubicBezTo>
                  <a:cubicBezTo>
                    <a:pt x="0" y="210"/>
                    <a:pt x="0" y="210"/>
                    <a:pt x="0" y="210"/>
                  </a:cubicBezTo>
                  <a:close/>
                  <a:moveTo>
                    <a:pt x="65" y="127"/>
                  </a:moveTo>
                  <a:cubicBezTo>
                    <a:pt x="182" y="127"/>
                    <a:pt x="182" y="127"/>
                    <a:pt x="182" y="127"/>
                  </a:cubicBezTo>
                  <a:cubicBezTo>
                    <a:pt x="196" y="127"/>
                    <a:pt x="206" y="130"/>
                    <a:pt x="206" y="144"/>
                  </a:cubicBezTo>
                  <a:cubicBezTo>
                    <a:pt x="206" y="156"/>
                    <a:pt x="196" y="160"/>
                    <a:pt x="182" y="160"/>
                  </a:cubicBezTo>
                  <a:cubicBezTo>
                    <a:pt x="65" y="160"/>
                    <a:pt x="65" y="160"/>
                    <a:pt x="65" y="160"/>
                  </a:cubicBezTo>
                  <a:cubicBezTo>
                    <a:pt x="65" y="127"/>
                    <a:pt x="65" y="127"/>
                    <a:pt x="65" y="127"/>
                  </a:cubicBezTo>
                  <a:close/>
                  <a:moveTo>
                    <a:pt x="65" y="50"/>
                  </a:moveTo>
                  <a:cubicBezTo>
                    <a:pt x="181" y="50"/>
                    <a:pt x="181" y="50"/>
                    <a:pt x="181" y="50"/>
                  </a:cubicBezTo>
                  <a:cubicBezTo>
                    <a:pt x="193" y="50"/>
                    <a:pt x="200" y="55"/>
                    <a:pt x="200" y="67"/>
                  </a:cubicBezTo>
                  <a:cubicBezTo>
                    <a:pt x="200" y="79"/>
                    <a:pt x="193" y="83"/>
                    <a:pt x="181" y="83"/>
                  </a:cubicBezTo>
                  <a:cubicBezTo>
                    <a:pt x="65" y="83"/>
                    <a:pt x="65" y="83"/>
                    <a:pt x="65" y="83"/>
                  </a:cubicBezTo>
                  <a:cubicBezTo>
                    <a:pt x="65" y="50"/>
                    <a:pt x="65" y="50"/>
                    <a:pt x="65" y="50"/>
                  </a:cubicBez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86" name="Freeform 85"/>
            <p:cNvSpPr>
              <a:spLocks/>
            </p:cNvSpPr>
            <p:nvPr/>
          </p:nvSpPr>
          <p:spPr bwMode="auto">
            <a:xfrm>
              <a:off x="4584171" y="-1110653"/>
              <a:ext cx="268079" cy="211176"/>
            </a:xfrm>
            <a:custGeom>
              <a:avLst/>
              <a:gdLst>
                <a:gd name="T0" fmla="*/ 0 w 269"/>
                <a:gd name="T1" fmla="*/ 135 h 212"/>
                <a:gd name="T2" fmla="*/ 88 w 269"/>
                <a:gd name="T3" fmla="*/ 212 h 212"/>
                <a:gd name="T4" fmla="*/ 181 w 269"/>
                <a:gd name="T5" fmla="*/ 212 h 212"/>
                <a:gd name="T6" fmla="*/ 269 w 269"/>
                <a:gd name="T7" fmla="*/ 135 h 212"/>
                <a:gd name="T8" fmla="*/ 269 w 269"/>
                <a:gd name="T9" fmla="*/ 0 h 212"/>
                <a:gd name="T10" fmla="*/ 203 w 269"/>
                <a:gd name="T11" fmla="*/ 0 h 212"/>
                <a:gd name="T12" fmla="*/ 203 w 269"/>
                <a:gd name="T13" fmla="*/ 121 h 212"/>
                <a:gd name="T14" fmla="*/ 167 w 269"/>
                <a:gd name="T15" fmla="*/ 158 h 212"/>
                <a:gd name="T16" fmla="*/ 102 w 269"/>
                <a:gd name="T17" fmla="*/ 158 h 212"/>
                <a:gd name="T18" fmla="*/ 66 w 269"/>
                <a:gd name="T19" fmla="*/ 121 h 212"/>
                <a:gd name="T20" fmla="*/ 66 w 269"/>
                <a:gd name="T21" fmla="*/ 0 h 212"/>
                <a:gd name="T22" fmla="*/ 0 w 269"/>
                <a:gd name="T23" fmla="*/ 0 h 212"/>
                <a:gd name="T24" fmla="*/ 0 w 269"/>
                <a:gd name="T25" fmla="*/ 13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212">
                  <a:moveTo>
                    <a:pt x="0" y="135"/>
                  </a:moveTo>
                  <a:cubicBezTo>
                    <a:pt x="0" y="187"/>
                    <a:pt x="28" y="212"/>
                    <a:pt x="88" y="212"/>
                  </a:cubicBezTo>
                  <a:cubicBezTo>
                    <a:pt x="181" y="212"/>
                    <a:pt x="181" y="212"/>
                    <a:pt x="181" y="212"/>
                  </a:cubicBezTo>
                  <a:cubicBezTo>
                    <a:pt x="241" y="212"/>
                    <a:pt x="269" y="187"/>
                    <a:pt x="269" y="135"/>
                  </a:cubicBezTo>
                  <a:cubicBezTo>
                    <a:pt x="269" y="0"/>
                    <a:pt x="269" y="0"/>
                    <a:pt x="269" y="0"/>
                  </a:cubicBezTo>
                  <a:cubicBezTo>
                    <a:pt x="203" y="0"/>
                    <a:pt x="203" y="0"/>
                    <a:pt x="203" y="0"/>
                  </a:cubicBezTo>
                  <a:cubicBezTo>
                    <a:pt x="203" y="121"/>
                    <a:pt x="203" y="121"/>
                    <a:pt x="203" y="121"/>
                  </a:cubicBezTo>
                  <a:cubicBezTo>
                    <a:pt x="203" y="148"/>
                    <a:pt x="194" y="158"/>
                    <a:pt x="167" y="158"/>
                  </a:cubicBezTo>
                  <a:cubicBezTo>
                    <a:pt x="102" y="158"/>
                    <a:pt x="102" y="158"/>
                    <a:pt x="102" y="158"/>
                  </a:cubicBezTo>
                  <a:cubicBezTo>
                    <a:pt x="75" y="158"/>
                    <a:pt x="66" y="148"/>
                    <a:pt x="66" y="121"/>
                  </a:cubicBezTo>
                  <a:cubicBezTo>
                    <a:pt x="66" y="0"/>
                    <a:pt x="66" y="0"/>
                    <a:pt x="66" y="0"/>
                  </a:cubicBezTo>
                  <a:cubicBezTo>
                    <a:pt x="0" y="0"/>
                    <a:pt x="0" y="0"/>
                    <a:pt x="0" y="0"/>
                  </a:cubicBezTo>
                  <a:cubicBezTo>
                    <a:pt x="0" y="135"/>
                    <a:pt x="0" y="135"/>
                    <a:pt x="0" y="135"/>
                  </a:cubicBez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87" name="Freeform 86"/>
            <p:cNvSpPr>
              <a:spLocks noEditPoints="1"/>
            </p:cNvSpPr>
            <p:nvPr/>
          </p:nvSpPr>
          <p:spPr bwMode="auto">
            <a:xfrm>
              <a:off x="4896086" y="-1110653"/>
              <a:ext cx="259649" cy="209068"/>
            </a:xfrm>
            <a:custGeom>
              <a:avLst/>
              <a:gdLst>
                <a:gd name="T0" fmla="*/ 65 w 261"/>
                <a:gd name="T1" fmla="*/ 52 h 210"/>
                <a:gd name="T2" fmla="*/ 168 w 261"/>
                <a:gd name="T3" fmla="*/ 52 h 210"/>
                <a:gd name="T4" fmla="*/ 198 w 261"/>
                <a:gd name="T5" fmla="*/ 74 h 210"/>
                <a:gd name="T6" fmla="*/ 198 w 261"/>
                <a:gd name="T7" fmla="*/ 81 h 210"/>
                <a:gd name="T8" fmla="*/ 173 w 261"/>
                <a:gd name="T9" fmla="*/ 103 h 210"/>
                <a:gd name="T10" fmla="*/ 65 w 261"/>
                <a:gd name="T11" fmla="*/ 103 h 210"/>
                <a:gd name="T12" fmla="*/ 65 w 261"/>
                <a:gd name="T13" fmla="*/ 52 h 210"/>
                <a:gd name="T14" fmla="*/ 0 w 261"/>
                <a:gd name="T15" fmla="*/ 210 h 210"/>
                <a:gd name="T16" fmla="*/ 65 w 261"/>
                <a:gd name="T17" fmla="*/ 210 h 210"/>
                <a:gd name="T18" fmla="*/ 65 w 261"/>
                <a:gd name="T19" fmla="*/ 155 h 210"/>
                <a:gd name="T20" fmla="*/ 168 w 261"/>
                <a:gd name="T21" fmla="*/ 155 h 210"/>
                <a:gd name="T22" fmla="*/ 195 w 261"/>
                <a:gd name="T23" fmla="*/ 185 h 210"/>
                <a:gd name="T24" fmla="*/ 195 w 261"/>
                <a:gd name="T25" fmla="*/ 210 h 210"/>
                <a:gd name="T26" fmla="*/ 260 w 261"/>
                <a:gd name="T27" fmla="*/ 210 h 210"/>
                <a:gd name="T28" fmla="*/ 260 w 261"/>
                <a:gd name="T29" fmla="*/ 174 h 210"/>
                <a:gd name="T30" fmla="*/ 225 w 261"/>
                <a:gd name="T31" fmla="*/ 128 h 210"/>
                <a:gd name="T32" fmla="*/ 225 w 261"/>
                <a:gd name="T33" fmla="*/ 127 h 210"/>
                <a:gd name="T34" fmla="*/ 261 w 261"/>
                <a:gd name="T35" fmla="*/ 76 h 210"/>
                <a:gd name="T36" fmla="*/ 261 w 261"/>
                <a:gd name="T37" fmla="*/ 62 h 210"/>
                <a:gd name="T38" fmla="*/ 197 w 261"/>
                <a:gd name="T39" fmla="*/ 0 h 210"/>
                <a:gd name="T40" fmla="*/ 0 w 261"/>
                <a:gd name="T41" fmla="*/ 0 h 210"/>
                <a:gd name="T42" fmla="*/ 0 w 261"/>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 h="210">
                  <a:moveTo>
                    <a:pt x="65" y="52"/>
                  </a:moveTo>
                  <a:cubicBezTo>
                    <a:pt x="168" y="52"/>
                    <a:pt x="168" y="52"/>
                    <a:pt x="168" y="52"/>
                  </a:cubicBezTo>
                  <a:cubicBezTo>
                    <a:pt x="188" y="52"/>
                    <a:pt x="198" y="56"/>
                    <a:pt x="198" y="74"/>
                  </a:cubicBezTo>
                  <a:cubicBezTo>
                    <a:pt x="198" y="81"/>
                    <a:pt x="198" y="81"/>
                    <a:pt x="198" y="81"/>
                  </a:cubicBezTo>
                  <a:cubicBezTo>
                    <a:pt x="198" y="96"/>
                    <a:pt x="191" y="103"/>
                    <a:pt x="173" y="103"/>
                  </a:cubicBezTo>
                  <a:cubicBezTo>
                    <a:pt x="65" y="103"/>
                    <a:pt x="65" y="103"/>
                    <a:pt x="65" y="103"/>
                  </a:cubicBezTo>
                  <a:cubicBezTo>
                    <a:pt x="65" y="52"/>
                    <a:pt x="65" y="52"/>
                    <a:pt x="65" y="52"/>
                  </a:cubicBezTo>
                  <a:close/>
                  <a:moveTo>
                    <a:pt x="0" y="210"/>
                  </a:moveTo>
                  <a:cubicBezTo>
                    <a:pt x="65" y="210"/>
                    <a:pt x="65" y="210"/>
                    <a:pt x="65" y="210"/>
                  </a:cubicBezTo>
                  <a:cubicBezTo>
                    <a:pt x="65" y="155"/>
                    <a:pt x="65" y="155"/>
                    <a:pt x="65" y="155"/>
                  </a:cubicBezTo>
                  <a:cubicBezTo>
                    <a:pt x="168" y="155"/>
                    <a:pt x="168" y="155"/>
                    <a:pt x="168" y="155"/>
                  </a:cubicBezTo>
                  <a:cubicBezTo>
                    <a:pt x="188" y="155"/>
                    <a:pt x="195" y="163"/>
                    <a:pt x="195" y="185"/>
                  </a:cubicBezTo>
                  <a:cubicBezTo>
                    <a:pt x="195" y="210"/>
                    <a:pt x="195" y="210"/>
                    <a:pt x="195" y="210"/>
                  </a:cubicBezTo>
                  <a:cubicBezTo>
                    <a:pt x="260" y="210"/>
                    <a:pt x="260" y="210"/>
                    <a:pt x="260" y="210"/>
                  </a:cubicBezTo>
                  <a:cubicBezTo>
                    <a:pt x="260" y="174"/>
                    <a:pt x="260" y="174"/>
                    <a:pt x="260" y="174"/>
                  </a:cubicBezTo>
                  <a:cubicBezTo>
                    <a:pt x="260" y="140"/>
                    <a:pt x="244" y="131"/>
                    <a:pt x="225" y="128"/>
                  </a:cubicBezTo>
                  <a:cubicBezTo>
                    <a:pt x="225" y="127"/>
                    <a:pt x="225" y="127"/>
                    <a:pt x="225" y="127"/>
                  </a:cubicBezTo>
                  <a:cubicBezTo>
                    <a:pt x="255" y="120"/>
                    <a:pt x="261" y="104"/>
                    <a:pt x="261" y="76"/>
                  </a:cubicBezTo>
                  <a:cubicBezTo>
                    <a:pt x="261" y="62"/>
                    <a:pt x="261" y="62"/>
                    <a:pt x="261" y="62"/>
                  </a:cubicBezTo>
                  <a:cubicBezTo>
                    <a:pt x="261" y="25"/>
                    <a:pt x="248" y="0"/>
                    <a:pt x="197" y="0"/>
                  </a:cubicBezTo>
                  <a:cubicBezTo>
                    <a:pt x="0" y="0"/>
                    <a:pt x="0" y="0"/>
                    <a:pt x="0" y="0"/>
                  </a:cubicBezTo>
                  <a:cubicBezTo>
                    <a:pt x="0" y="210"/>
                    <a:pt x="0" y="210"/>
                    <a:pt x="0" y="210"/>
                  </a:cubicBez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88" name="Freeform 87"/>
            <p:cNvSpPr>
              <a:spLocks/>
            </p:cNvSpPr>
            <p:nvPr/>
          </p:nvSpPr>
          <p:spPr bwMode="auto">
            <a:xfrm>
              <a:off x="5184819" y="-1110653"/>
              <a:ext cx="247847" cy="209068"/>
            </a:xfrm>
            <a:custGeom>
              <a:avLst/>
              <a:gdLst>
                <a:gd name="T0" fmla="*/ 0 w 588"/>
                <a:gd name="T1" fmla="*/ 123 h 496"/>
                <a:gd name="T2" fmla="*/ 217 w 588"/>
                <a:gd name="T3" fmla="*/ 123 h 496"/>
                <a:gd name="T4" fmla="*/ 217 w 588"/>
                <a:gd name="T5" fmla="*/ 496 h 496"/>
                <a:gd name="T6" fmla="*/ 371 w 588"/>
                <a:gd name="T7" fmla="*/ 496 h 496"/>
                <a:gd name="T8" fmla="*/ 371 w 588"/>
                <a:gd name="T9" fmla="*/ 123 h 496"/>
                <a:gd name="T10" fmla="*/ 588 w 588"/>
                <a:gd name="T11" fmla="*/ 123 h 496"/>
                <a:gd name="T12" fmla="*/ 588 w 588"/>
                <a:gd name="T13" fmla="*/ 0 h 496"/>
                <a:gd name="T14" fmla="*/ 0 w 588"/>
                <a:gd name="T15" fmla="*/ 0 h 496"/>
                <a:gd name="T16" fmla="*/ 0 w 588"/>
                <a:gd name="T17" fmla="*/ 123 h 496"/>
                <a:gd name="T18" fmla="*/ 0 w 588"/>
                <a:gd name="T19" fmla="*/ 123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8" h="496">
                  <a:moveTo>
                    <a:pt x="0" y="123"/>
                  </a:moveTo>
                  <a:lnTo>
                    <a:pt x="217" y="123"/>
                  </a:lnTo>
                  <a:lnTo>
                    <a:pt x="217" y="496"/>
                  </a:lnTo>
                  <a:lnTo>
                    <a:pt x="371" y="496"/>
                  </a:lnTo>
                  <a:lnTo>
                    <a:pt x="371" y="123"/>
                  </a:lnTo>
                  <a:lnTo>
                    <a:pt x="588" y="123"/>
                  </a:lnTo>
                  <a:lnTo>
                    <a:pt x="588" y="0"/>
                  </a:lnTo>
                  <a:lnTo>
                    <a:pt x="0" y="0"/>
                  </a:lnTo>
                  <a:lnTo>
                    <a:pt x="0" y="123"/>
                  </a:lnTo>
                  <a:lnTo>
                    <a:pt x="0" y="123"/>
                  </a:ln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89" name="Freeform 88"/>
            <p:cNvSpPr>
              <a:spLocks noEditPoints="1"/>
            </p:cNvSpPr>
            <p:nvPr/>
          </p:nvSpPr>
          <p:spPr bwMode="auto">
            <a:xfrm>
              <a:off x="5456692" y="-1112761"/>
              <a:ext cx="290419" cy="213283"/>
            </a:xfrm>
            <a:custGeom>
              <a:avLst/>
              <a:gdLst>
                <a:gd name="T0" fmla="*/ 0 w 292"/>
                <a:gd name="T1" fmla="*/ 138 h 214"/>
                <a:gd name="T2" fmla="*/ 94 w 292"/>
                <a:gd name="T3" fmla="*/ 214 h 214"/>
                <a:gd name="T4" fmla="*/ 198 w 292"/>
                <a:gd name="T5" fmla="*/ 214 h 214"/>
                <a:gd name="T6" fmla="*/ 292 w 292"/>
                <a:gd name="T7" fmla="*/ 138 h 214"/>
                <a:gd name="T8" fmla="*/ 292 w 292"/>
                <a:gd name="T9" fmla="*/ 76 h 214"/>
                <a:gd name="T10" fmla="*/ 198 w 292"/>
                <a:gd name="T11" fmla="*/ 0 h 214"/>
                <a:gd name="T12" fmla="*/ 94 w 292"/>
                <a:gd name="T13" fmla="*/ 0 h 214"/>
                <a:gd name="T14" fmla="*/ 0 w 292"/>
                <a:gd name="T15" fmla="*/ 76 h 214"/>
                <a:gd name="T16" fmla="*/ 0 w 292"/>
                <a:gd name="T17" fmla="*/ 138 h 214"/>
                <a:gd name="T18" fmla="*/ 67 w 292"/>
                <a:gd name="T19" fmla="*/ 96 h 214"/>
                <a:gd name="T20" fmla="*/ 108 w 292"/>
                <a:gd name="T21" fmla="*/ 54 h 214"/>
                <a:gd name="T22" fmla="*/ 184 w 292"/>
                <a:gd name="T23" fmla="*/ 54 h 214"/>
                <a:gd name="T24" fmla="*/ 225 w 292"/>
                <a:gd name="T25" fmla="*/ 96 h 214"/>
                <a:gd name="T26" fmla="*/ 225 w 292"/>
                <a:gd name="T27" fmla="*/ 118 h 214"/>
                <a:gd name="T28" fmla="*/ 188 w 292"/>
                <a:gd name="T29" fmla="*/ 160 h 214"/>
                <a:gd name="T30" fmla="*/ 104 w 292"/>
                <a:gd name="T31" fmla="*/ 160 h 214"/>
                <a:gd name="T32" fmla="*/ 67 w 292"/>
                <a:gd name="T33" fmla="*/ 118 h 214"/>
                <a:gd name="T34" fmla="*/ 67 w 292"/>
                <a:gd name="T35" fmla="*/ 9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2" h="214">
                  <a:moveTo>
                    <a:pt x="0" y="138"/>
                  </a:moveTo>
                  <a:cubicBezTo>
                    <a:pt x="0" y="200"/>
                    <a:pt x="35" y="214"/>
                    <a:pt x="94" y="214"/>
                  </a:cubicBezTo>
                  <a:cubicBezTo>
                    <a:pt x="198" y="214"/>
                    <a:pt x="198" y="214"/>
                    <a:pt x="198" y="214"/>
                  </a:cubicBezTo>
                  <a:cubicBezTo>
                    <a:pt x="257" y="214"/>
                    <a:pt x="292" y="200"/>
                    <a:pt x="292" y="138"/>
                  </a:cubicBezTo>
                  <a:cubicBezTo>
                    <a:pt x="292" y="76"/>
                    <a:pt x="292" y="76"/>
                    <a:pt x="292" y="76"/>
                  </a:cubicBezTo>
                  <a:cubicBezTo>
                    <a:pt x="292" y="14"/>
                    <a:pt x="257" y="0"/>
                    <a:pt x="198" y="0"/>
                  </a:cubicBezTo>
                  <a:cubicBezTo>
                    <a:pt x="94" y="0"/>
                    <a:pt x="94" y="0"/>
                    <a:pt x="94" y="0"/>
                  </a:cubicBezTo>
                  <a:cubicBezTo>
                    <a:pt x="35" y="0"/>
                    <a:pt x="0" y="14"/>
                    <a:pt x="0" y="76"/>
                  </a:cubicBezTo>
                  <a:cubicBezTo>
                    <a:pt x="0" y="138"/>
                    <a:pt x="0" y="138"/>
                    <a:pt x="0" y="138"/>
                  </a:cubicBezTo>
                  <a:close/>
                  <a:moveTo>
                    <a:pt x="67" y="96"/>
                  </a:moveTo>
                  <a:cubicBezTo>
                    <a:pt x="67" y="70"/>
                    <a:pt x="73" y="54"/>
                    <a:pt x="108" y="54"/>
                  </a:cubicBezTo>
                  <a:cubicBezTo>
                    <a:pt x="184" y="54"/>
                    <a:pt x="184" y="54"/>
                    <a:pt x="184" y="54"/>
                  </a:cubicBezTo>
                  <a:cubicBezTo>
                    <a:pt x="219" y="54"/>
                    <a:pt x="225" y="70"/>
                    <a:pt x="225" y="96"/>
                  </a:cubicBezTo>
                  <a:cubicBezTo>
                    <a:pt x="225" y="118"/>
                    <a:pt x="225" y="118"/>
                    <a:pt x="225" y="118"/>
                  </a:cubicBezTo>
                  <a:cubicBezTo>
                    <a:pt x="225" y="149"/>
                    <a:pt x="219" y="160"/>
                    <a:pt x="188" y="160"/>
                  </a:cubicBezTo>
                  <a:cubicBezTo>
                    <a:pt x="104" y="160"/>
                    <a:pt x="104" y="160"/>
                    <a:pt x="104" y="160"/>
                  </a:cubicBezTo>
                  <a:cubicBezTo>
                    <a:pt x="73" y="160"/>
                    <a:pt x="67" y="149"/>
                    <a:pt x="67" y="118"/>
                  </a:cubicBezTo>
                  <a:cubicBezTo>
                    <a:pt x="67" y="96"/>
                    <a:pt x="67" y="96"/>
                    <a:pt x="67" y="96"/>
                  </a:cubicBez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grpSp>
      <p:pic>
        <p:nvPicPr>
          <p:cNvPr id="21" name="Picture 3" descr="C:\Users\hx25110\Desktop\SolvingChallenges_RGB.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131634" y="6410386"/>
            <a:ext cx="1805198" cy="25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64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88" y="265585"/>
            <a:ext cx="8450261" cy="872099"/>
          </a:xfrm>
        </p:spPr>
        <p:txBody>
          <a:bodyPr/>
          <a:lstStyle/>
          <a:p>
            <a:r>
              <a:rPr lang="en-US" dirty="0" smtClean="0"/>
              <a:t>Click to edit Master title style</a:t>
            </a:r>
            <a:endParaRPr lang="en-US" dirty="0"/>
          </a:p>
        </p:txBody>
      </p:sp>
      <p:sp>
        <p:nvSpPr>
          <p:cNvPr id="5" name="Content Placeholder 4"/>
          <p:cNvSpPr>
            <a:spLocks noGrp="1"/>
          </p:cNvSpPr>
          <p:nvPr>
            <p:ph sz="quarter" idx="11"/>
          </p:nvPr>
        </p:nvSpPr>
        <p:spPr>
          <a:xfrm>
            <a:off x="357188" y="1438275"/>
            <a:ext cx="8450261" cy="47259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440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57187" y="1438276"/>
            <a:ext cx="4160520" cy="4725987"/>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65" y="1438276"/>
            <a:ext cx="4159936" cy="4725987"/>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95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1266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32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364333" y="2365375"/>
            <a:ext cx="8443117" cy="893763"/>
          </a:xfrm>
        </p:spPr>
        <p:txBody>
          <a:bodyPr anchor="b" anchorCtr="0">
            <a:noAutofit/>
          </a:bodyPr>
          <a:lstStyle>
            <a:lvl1pPr>
              <a:defRPr sz="1800"/>
            </a:lvl1pPr>
          </a:lstStyle>
          <a:p>
            <a:pPr lvl="0"/>
            <a:r>
              <a:rPr lang="en-US" dirty="0" smtClean="0"/>
              <a:t>Click to edit Section Number</a:t>
            </a:r>
          </a:p>
        </p:txBody>
      </p:sp>
      <p:sp>
        <p:nvSpPr>
          <p:cNvPr id="2" name="Title 1"/>
          <p:cNvSpPr>
            <a:spLocks noGrp="1"/>
          </p:cNvSpPr>
          <p:nvPr>
            <p:ph type="title" hasCustomPrompt="1"/>
          </p:nvPr>
        </p:nvSpPr>
        <p:spPr>
          <a:xfrm>
            <a:off x="357189" y="3274218"/>
            <a:ext cx="8450261" cy="1119188"/>
          </a:xfrm>
        </p:spPr>
        <p:txBody>
          <a:bodyPr anchor="t" anchorCtr="0"/>
          <a:lstStyle>
            <a:lvl1pPr algn="l">
              <a:defRPr sz="2400" b="0"/>
            </a:lvl1pPr>
          </a:lstStyle>
          <a:p>
            <a:r>
              <a:rPr lang="en-US" dirty="0" smtClean="0"/>
              <a:t>Click to add Section Title</a:t>
            </a:r>
            <a:endParaRPr lang="en-US" dirty="0"/>
          </a:p>
        </p:txBody>
      </p:sp>
    </p:spTree>
    <p:extLst>
      <p:ext uri="{BB962C8B-B14F-4D97-AF65-F5344CB8AC3E}">
        <p14:creationId xmlns:p14="http://schemas.microsoft.com/office/powerpoint/2010/main" val="547093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57188" y="265585"/>
            <a:ext cx="8450261" cy="872099"/>
          </a:xfrm>
          <a:prstGeom prst="rect">
            <a:avLst/>
          </a:prstGeom>
        </p:spPr>
        <p:txBody>
          <a:bodyPr vert="horz" lIns="91440" tIns="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57189" y="1438275"/>
            <a:ext cx="8450261" cy="47259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319" y="6164263"/>
            <a:ext cx="3801465" cy="330066"/>
          </a:xfrm>
          <a:prstGeom prst="rect">
            <a:avLst/>
          </a:prstGeom>
        </p:spPr>
        <p:txBody>
          <a:bodyPr vert="horz" lIns="0" tIns="0" rIns="0" bIns="0" rtlCol="0" anchor="b" anchorCtr="0"/>
          <a:lstStyle>
            <a:lvl1pPr algn="l">
              <a:defRPr sz="900">
                <a:solidFill>
                  <a:schemeClr val="tx2">
                    <a:lumMod val="50000"/>
                  </a:schemeClr>
                </a:solidFill>
                <a:latin typeface="Arial" panose="020B0604020202020204" pitchFamily="34" charset="0"/>
                <a:cs typeface="Arial" panose="020B0604020202020204" pitchFamily="34" charset="0"/>
              </a:defRPr>
            </a:lvl1pPr>
          </a:lstStyle>
          <a:p>
            <a:pPr defTabSz="1218987"/>
            <a:endParaRPr lang="en-US" dirty="0">
              <a:solidFill>
                <a:srgbClr val="7F7F7F">
                  <a:lumMod val="50000"/>
                </a:srgbClr>
              </a:solidFill>
            </a:endParaRPr>
          </a:p>
        </p:txBody>
      </p:sp>
      <p:sp>
        <p:nvSpPr>
          <p:cNvPr id="7" name="Footer Placeholder 4"/>
          <p:cNvSpPr txBox="1">
            <a:spLocks/>
          </p:cNvSpPr>
          <p:nvPr userDrawn="1"/>
        </p:nvSpPr>
        <p:spPr>
          <a:xfrm>
            <a:off x="457319" y="6514274"/>
            <a:ext cx="1795363" cy="92333"/>
          </a:xfrm>
          <a:prstGeom prst="rect">
            <a:avLst/>
          </a:prstGeom>
        </p:spPr>
        <p:txBody>
          <a:bodyPr wrap="none" lIns="0" tIns="0" rIns="0" bIns="0">
            <a:spAutoFit/>
          </a:bodyPr>
          <a:lstStyle>
            <a:lvl1pPr>
              <a:defRPr sz="600" b="1">
                <a:solidFill>
                  <a:schemeClr val="tx1"/>
                </a:solidFill>
                <a:latin typeface="Arial" pitchFamily="34" charset="0"/>
                <a:cs typeface="Arial" pitchFamily="34" charset="0"/>
              </a:defRPr>
            </a:lvl1pPr>
          </a:lstStyle>
          <a:p>
            <a:pPr>
              <a:defRPr/>
            </a:pPr>
            <a:r>
              <a:rPr lang="en-US" dirty="0" smtClean="0">
                <a:solidFill>
                  <a:prstClr val="black"/>
                </a:solidFill>
              </a:rPr>
              <a:t>© 2014 HALLIBURTON. ALL RIGHTS RESERVED.</a:t>
            </a:r>
          </a:p>
        </p:txBody>
      </p:sp>
      <p:sp>
        <p:nvSpPr>
          <p:cNvPr id="8" name="Footer Placeholder 4"/>
          <p:cNvSpPr txBox="1">
            <a:spLocks/>
          </p:cNvSpPr>
          <p:nvPr userDrawn="1"/>
        </p:nvSpPr>
        <p:spPr>
          <a:xfrm>
            <a:off x="4472193" y="6514273"/>
            <a:ext cx="199615" cy="92334"/>
          </a:xfrm>
          <a:prstGeom prst="rect">
            <a:avLst/>
          </a:prstGeom>
        </p:spPr>
        <p:txBody>
          <a:bodyPr wrap="none" lIns="0" tIns="0" rIns="0" bIns="0">
            <a:noAutofit/>
          </a:bodyPr>
          <a:lstStyle>
            <a:lvl1pPr>
              <a:defRPr sz="600" b="1">
                <a:solidFill>
                  <a:schemeClr val="tx1"/>
                </a:solidFill>
                <a:latin typeface="Arial" pitchFamily="34" charset="0"/>
                <a:cs typeface="Arial" pitchFamily="34" charset="0"/>
              </a:defRPr>
            </a:lvl1pPr>
          </a:lstStyle>
          <a:p>
            <a:pPr algn="ctr">
              <a:defRPr/>
            </a:pPr>
            <a:fld id="{76AAE41A-6C46-46B9-AE84-74847143DEEF}" type="slidenum">
              <a:rPr lang="en-US" smtClean="0">
                <a:solidFill>
                  <a:prstClr val="black"/>
                </a:solidFill>
              </a:rPr>
              <a:pPr algn="ctr">
                <a:defRPr/>
              </a:pPr>
              <a:t>‹#›</a:t>
            </a:fld>
            <a:endParaRPr lang="en-US" dirty="0" smtClean="0">
              <a:solidFill>
                <a:prstClr val="black"/>
              </a:solidFill>
            </a:endParaRPr>
          </a:p>
        </p:txBody>
      </p:sp>
      <p:grpSp>
        <p:nvGrpSpPr>
          <p:cNvPr id="21" name="Group 20"/>
          <p:cNvGrpSpPr/>
          <p:nvPr userDrawn="1"/>
        </p:nvGrpSpPr>
        <p:grpSpPr bwMode="black">
          <a:xfrm>
            <a:off x="7310273" y="6486520"/>
            <a:ext cx="1499559" cy="105663"/>
            <a:chOff x="3049039" y="-1112761"/>
            <a:chExt cx="3026848" cy="213284"/>
          </a:xfrm>
          <a:solidFill>
            <a:schemeClr val="accent1"/>
          </a:solidFill>
        </p:grpSpPr>
        <p:sp>
          <p:nvSpPr>
            <p:cNvPr id="22" name="Freeform 21"/>
            <p:cNvSpPr>
              <a:spLocks/>
            </p:cNvSpPr>
            <p:nvPr/>
          </p:nvSpPr>
          <p:spPr bwMode="black">
            <a:xfrm>
              <a:off x="5787154" y="-1110653"/>
              <a:ext cx="288733" cy="209068"/>
            </a:xfrm>
            <a:custGeom>
              <a:avLst/>
              <a:gdLst>
                <a:gd name="T0" fmla="*/ 0 w 685"/>
                <a:gd name="T1" fmla="*/ 496 h 496"/>
                <a:gd name="T2" fmla="*/ 154 w 685"/>
                <a:gd name="T3" fmla="*/ 496 h 496"/>
                <a:gd name="T4" fmla="*/ 154 w 685"/>
                <a:gd name="T5" fmla="*/ 135 h 496"/>
                <a:gd name="T6" fmla="*/ 156 w 685"/>
                <a:gd name="T7" fmla="*/ 135 h 496"/>
                <a:gd name="T8" fmla="*/ 446 w 685"/>
                <a:gd name="T9" fmla="*/ 496 h 496"/>
                <a:gd name="T10" fmla="*/ 685 w 685"/>
                <a:gd name="T11" fmla="*/ 496 h 496"/>
                <a:gd name="T12" fmla="*/ 685 w 685"/>
                <a:gd name="T13" fmla="*/ 0 h 496"/>
                <a:gd name="T14" fmla="*/ 531 w 685"/>
                <a:gd name="T15" fmla="*/ 0 h 496"/>
                <a:gd name="T16" fmla="*/ 531 w 685"/>
                <a:gd name="T17" fmla="*/ 361 h 496"/>
                <a:gd name="T18" fmla="*/ 529 w 685"/>
                <a:gd name="T19" fmla="*/ 361 h 496"/>
                <a:gd name="T20" fmla="*/ 239 w 685"/>
                <a:gd name="T21" fmla="*/ 0 h 496"/>
                <a:gd name="T22" fmla="*/ 0 w 685"/>
                <a:gd name="T23" fmla="*/ 0 h 496"/>
                <a:gd name="T24" fmla="*/ 0 w 685"/>
                <a:gd name="T25" fmla="*/ 496 h 496"/>
                <a:gd name="T26" fmla="*/ 0 w 685"/>
                <a:gd name="T27"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5" h="496">
                  <a:moveTo>
                    <a:pt x="0" y="496"/>
                  </a:moveTo>
                  <a:lnTo>
                    <a:pt x="154" y="496"/>
                  </a:lnTo>
                  <a:lnTo>
                    <a:pt x="154" y="135"/>
                  </a:lnTo>
                  <a:lnTo>
                    <a:pt x="156" y="135"/>
                  </a:lnTo>
                  <a:lnTo>
                    <a:pt x="446" y="496"/>
                  </a:lnTo>
                  <a:lnTo>
                    <a:pt x="685" y="496"/>
                  </a:lnTo>
                  <a:lnTo>
                    <a:pt x="685" y="0"/>
                  </a:lnTo>
                  <a:lnTo>
                    <a:pt x="531" y="0"/>
                  </a:lnTo>
                  <a:lnTo>
                    <a:pt x="531" y="361"/>
                  </a:lnTo>
                  <a:lnTo>
                    <a:pt x="529" y="361"/>
                  </a:lnTo>
                  <a:lnTo>
                    <a:pt x="239"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23" name="Freeform 22"/>
            <p:cNvSpPr>
              <a:spLocks/>
            </p:cNvSpPr>
            <p:nvPr/>
          </p:nvSpPr>
          <p:spPr bwMode="black">
            <a:xfrm>
              <a:off x="3049039" y="-1110653"/>
              <a:ext cx="267658" cy="209068"/>
            </a:xfrm>
            <a:custGeom>
              <a:avLst/>
              <a:gdLst>
                <a:gd name="T0" fmla="*/ 0 w 635"/>
                <a:gd name="T1" fmla="*/ 496 h 496"/>
                <a:gd name="T2" fmla="*/ 153 w 635"/>
                <a:gd name="T3" fmla="*/ 496 h 496"/>
                <a:gd name="T4" fmla="*/ 153 w 635"/>
                <a:gd name="T5" fmla="*/ 309 h 496"/>
                <a:gd name="T6" fmla="*/ 479 w 635"/>
                <a:gd name="T7" fmla="*/ 309 h 496"/>
                <a:gd name="T8" fmla="*/ 479 w 635"/>
                <a:gd name="T9" fmla="*/ 496 h 496"/>
                <a:gd name="T10" fmla="*/ 635 w 635"/>
                <a:gd name="T11" fmla="*/ 496 h 496"/>
                <a:gd name="T12" fmla="*/ 635 w 635"/>
                <a:gd name="T13" fmla="*/ 0 h 496"/>
                <a:gd name="T14" fmla="*/ 479 w 635"/>
                <a:gd name="T15" fmla="*/ 0 h 496"/>
                <a:gd name="T16" fmla="*/ 479 w 635"/>
                <a:gd name="T17" fmla="*/ 177 h 496"/>
                <a:gd name="T18" fmla="*/ 153 w 635"/>
                <a:gd name="T19" fmla="*/ 177 h 496"/>
                <a:gd name="T20" fmla="*/ 153 w 635"/>
                <a:gd name="T21" fmla="*/ 0 h 496"/>
                <a:gd name="T22" fmla="*/ 0 w 635"/>
                <a:gd name="T23" fmla="*/ 0 h 496"/>
                <a:gd name="T24" fmla="*/ 0 w 635"/>
                <a:gd name="T25" fmla="*/ 496 h 496"/>
                <a:gd name="T26" fmla="*/ 0 w 635"/>
                <a:gd name="T27"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5" h="496">
                  <a:moveTo>
                    <a:pt x="0" y="496"/>
                  </a:moveTo>
                  <a:lnTo>
                    <a:pt x="153" y="496"/>
                  </a:lnTo>
                  <a:lnTo>
                    <a:pt x="153" y="309"/>
                  </a:lnTo>
                  <a:lnTo>
                    <a:pt x="479" y="309"/>
                  </a:lnTo>
                  <a:lnTo>
                    <a:pt x="479" y="496"/>
                  </a:lnTo>
                  <a:lnTo>
                    <a:pt x="635" y="496"/>
                  </a:lnTo>
                  <a:lnTo>
                    <a:pt x="635" y="0"/>
                  </a:lnTo>
                  <a:lnTo>
                    <a:pt x="479" y="0"/>
                  </a:lnTo>
                  <a:lnTo>
                    <a:pt x="479" y="177"/>
                  </a:lnTo>
                  <a:lnTo>
                    <a:pt x="153" y="177"/>
                  </a:lnTo>
                  <a:lnTo>
                    <a:pt x="153"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24" name="Freeform 23"/>
            <p:cNvSpPr>
              <a:spLocks noEditPoints="1"/>
            </p:cNvSpPr>
            <p:nvPr/>
          </p:nvSpPr>
          <p:spPr bwMode="black">
            <a:xfrm>
              <a:off x="3339458" y="-1110653"/>
              <a:ext cx="316974" cy="209068"/>
            </a:xfrm>
            <a:custGeom>
              <a:avLst/>
              <a:gdLst>
                <a:gd name="T0" fmla="*/ 0 w 752"/>
                <a:gd name="T1" fmla="*/ 496 h 496"/>
                <a:gd name="T2" fmla="*/ 173 w 752"/>
                <a:gd name="T3" fmla="*/ 496 h 496"/>
                <a:gd name="T4" fmla="*/ 218 w 752"/>
                <a:gd name="T5" fmla="*/ 409 h 496"/>
                <a:gd name="T6" fmla="*/ 532 w 752"/>
                <a:gd name="T7" fmla="*/ 409 h 496"/>
                <a:gd name="T8" fmla="*/ 579 w 752"/>
                <a:gd name="T9" fmla="*/ 496 h 496"/>
                <a:gd name="T10" fmla="*/ 752 w 752"/>
                <a:gd name="T11" fmla="*/ 496 h 496"/>
                <a:gd name="T12" fmla="*/ 473 w 752"/>
                <a:gd name="T13" fmla="*/ 0 h 496"/>
                <a:gd name="T14" fmla="*/ 272 w 752"/>
                <a:gd name="T15" fmla="*/ 0 h 496"/>
                <a:gd name="T16" fmla="*/ 0 w 752"/>
                <a:gd name="T17" fmla="*/ 496 h 496"/>
                <a:gd name="T18" fmla="*/ 0 w 752"/>
                <a:gd name="T19" fmla="*/ 496 h 496"/>
                <a:gd name="T20" fmla="*/ 374 w 752"/>
                <a:gd name="T21" fmla="*/ 116 h 496"/>
                <a:gd name="T22" fmla="*/ 473 w 752"/>
                <a:gd name="T23" fmla="*/ 302 h 496"/>
                <a:gd name="T24" fmla="*/ 274 w 752"/>
                <a:gd name="T25" fmla="*/ 302 h 496"/>
                <a:gd name="T26" fmla="*/ 374 w 752"/>
                <a:gd name="T27" fmla="*/ 116 h 496"/>
                <a:gd name="T28" fmla="*/ 374 w 752"/>
                <a:gd name="T29" fmla="*/ 1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2" h="496">
                  <a:moveTo>
                    <a:pt x="0" y="496"/>
                  </a:moveTo>
                  <a:lnTo>
                    <a:pt x="173" y="496"/>
                  </a:lnTo>
                  <a:lnTo>
                    <a:pt x="218" y="409"/>
                  </a:lnTo>
                  <a:lnTo>
                    <a:pt x="532" y="409"/>
                  </a:lnTo>
                  <a:lnTo>
                    <a:pt x="579" y="496"/>
                  </a:lnTo>
                  <a:lnTo>
                    <a:pt x="752" y="496"/>
                  </a:lnTo>
                  <a:lnTo>
                    <a:pt x="473" y="0"/>
                  </a:lnTo>
                  <a:lnTo>
                    <a:pt x="272" y="0"/>
                  </a:lnTo>
                  <a:lnTo>
                    <a:pt x="0" y="496"/>
                  </a:lnTo>
                  <a:lnTo>
                    <a:pt x="0" y="496"/>
                  </a:lnTo>
                  <a:close/>
                  <a:moveTo>
                    <a:pt x="374" y="116"/>
                  </a:moveTo>
                  <a:lnTo>
                    <a:pt x="473" y="302"/>
                  </a:lnTo>
                  <a:lnTo>
                    <a:pt x="274" y="302"/>
                  </a:lnTo>
                  <a:lnTo>
                    <a:pt x="374" y="116"/>
                  </a:lnTo>
                  <a:lnTo>
                    <a:pt x="374" y="116"/>
                  </a:ln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25" name="Freeform 24"/>
            <p:cNvSpPr>
              <a:spLocks/>
            </p:cNvSpPr>
            <p:nvPr/>
          </p:nvSpPr>
          <p:spPr bwMode="black">
            <a:xfrm>
              <a:off x="3679193" y="-1110653"/>
              <a:ext cx="211176" cy="209068"/>
            </a:xfrm>
            <a:custGeom>
              <a:avLst/>
              <a:gdLst>
                <a:gd name="T0" fmla="*/ 0 w 501"/>
                <a:gd name="T1" fmla="*/ 496 h 496"/>
                <a:gd name="T2" fmla="*/ 501 w 501"/>
                <a:gd name="T3" fmla="*/ 496 h 496"/>
                <a:gd name="T4" fmla="*/ 501 w 501"/>
                <a:gd name="T5" fmla="*/ 368 h 496"/>
                <a:gd name="T6" fmla="*/ 154 w 501"/>
                <a:gd name="T7" fmla="*/ 368 h 496"/>
                <a:gd name="T8" fmla="*/ 154 w 501"/>
                <a:gd name="T9" fmla="*/ 0 h 496"/>
                <a:gd name="T10" fmla="*/ 0 w 501"/>
                <a:gd name="T11" fmla="*/ 0 h 496"/>
                <a:gd name="T12" fmla="*/ 0 w 501"/>
                <a:gd name="T13" fmla="*/ 496 h 496"/>
                <a:gd name="T14" fmla="*/ 0 w 501"/>
                <a:gd name="T15" fmla="*/ 496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6">
                  <a:moveTo>
                    <a:pt x="0" y="496"/>
                  </a:moveTo>
                  <a:lnTo>
                    <a:pt x="501" y="496"/>
                  </a:lnTo>
                  <a:lnTo>
                    <a:pt x="501" y="368"/>
                  </a:lnTo>
                  <a:lnTo>
                    <a:pt x="154" y="368"/>
                  </a:lnTo>
                  <a:lnTo>
                    <a:pt x="154"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26" name="Freeform 25"/>
            <p:cNvSpPr>
              <a:spLocks/>
            </p:cNvSpPr>
            <p:nvPr/>
          </p:nvSpPr>
          <p:spPr bwMode="black">
            <a:xfrm>
              <a:off x="3918188" y="-1110653"/>
              <a:ext cx="211176" cy="209068"/>
            </a:xfrm>
            <a:custGeom>
              <a:avLst/>
              <a:gdLst>
                <a:gd name="T0" fmla="*/ 0 w 501"/>
                <a:gd name="T1" fmla="*/ 496 h 496"/>
                <a:gd name="T2" fmla="*/ 501 w 501"/>
                <a:gd name="T3" fmla="*/ 496 h 496"/>
                <a:gd name="T4" fmla="*/ 501 w 501"/>
                <a:gd name="T5" fmla="*/ 368 h 496"/>
                <a:gd name="T6" fmla="*/ 154 w 501"/>
                <a:gd name="T7" fmla="*/ 368 h 496"/>
                <a:gd name="T8" fmla="*/ 154 w 501"/>
                <a:gd name="T9" fmla="*/ 0 h 496"/>
                <a:gd name="T10" fmla="*/ 0 w 501"/>
                <a:gd name="T11" fmla="*/ 0 h 496"/>
                <a:gd name="T12" fmla="*/ 0 w 501"/>
                <a:gd name="T13" fmla="*/ 496 h 496"/>
                <a:gd name="T14" fmla="*/ 0 w 501"/>
                <a:gd name="T15" fmla="*/ 496 h 4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 h="496">
                  <a:moveTo>
                    <a:pt x="0" y="496"/>
                  </a:moveTo>
                  <a:lnTo>
                    <a:pt x="501" y="496"/>
                  </a:lnTo>
                  <a:lnTo>
                    <a:pt x="501" y="368"/>
                  </a:lnTo>
                  <a:lnTo>
                    <a:pt x="154" y="368"/>
                  </a:lnTo>
                  <a:lnTo>
                    <a:pt x="154"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27" name="Freeform 26"/>
            <p:cNvSpPr>
              <a:spLocks/>
            </p:cNvSpPr>
            <p:nvPr/>
          </p:nvSpPr>
          <p:spPr bwMode="black">
            <a:xfrm>
              <a:off x="4160134" y="-1110653"/>
              <a:ext cx="65755" cy="209068"/>
            </a:xfrm>
            <a:custGeom>
              <a:avLst/>
              <a:gdLst>
                <a:gd name="T0" fmla="*/ 0 w 156"/>
                <a:gd name="T1" fmla="*/ 496 h 496"/>
                <a:gd name="T2" fmla="*/ 156 w 156"/>
                <a:gd name="T3" fmla="*/ 496 h 496"/>
                <a:gd name="T4" fmla="*/ 156 w 156"/>
                <a:gd name="T5" fmla="*/ 0 h 496"/>
                <a:gd name="T6" fmla="*/ 0 w 156"/>
                <a:gd name="T7" fmla="*/ 0 h 496"/>
                <a:gd name="T8" fmla="*/ 0 w 156"/>
                <a:gd name="T9" fmla="*/ 496 h 496"/>
                <a:gd name="T10" fmla="*/ 0 w 156"/>
                <a:gd name="T11" fmla="*/ 496 h 496"/>
              </a:gdLst>
              <a:ahLst/>
              <a:cxnLst>
                <a:cxn ang="0">
                  <a:pos x="T0" y="T1"/>
                </a:cxn>
                <a:cxn ang="0">
                  <a:pos x="T2" y="T3"/>
                </a:cxn>
                <a:cxn ang="0">
                  <a:pos x="T4" y="T5"/>
                </a:cxn>
                <a:cxn ang="0">
                  <a:pos x="T6" y="T7"/>
                </a:cxn>
                <a:cxn ang="0">
                  <a:pos x="T8" y="T9"/>
                </a:cxn>
                <a:cxn ang="0">
                  <a:pos x="T10" y="T11"/>
                </a:cxn>
              </a:cxnLst>
              <a:rect l="0" t="0" r="r" b="b"/>
              <a:pathLst>
                <a:path w="156" h="496">
                  <a:moveTo>
                    <a:pt x="0" y="496"/>
                  </a:moveTo>
                  <a:lnTo>
                    <a:pt x="156" y="496"/>
                  </a:lnTo>
                  <a:lnTo>
                    <a:pt x="156" y="0"/>
                  </a:lnTo>
                  <a:lnTo>
                    <a:pt x="0" y="0"/>
                  </a:lnTo>
                  <a:lnTo>
                    <a:pt x="0" y="496"/>
                  </a:lnTo>
                  <a:lnTo>
                    <a:pt x="0" y="496"/>
                  </a:ln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28" name="Freeform 27"/>
            <p:cNvSpPr>
              <a:spLocks noEditPoints="1"/>
            </p:cNvSpPr>
            <p:nvPr/>
          </p:nvSpPr>
          <p:spPr bwMode="black">
            <a:xfrm>
              <a:off x="4273519" y="-1110653"/>
              <a:ext cx="271873" cy="209068"/>
            </a:xfrm>
            <a:custGeom>
              <a:avLst/>
              <a:gdLst>
                <a:gd name="T0" fmla="*/ 0 w 273"/>
                <a:gd name="T1" fmla="*/ 210 h 210"/>
                <a:gd name="T2" fmla="*/ 208 w 273"/>
                <a:gd name="T3" fmla="*/ 210 h 210"/>
                <a:gd name="T4" fmla="*/ 273 w 273"/>
                <a:gd name="T5" fmla="*/ 154 h 210"/>
                <a:gd name="T6" fmla="*/ 234 w 273"/>
                <a:gd name="T7" fmla="*/ 104 h 210"/>
                <a:gd name="T8" fmla="*/ 234 w 273"/>
                <a:gd name="T9" fmla="*/ 103 h 210"/>
                <a:gd name="T10" fmla="*/ 265 w 273"/>
                <a:gd name="T11" fmla="*/ 55 h 210"/>
                <a:gd name="T12" fmla="*/ 188 w 273"/>
                <a:gd name="T13" fmla="*/ 0 h 210"/>
                <a:gd name="T14" fmla="*/ 0 w 273"/>
                <a:gd name="T15" fmla="*/ 0 h 210"/>
                <a:gd name="T16" fmla="*/ 0 w 273"/>
                <a:gd name="T17" fmla="*/ 210 h 210"/>
                <a:gd name="T18" fmla="*/ 65 w 273"/>
                <a:gd name="T19" fmla="*/ 127 h 210"/>
                <a:gd name="T20" fmla="*/ 182 w 273"/>
                <a:gd name="T21" fmla="*/ 127 h 210"/>
                <a:gd name="T22" fmla="*/ 206 w 273"/>
                <a:gd name="T23" fmla="*/ 144 h 210"/>
                <a:gd name="T24" fmla="*/ 182 w 273"/>
                <a:gd name="T25" fmla="*/ 160 h 210"/>
                <a:gd name="T26" fmla="*/ 65 w 273"/>
                <a:gd name="T27" fmla="*/ 160 h 210"/>
                <a:gd name="T28" fmla="*/ 65 w 273"/>
                <a:gd name="T29" fmla="*/ 127 h 210"/>
                <a:gd name="T30" fmla="*/ 65 w 273"/>
                <a:gd name="T31" fmla="*/ 50 h 210"/>
                <a:gd name="T32" fmla="*/ 181 w 273"/>
                <a:gd name="T33" fmla="*/ 50 h 210"/>
                <a:gd name="T34" fmla="*/ 200 w 273"/>
                <a:gd name="T35" fmla="*/ 67 h 210"/>
                <a:gd name="T36" fmla="*/ 181 w 273"/>
                <a:gd name="T37" fmla="*/ 83 h 210"/>
                <a:gd name="T38" fmla="*/ 65 w 273"/>
                <a:gd name="T39" fmla="*/ 83 h 210"/>
                <a:gd name="T40" fmla="*/ 65 w 273"/>
                <a:gd name="T41" fmla="*/ 5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10">
                  <a:moveTo>
                    <a:pt x="0" y="210"/>
                  </a:moveTo>
                  <a:cubicBezTo>
                    <a:pt x="208" y="210"/>
                    <a:pt x="208" y="210"/>
                    <a:pt x="208" y="210"/>
                  </a:cubicBezTo>
                  <a:cubicBezTo>
                    <a:pt x="245" y="210"/>
                    <a:pt x="273" y="200"/>
                    <a:pt x="273" y="154"/>
                  </a:cubicBezTo>
                  <a:cubicBezTo>
                    <a:pt x="273" y="123"/>
                    <a:pt x="262" y="108"/>
                    <a:pt x="234" y="104"/>
                  </a:cubicBezTo>
                  <a:cubicBezTo>
                    <a:pt x="234" y="103"/>
                    <a:pt x="234" y="103"/>
                    <a:pt x="234" y="103"/>
                  </a:cubicBezTo>
                  <a:cubicBezTo>
                    <a:pt x="252" y="98"/>
                    <a:pt x="265" y="91"/>
                    <a:pt x="265" y="55"/>
                  </a:cubicBezTo>
                  <a:cubicBezTo>
                    <a:pt x="265" y="14"/>
                    <a:pt x="240" y="0"/>
                    <a:pt x="188" y="0"/>
                  </a:cubicBezTo>
                  <a:cubicBezTo>
                    <a:pt x="0" y="0"/>
                    <a:pt x="0" y="0"/>
                    <a:pt x="0" y="0"/>
                  </a:cubicBezTo>
                  <a:cubicBezTo>
                    <a:pt x="0" y="210"/>
                    <a:pt x="0" y="210"/>
                    <a:pt x="0" y="210"/>
                  </a:cubicBezTo>
                  <a:close/>
                  <a:moveTo>
                    <a:pt x="65" y="127"/>
                  </a:moveTo>
                  <a:cubicBezTo>
                    <a:pt x="182" y="127"/>
                    <a:pt x="182" y="127"/>
                    <a:pt x="182" y="127"/>
                  </a:cubicBezTo>
                  <a:cubicBezTo>
                    <a:pt x="196" y="127"/>
                    <a:pt x="206" y="130"/>
                    <a:pt x="206" y="144"/>
                  </a:cubicBezTo>
                  <a:cubicBezTo>
                    <a:pt x="206" y="156"/>
                    <a:pt x="196" y="160"/>
                    <a:pt x="182" y="160"/>
                  </a:cubicBezTo>
                  <a:cubicBezTo>
                    <a:pt x="65" y="160"/>
                    <a:pt x="65" y="160"/>
                    <a:pt x="65" y="160"/>
                  </a:cubicBezTo>
                  <a:cubicBezTo>
                    <a:pt x="65" y="127"/>
                    <a:pt x="65" y="127"/>
                    <a:pt x="65" y="127"/>
                  </a:cubicBezTo>
                  <a:close/>
                  <a:moveTo>
                    <a:pt x="65" y="50"/>
                  </a:moveTo>
                  <a:cubicBezTo>
                    <a:pt x="181" y="50"/>
                    <a:pt x="181" y="50"/>
                    <a:pt x="181" y="50"/>
                  </a:cubicBezTo>
                  <a:cubicBezTo>
                    <a:pt x="193" y="50"/>
                    <a:pt x="200" y="55"/>
                    <a:pt x="200" y="67"/>
                  </a:cubicBezTo>
                  <a:cubicBezTo>
                    <a:pt x="200" y="79"/>
                    <a:pt x="193" y="83"/>
                    <a:pt x="181" y="83"/>
                  </a:cubicBezTo>
                  <a:cubicBezTo>
                    <a:pt x="65" y="83"/>
                    <a:pt x="65" y="83"/>
                    <a:pt x="65" y="83"/>
                  </a:cubicBezTo>
                  <a:cubicBezTo>
                    <a:pt x="65" y="50"/>
                    <a:pt x="65" y="50"/>
                    <a:pt x="65" y="50"/>
                  </a:cubicBez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29" name="Freeform 28"/>
            <p:cNvSpPr>
              <a:spLocks/>
            </p:cNvSpPr>
            <p:nvPr/>
          </p:nvSpPr>
          <p:spPr bwMode="black">
            <a:xfrm>
              <a:off x="4584171" y="-1110653"/>
              <a:ext cx="268079" cy="211176"/>
            </a:xfrm>
            <a:custGeom>
              <a:avLst/>
              <a:gdLst>
                <a:gd name="T0" fmla="*/ 0 w 269"/>
                <a:gd name="T1" fmla="*/ 135 h 212"/>
                <a:gd name="T2" fmla="*/ 88 w 269"/>
                <a:gd name="T3" fmla="*/ 212 h 212"/>
                <a:gd name="T4" fmla="*/ 181 w 269"/>
                <a:gd name="T5" fmla="*/ 212 h 212"/>
                <a:gd name="T6" fmla="*/ 269 w 269"/>
                <a:gd name="T7" fmla="*/ 135 h 212"/>
                <a:gd name="T8" fmla="*/ 269 w 269"/>
                <a:gd name="T9" fmla="*/ 0 h 212"/>
                <a:gd name="T10" fmla="*/ 203 w 269"/>
                <a:gd name="T11" fmla="*/ 0 h 212"/>
                <a:gd name="T12" fmla="*/ 203 w 269"/>
                <a:gd name="T13" fmla="*/ 121 h 212"/>
                <a:gd name="T14" fmla="*/ 167 w 269"/>
                <a:gd name="T15" fmla="*/ 158 h 212"/>
                <a:gd name="T16" fmla="*/ 102 w 269"/>
                <a:gd name="T17" fmla="*/ 158 h 212"/>
                <a:gd name="T18" fmla="*/ 66 w 269"/>
                <a:gd name="T19" fmla="*/ 121 h 212"/>
                <a:gd name="T20" fmla="*/ 66 w 269"/>
                <a:gd name="T21" fmla="*/ 0 h 212"/>
                <a:gd name="T22" fmla="*/ 0 w 269"/>
                <a:gd name="T23" fmla="*/ 0 h 212"/>
                <a:gd name="T24" fmla="*/ 0 w 269"/>
                <a:gd name="T25" fmla="*/ 13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9" h="212">
                  <a:moveTo>
                    <a:pt x="0" y="135"/>
                  </a:moveTo>
                  <a:cubicBezTo>
                    <a:pt x="0" y="187"/>
                    <a:pt x="28" y="212"/>
                    <a:pt x="88" y="212"/>
                  </a:cubicBezTo>
                  <a:cubicBezTo>
                    <a:pt x="181" y="212"/>
                    <a:pt x="181" y="212"/>
                    <a:pt x="181" y="212"/>
                  </a:cubicBezTo>
                  <a:cubicBezTo>
                    <a:pt x="241" y="212"/>
                    <a:pt x="269" y="187"/>
                    <a:pt x="269" y="135"/>
                  </a:cubicBezTo>
                  <a:cubicBezTo>
                    <a:pt x="269" y="0"/>
                    <a:pt x="269" y="0"/>
                    <a:pt x="269" y="0"/>
                  </a:cubicBezTo>
                  <a:cubicBezTo>
                    <a:pt x="203" y="0"/>
                    <a:pt x="203" y="0"/>
                    <a:pt x="203" y="0"/>
                  </a:cubicBezTo>
                  <a:cubicBezTo>
                    <a:pt x="203" y="121"/>
                    <a:pt x="203" y="121"/>
                    <a:pt x="203" y="121"/>
                  </a:cubicBezTo>
                  <a:cubicBezTo>
                    <a:pt x="203" y="148"/>
                    <a:pt x="194" y="158"/>
                    <a:pt x="167" y="158"/>
                  </a:cubicBezTo>
                  <a:cubicBezTo>
                    <a:pt x="102" y="158"/>
                    <a:pt x="102" y="158"/>
                    <a:pt x="102" y="158"/>
                  </a:cubicBezTo>
                  <a:cubicBezTo>
                    <a:pt x="75" y="158"/>
                    <a:pt x="66" y="148"/>
                    <a:pt x="66" y="121"/>
                  </a:cubicBezTo>
                  <a:cubicBezTo>
                    <a:pt x="66" y="0"/>
                    <a:pt x="66" y="0"/>
                    <a:pt x="66" y="0"/>
                  </a:cubicBezTo>
                  <a:cubicBezTo>
                    <a:pt x="0" y="0"/>
                    <a:pt x="0" y="0"/>
                    <a:pt x="0" y="0"/>
                  </a:cubicBezTo>
                  <a:cubicBezTo>
                    <a:pt x="0" y="135"/>
                    <a:pt x="0" y="135"/>
                    <a:pt x="0" y="135"/>
                  </a:cubicBez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30" name="Freeform 29"/>
            <p:cNvSpPr>
              <a:spLocks noEditPoints="1"/>
            </p:cNvSpPr>
            <p:nvPr/>
          </p:nvSpPr>
          <p:spPr bwMode="black">
            <a:xfrm>
              <a:off x="4896086" y="-1110653"/>
              <a:ext cx="259649" cy="209068"/>
            </a:xfrm>
            <a:custGeom>
              <a:avLst/>
              <a:gdLst>
                <a:gd name="T0" fmla="*/ 65 w 261"/>
                <a:gd name="T1" fmla="*/ 52 h 210"/>
                <a:gd name="T2" fmla="*/ 168 w 261"/>
                <a:gd name="T3" fmla="*/ 52 h 210"/>
                <a:gd name="T4" fmla="*/ 198 w 261"/>
                <a:gd name="T5" fmla="*/ 74 h 210"/>
                <a:gd name="T6" fmla="*/ 198 w 261"/>
                <a:gd name="T7" fmla="*/ 81 h 210"/>
                <a:gd name="T8" fmla="*/ 173 w 261"/>
                <a:gd name="T9" fmla="*/ 103 h 210"/>
                <a:gd name="T10" fmla="*/ 65 w 261"/>
                <a:gd name="T11" fmla="*/ 103 h 210"/>
                <a:gd name="T12" fmla="*/ 65 w 261"/>
                <a:gd name="T13" fmla="*/ 52 h 210"/>
                <a:gd name="T14" fmla="*/ 0 w 261"/>
                <a:gd name="T15" fmla="*/ 210 h 210"/>
                <a:gd name="T16" fmla="*/ 65 w 261"/>
                <a:gd name="T17" fmla="*/ 210 h 210"/>
                <a:gd name="T18" fmla="*/ 65 w 261"/>
                <a:gd name="T19" fmla="*/ 155 h 210"/>
                <a:gd name="T20" fmla="*/ 168 w 261"/>
                <a:gd name="T21" fmla="*/ 155 h 210"/>
                <a:gd name="T22" fmla="*/ 195 w 261"/>
                <a:gd name="T23" fmla="*/ 185 h 210"/>
                <a:gd name="T24" fmla="*/ 195 w 261"/>
                <a:gd name="T25" fmla="*/ 210 h 210"/>
                <a:gd name="T26" fmla="*/ 260 w 261"/>
                <a:gd name="T27" fmla="*/ 210 h 210"/>
                <a:gd name="T28" fmla="*/ 260 w 261"/>
                <a:gd name="T29" fmla="*/ 174 h 210"/>
                <a:gd name="T30" fmla="*/ 225 w 261"/>
                <a:gd name="T31" fmla="*/ 128 h 210"/>
                <a:gd name="T32" fmla="*/ 225 w 261"/>
                <a:gd name="T33" fmla="*/ 127 h 210"/>
                <a:gd name="T34" fmla="*/ 261 w 261"/>
                <a:gd name="T35" fmla="*/ 76 h 210"/>
                <a:gd name="T36" fmla="*/ 261 w 261"/>
                <a:gd name="T37" fmla="*/ 62 h 210"/>
                <a:gd name="T38" fmla="*/ 197 w 261"/>
                <a:gd name="T39" fmla="*/ 0 h 210"/>
                <a:gd name="T40" fmla="*/ 0 w 261"/>
                <a:gd name="T41" fmla="*/ 0 h 210"/>
                <a:gd name="T42" fmla="*/ 0 w 261"/>
                <a:gd name="T4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 h="210">
                  <a:moveTo>
                    <a:pt x="65" y="52"/>
                  </a:moveTo>
                  <a:cubicBezTo>
                    <a:pt x="168" y="52"/>
                    <a:pt x="168" y="52"/>
                    <a:pt x="168" y="52"/>
                  </a:cubicBezTo>
                  <a:cubicBezTo>
                    <a:pt x="188" y="52"/>
                    <a:pt x="198" y="56"/>
                    <a:pt x="198" y="74"/>
                  </a:cubicBezTo>
                  <a:cubicBezTo>
                    <a:pt x="198" y="81"/>
                    <a:pt x="198" y="81"/>
                    <a:pt x="198" y="81"/>
                  </a:cubicBezTo>
                  <a:cubicBezTo>
                    <a:pt x="198" y="96"/>
                    <a:pt x="191" y="103"/>
                    <a:pt x="173" y="103"/>
                  </a:cubicBezTo>
                  <a:cubicBezTo>
                    <a:pt x="65" y="103"/>
                    <a:pt x="65" y="103"/>
                    <a:pt x="65" y="103"/>
                  </a:cubicBezTo>
                  <a:cubicBezTo>
                    <a:pt x="65" y="52"/>
                    <a:pt x="65" y="52"/>
                    <a:pt x="65" y="52"/>
                  </a:cubicBezTo>
                  <a:close/>
                  <a:moveTo>
                    <a:pt x="0" y="210"/>
                  </a:moveTo>
                  <a:cubicBezTo>
                    <a:pt x="65" y="210"/>
                    <a:pt x="65" y="210"/>
                    <a:pt x="65" y="210"/>
                  </a:cubicBezTo>
                  <a:cubicBezTo>
                    <a:pt x="65" y="155"/>
                    <a:pt x="65" y="155"/>
                    <a:pt x="65" y="155"/>
                  </a:cubicBezTo>
                  <a:cubicBezTo>
                    <a:pt x="168" y="155"/>
                    <a:pt x="168" y="155"/>
                    <a:pt x="168" y="155"/>
                  </a:cubicBezTo>
                  <a:cubicBezTo>
                    <a:pt x="188" y="155"/>
                    <a:pt x="195" y="163"/>
                    <a:pt x="195" y="185"/>
                  </a:cubicBezTo>
                  <a:cubicBezTo>
                    <a:pt x="195" y="210"/>
                    <a:pt x="195" y="210"/>
                    <a:pt x="195" y="210"/>
                  </a:cubicBezTo>
                  <a:cubicBezTo>
                    <a:pt x="260" y="210"/>
                    <a:pt x="260" y="210"/>
                    <a:pt x="260" y="210"/>
                  </a:cubicBezTo>
                  <a:cubicBezTo>
                    <a:pt x="260" y="174"/>
                    <a:pt x="260" y="174"/>
                    <a:pt x="260" y="174"/>
                  </a:cubicBezTo>
                  <a:cubicBezTo>
                    <a:pt x="260" y="140"/>
                    <a:pt x="244" y="131"/>
                    <a:pt x="225" y="128"/>
                  </a:cubicBezTo>
                  <a:cubicBezTo>
                    <a:pt x="225" y="127"/>
                    <a:pt x="225" y="127"/>
                    <a:pt x="225" y="127"/>
                  </a:cubicBezTo>
                  <a:cubicBezTo>
                    <a:pt x="255" y="120"/>
                    <a:pt x="261" y="104"/>
                    <a:pt x="261" y="76"/>
                  </a:cubicBezTo>
                  <a:cubicBezTo>
                    <a:pt x="261" y="62"/>
                    <a:pt x="261" y="62"/>
                    <a:pt x="261" y="62"/>
                  </a:cubicBezTo>
                  <a:cubicBezTo>
                    <a:pt x="261" y="25"/>
                    <a:pt x="248" y="0"/>
                    <a:pt x="197" y="0"/>
                  </a:cubicBezTo>
                  <a:cubicBezTo>
                    <a:pt x="0" y="0"/>
                    <a:pt x="0" y="0"/>
                    <a:pt x="0" y="0"/>
                  </a:cubicBezTo>
                  <a:cubicBezTo>
                    <a:pt x="0" y="210"/>
                    <a:pt x="0" y="210"/>
                    <a:pt x="0" y="210"/>
                  </a:cubicBez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31" name="Freeform 30"/>
            <p:cNvSpPr>
              <a:spLocks/>
            </p:cNvSpPr>
            <p:nvPr/>
          </p:nvSpPr>
          <p:spPr bwMode="black">
            <a:xfrm>
              <a:off x="5184819" y="-1110653"/>
              <a:ext cx="247847" cy="209068"/>
            </a:xfrm>
            <a:custGeom>
              <a:avLst/>
              <a:gdLst>
                <a:gd name="T0" fmla="*/ 0 w 588"/>
                <a:gd name="T1" fmla="*/ 123 h 496"/>
                <a:gd name="T2" fmla="*/ 217 w 588"/>
                <a:gd name="T3" fmla="*/ 123 h 496"/>
                <a:gd name="T4" fmla="*/ 217 w 588"/>
                <a:gd name="T5" fmla="*/ 496 h 496"/>
                <a:gd name="T6" fmla="*/ 371 w 588"/>
                <a:gd name="T7" fmla="*/ 496 h 496"/>
                <a:gd name="T8" fmla="*/ 371 w 588"/>
                <a:gd name="T9" fmla="*/ 123 h 496"/>
                <a:gd name="T10" fmla="*/ 588 w 588"/>
                <a:gd name="T11" fmla="*/ 123 h 496"/>
                <a:gd name="T12" fmla="*/ 588 w 588"/>
                <a:gd name="T13" fmla="*/ 0 h 496"/>
                <a:gd name="T14" fmla="*/ 0 w 588"/>
                <a:gd name="T15" fmla="*/ 0 h 496"/>
                <a:gd name="T16" fmla="*/ 0 w 588"/>
                <a:gd name="T17" fmla="*/ 123 h 496"/>
                <a:gd name="T18" fmla="*/ 0 w 588"/>
                <a:gd name="T19" fmla="*/ 123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8" h="496">
                  <a:moveTo>
                    <a:pt x="0" y="123"/>
                  </a:moveTo>
                  <a:lnTo>
                    <a:pt x="217" y="123"/>
                  </a:lnTo>
                  <a:lnTo>
                    <a:pt x="217" y="496"/>
                  </a:lnTo>
                  <a:lnTo>
                    <a:pt x="371" y="496"/>
                  </a:lnTo>
                  <a:lnTo>
                    <a:pt x="371" y="123"/>
                  </a:lnTo>
                  <a:lnTo>
                    <a:pt x="588" y="123"/>
                  </a:lnTo>
                  <a:lnTo>
                    <a:pt x="588" y="0"/>
                  </a:lnTo>
                  <a:lnTo>
                    <a:pt x="0" y="0"/>
                  </a:lnTo>
                  <a:lnTo>
                    <a:pt x="0" y="123"/>
                  </a:lnTo>
                  <a:lnTo>
                    <a:pt x="0" y="123"/>
                  </a:ln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sp>
          <p:nvSpPr>
            <p:cNvPr id="32" name="Freeform 31"/>
            <p:cNvSpPr>
              <a:spLocks noEditPoints="1"/>
            </p:cNvSpPr>
            <p:nvPr/>
          </p:nvSpPr>
          <p:spPr bwMode="black">
            <a:xfrm>
              <a:off x="5456692" y="-1112761"/>
              <a:ext cx="290419" cy="213283"/>
            </a:xfrm>
            <a:custGeom>
              <a:avLst/>
              <a:gdLst>
                <a:gd name="T0" fmla="*/ 0 w 292"/>
                <a:gd name="T1" fmla="*/ 138 h 214"/>
                <a:gd name="T2" fmla="*/ 94 w 292"/>
                <a:gd name="T3" fmla="*/ 214 h 214"/>
                <a:gd name="T4" fmla="*/ 198 w 292"/>
                <a:gd name="T5" fmla="*/ 214 h 214"/>
                <a:gd name="T6" fmla="*/ 292 w 292"/>
                <a:gd name="T7" fmla="*/ 138 h 214"/>
                <a:gd name="T8" fmla="*/ 292 w 292"/>
                <a:gd name="T9" fmla="*/ 76 h 214"/>
                <a:gd name="T10" fmla="*/ 198 w 292"/>
                <a:gd name="T11" fmla="*/ 0 h 214"/>
                <a:gd name="T12" fmla="*/ 94 w 292"/>
                <a:gd name="T13" fmla="*/ 0 h 214"/>
                <a:gd name="T14" fmla="*/ 0 w 292"/>
                <a:gd name="T15" fmla="*/ 76 h 214"/>
                <a:gd name="T16" fmla="*/ 0 w 292"/>
                <a:gd name="T17" fmla="*/ 138 h 214"/>
                <a:gd name="T18" fmla="*/ 67 w 292"/>
                <a:gd name="T19" fmla="*/ 96 h 214"/>
                <a:gd name="T20" fmla="*/ 108 w 292"/>
                <a:gd name="T21" fmla="*/ 54 h 214"/>
                <a:gd name="T22" fmla="*/ 184 w 292"/>
                <a:gd name="T23" fmla="*/ 54 h 214"/>
                <a:gd name="T24" fmla="*/ 225 w 292"/>
                <a:gd name="T25" fmla="*/ 96 h 214"/>
                <a:gd name="T26" fmla="*/ 225 w 292"/>
                <a:gd name="T27" fmla="*/ 118 h 214"/>
                <a:gd name="T28" fmla="*/ 188 w 292"/>
                <a:gd name="T29" fmla="*/ 160 h 214"/>
                <a:gd name="T30" fmla="*/ 104 w 292"/>
                <a:gd name="T31" fmla="*/ 160 h 214"/>
                <a:gd name="T32" fmla="*/ 67 w 292"/>
                <a:gd name="T33" fmla="*/ 118 h 214"/>
                <a:gd name="T34" fmla="*/ 67 w 292"/>
                <a:gd name="T35" fmla="*/ 9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2" h="214">
                  <a:moveTo>
                    <a:pt x="0" y="138"/>
                  </a:moveTo>
                  <a:cubicBezTo>
                    <a:pt x="0" y="200"/>
                    <a:pt x="35" y="214"/>
                    <a:pt x="94" y="214"/>
                  </a:cubicBezTo>
                  <a:cubicBezTo>
                    <a:pt x="198" y="214"/>
                    <a:pt x="198" y="214"/>
                    <a:pt x="198" y="214"/>
                  </a:cubicBezTo>
                  <a:cubicBezTo>
                    <a:pt x="257" y="214"/>
                    <a:pt x="292" y="200"/>
                    <a:pt x="292" y="138"/>
                  </a:cubicBezTo>
                  <a:cubicBezTo>
                    <a:pt x="292" y="76"/>
                    <a:pt x="292" y="76"/>
                    <a:pt x="292" y="76"/>
                  </a:cubicBezTo>
                  <a:cubicBezTo>
                    <a:pt x="292" y="14"/>
                    <a:pt x="257" y="0"/>
                    <a:pt x="198" y="0"/>
                  </a:cubicBezTo>
                  <a:cubicBezTo>
                    <a:pt x="94" y="0"/>
                    <a:pt x="94" y="0"/>
                    <a:pt x="94" y="0"/>
                  </a:cubicBezTo>
                  <a:cubicBezTo>
                    <a:pt x="35" y="0"/>
                    <a:pt x="0" y="14"/>
                    <a:pt x="0" y="76"/>
                  </a:cubicBezTo>
                  <a:cubicBezTo>
                    <a:pt x="0" y="138"/>
                    <a:pt x="0" y="138"/>
                    <a:pt x="0" y="138"/>
                  </a:cubicBezTo>
                  <a:close/>
                  <a:moveTo>
                    <a:pt x="67" y="96"/>
                  </a:moveTo>
                  <a:cubicBezTo>
                    <a:pt x="67" y="70"/>
                    <a:pt x="73" y="54"/>
                    <a:pt x="108" y="54"/>
                  </a:cubicBezTo>
                  <a:cubicBezTo>
                    <a:pt x="184" y="54"/>
                    <a:pt x="184" y="54"/>
                    <a:pt x="184" y="54"/>
                  </a:cubicBezTo>
                  <a:cubicBezTo>
                    <a:pt x="219" y="54"/>
                    <a:pt x="225" y="70"/>
                    <a:pt x="225" y="96"/>
                  </a:cubicBezTo>
                  <a:cubicBezTo>
                    <a:pt x="225" y="118"/>
                    <a:pt x="225" y="118"/>
                    <a:pt x="225" y="118"/>
                  </a:cubicBezTo>
                  <a:cubicBezTo>
                    <a:pt x="225" y="149"/>
                    <a:pt x="219" y="160"/>
                    <a:pt x="188" y="160"/>
                  </a:cubicBezTo>
                  <a:cubicBezTo>
                    <a:pt x="104" y="160"/>
                    <a:pt x="104" y="160"/>
                    <a:pt x="104" y="160"/>
                  </a:cubicBezTo>
                  <a:cubicBezTo>
                    <a:pt x="73" y="160"/>
                    <a:pt x="67" y="149"/>
                    <a:pt x="67" y="118"/>
                  </a:cubicBezTo>
                  <a:cubicBezTo>
                    <a:pt x="67" y="96"/>
                    <a:pt x="67" y="96"/>
                    <a:pt x="67" y="96"/>
                  </a:cubicBezTo>
                  <a:close/>
                </a:path>
              </a:pathLst>
            </a:custGeom>
            <a:grpFill/>
            <a:ln>
              <a:noFill/>
            </a:ln>
          </p:spPr>
          <p:txBody>
            <a:bodyPr vert="horz" wrap="square" lIns="91440" tIns="45720" rIns="91440" bIns="45720" numCol="1" anchor="t" anchorCtr="0" compatLnSpc="1">
              <a:prstTxWarp prst="textNoShape">
                <a:avLst/>
              </a:prstTxWarp>
            </a:bodyPr>
            <a:lstStyle/>
            <a:p>
              <a:pPr defTabSz="1218987"/>
              <a:endParaRPr lang="en-US" sz="2400">
                <a:solidFill>
                  <a:prstClr val="black"/>
                </a:solidFill>
              </a:endParaRPr>
            </a:p>
          </p:txBody>
        </p:sp>
      </p:grpSp>
    </p:spTree>
    <p:extLst>
      <p:ext uri="{BB962C8B-B14F-4D97-AF65-F5344CB8AC3E}">
        <p14:creationId xmlns:p14="http://schemas.microsoft.com/office/powerpoint/2010/main" val="844805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27013" indent="-227013" algn="l" defTabSz="914400" rtl="0" eaLnBrk="1" latinLnBrk="0" hangingPunct="1">
        <a:spcBef>
          <a:spcPts val="400"/>
        </a:spcBef>
        <a:spcAft>
          <a:spcPts val="600"/>
        </a:spcAft>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400"/>
        </a:spcBef>
        <a:spcAft>
          <a:spcPts val="600"/>
        </a:spcAft>
        <a:buClr>
          <a:schemeClr val="accent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400"/>
        </a:spcBef>
        <a:spcAft>
          <a:spcPts val="600"/>
        </a:spcAft>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400"/>
        </a:spcBef>
        <a:spcAft>
          <a:spcPts val="600"/>
        </a:spcAft>
        <a:buClr>
          <a:schemeClr val="tx1"/>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400"/>
        </a:spcBef>
        <a:spcAft>
          <a:spcPts val="600"/>
        </a:spcAft>
        <a:buClr>
          <a:schemeClr val="tx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Propellant stimulation tool for Mature Oil Wells in </a:t>
            </a:r>
            <a:r>
              <a:rPr lang="en-US" dirty="0" err="1"/>
              <a:t>Meotian</a:t>
            </a:r>
            <a:r>
              <a:rPr lang="en-US" dirty="0"/>
              <a:t> III reservoir for an operator in Romania</a:t>
            </a:r>
          </a:p>
        </p:txBody>
      </p:sp>
      <p:sp>
        <p:nvSpPr>
          <p:cNvPr id="3" name="Subtitle 2"/>
          <p:cNvSpPr>
            <a:spLocks noGrp="1"/>
          </p:cNvSpPr>
          <p:nvPr>
            <p:ph type="subTitle" idx="1"/>
          </p:nvPr>
        </p:nvSpPr>
        <p:spPr>
          <a:xfrm>
            <a:off x="4784651" y="4648200"/>
            <a:ext cx="4004450" cy="1600200"/>
          </a:xfrm>
        </p:spPr>
        <p:txBody>
          <a:bodyPr>
            <a:normAutofit fontScale="85000" lnSpcReduction="20000"/>
          </a:bodyPr>
          <a:lstStyle/>
          <a:p>
            <a:pPr lvl="0"/>
            <a:r>
              <a:rPr lang="en-US" dirty="0" smtClean="0">
                <a:solidFill>
                  <a:prstClr val="black"/>
                </a:solidFill>
              </a:rPr>
              <a:t>Gideon Lammers</a:t>
            </a:r>
          </a:p>
          <a:p>
            <a:pPr lvl="0"/>
            <a:r>
              <a:rPr lang="en-US" dirty="0" smtClean="0">
                <a:solidFill>
                  <a:prstClr val="black"/>
                </a:solidFill>
              </a:rPr>
              <a:t>Technical sales advisor perforating Continental Europe</a:t>
            </a:r>
          </a:p>
          <a:p>
            <a:pPr lvl="0"/>
            <a:endParaRPr lang="en-US" dirty="0" smtClean="0">
              <a:solidFill>
                <a:prstClr val="black"/>
              </a:solidFill>
            </a:endParaRPr>
          </a:p>
          <a:p>
            <a:pPr lvl="0"/>
            <a:r>
              <a:rPr lang="en-US" dirty="0" smtClean="0">
                <a:solidFill>
                  <a:prstClr val="black"/>
                </a:solidFill>
              </a:rPr>
              <a:t>May 20, 2015 (International Perforating Symposium IPS-15-29)</a:t>
            </a:r>
          </a:p>
        </p:txBody>
      </p:sp>
    </p:spTree>
    <p:extLst>
      <p:ext uri="{BB962C8B-B14F-4D97-AF65-F5344CB8AC3E}">
        <p14:creationId xmlns:p14="http://schemas.microsoft.com/office/powerpoint/2010/main" val="388770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Upper Pressure &amp; Temperature Response</a:t>
            </a:r>
            <a:endParaRPr lang="en-US" sz="3200" dirty="0"/>
          </a:p>
        </p:txBody>
      </p:sp>
      <p:pic>
        <p:nvPicPr>
          <p:cNvPr id="20"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57188" y="1524000"/>
            <a:ext cx="416083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half" idx="2"/>
          </p:nvPr>
        </p:nvSpPr>
        <p:spPr/>
        <p:txBody>
          <a:bodyPr/>
          <a:lstStyle/>
          <a:p>
            <a:pPr>
              <a:buClr>
                <a:srgbClr val="FF0000"/>
              </a:buClr>
              <a:buFont typeface="Wingdings" panose="05000000000000000000" pitchFamily="2" charset="2"/>
              <a:buChar char="§"/>
            </a:pPr>
            <a:r>
              <a:rPr lang="en-US" dirty="0" smtClean="0"/>
              <a:t>Peak temperature at formation rises to 109 degrees Celsius.</a:t>
            </a:r>
            <a:endParaRPr lang="en-US" dirty="0"/>
          </a:p>
        </p:txBody>
      </p:sp>
      <p:sp>
        <p:nvSpPr>
          <p:cNvPr id="18" name="TextBox 17"/>
          <p:cNvSpPr txBox="1"/>
          <p:nvPr/>
        </p:nvSpPr>
        <p:spPr>
          <a:xfrm>
            <a:off x="1798189" y="4140628"/>
            <a:ext cx="2188335" cy="646331"/>
          </a:xfrm>
          <a:prstGeom prst="rect">
            <a:avLst/>
          </a:prstGeom>
          <a:noFill/>
        </p:spPr>
        <p:txBody>
          <a:bodyPr wrap="square" rtlCol="0">
            <a:spAutoFit/>
          </a:bodyPr>
          <a:lstStyle/>
          <a:p>
            <a:r>
              <a:rPr lang="en-US" dirty="0" smtClean="0">
                <a:solidFill>
                  <a:prstClr val="black"/>
                </a:solidFill>
              </a:rPr>
              <a:t>Wellbore Temperature</a:t>
            </a:r>
            <a:endParaRPr lang="en-US" dirty="0">
              <a:solidFill>
                <a:prstClr val="black"/>
              </a:solidFill>
            </a:endParaRPr>
          </a:p>
        </p:txBody>
      </p:sp>
      <p:cxnSp>
        <p:nvCxnSpPr>
          <p:cNvPr id="19" name="Straight Arrow Connector 18"/>
          <p:cNvCxnSpPr/>
          <p:nvPr/>
        </p:nvCxnSpPr>
        <p:spPr>
          <a:xfrm flipH="1" flipV="1">
            <a:off x="838200" y="3402273"/>
            <a:ext cx="809224" cy="923021"/>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26642" y="2928940"/>
            <a:ext cx="2188335" cy="369332"/>
          </a:xfrm>
          <a:prstGeom prst="rect">
            <a:avLst/>
          </a:prstGeom>
          <a:noFill/>
        </p:spPr>
        <p:txBody>
          <a:bodyPr wrap="square" rtlCol="0">
            <a:spAutoFit/>
          </a:bodyPr>
          <a:lstStyle/>
          <a:p>
            <a:r>
              <a:rPr lang="en-US" dirty="0" smtClean="0">
                <a:solidFill>
                  <a:prstClr val="black"/>
                </a:solidFill>
              </a:rPr>
              <a:t>109C</a:t>
            </a:r>
            <a:endParaRPr lang="en-US" dirty="0">
              <a:solidFill>
                <a:prstClr val="black"/>
              </a:solidFill>
            </a:endParaRPr>
          </a:p>
        </p:txBody>
      </p:sp>
    </p:spTree>
    <p:extLst>
      <p:ext uri="{BB962C8B-B14F-4D97-AF65-F5344CB8AC3E}">
        <p14:creationId xmlns:p14="http://schemas.microsoft.com/office/powerpoint/2010/main" val="3906590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t>Upper Wire Motion &amp; Tension</a:t>
            </a:r>
            <a:endParaRPr lang="en-US" sz="4000" dirty="0"/>
          </a:p>
        </p:txBody>
      </p:sp>
      <p:pic>
        <p:nvPicPr>
          <p:cNvPr id="19"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57188" y="1524000"/>
            <a:ext cx="41608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p:txBody>
          <a:bodyPr/>
          <a:lstStyle/>
          <a:p>
            <a:pPr>
              <a:buClr>
                <a:srgbClr val="FF0000"/>
              </a:buClr>
              <a:buFont typeface="Wingdings" panose="05000000000000000000" pitchFamily="2" charset="2"/>
              <a:buChar char="§"/>
            </a:pPr>
            <a:r>
              <a:rPr lang="en-US" dirty="0" smtClean="0"/>
              <a:t>Monitoring Wire line movement to avoid NPT/fishing operations </a:t>
            </a:r>
          </a:p>
          <a:p>
            <a:pPr>
              <a:buClr>
                <a:srgbClr val="FF0000"/>
              </a:buClr>
              <a:buFont typeface="Wingdings" panose="05000000000000000000" pitchFamily="2" charset="2"/>
              <a:buChar char="§"/>
            </a:pPr>
            <a:r>
              <a:rPr lang="en-US" dirty="0" smtClean="0"/>
              <a:t>Early time no problems expected.</a:t>
            </a:r>
          </a:p>
          <a:p>
            <a:pPr>
              <a:buClr>
                <a:srgbClr val="FF0000"/>
              </a:buClr>
              <a:buFont typeface="Wingdings" panose="05000000000000000000" pitchFamily="2" charset="2"/>
              <a:buChar char="§"/>
            </a:pPr>
            <a:r>
              <a:rPr lang="en-US" dirty="0" smtClean="0"/>
              <a:t>Tension compression in limits of the 7/32” wire</a:t>
            </a:r>
            <a:endParaRPr lang="en-US" dirty="0"/>
          </a:p>
        </p:txBody>
      </p:sp>
      <p:sp>
        <p:nvSpPr>
          <p:cNvPr id="10" name="TextBox 9"/>
          <p:cNvSpPr txBox="1"/>
          <p:nvPr/>
        </p:nvSpPr>
        <p:spPr>
          <a:xfrm>
            <a:off x="1596984" y="1901609"/>
            <a:ext cx="2188335" cy="369332"/>
          </a:xfrm>
          <a:prstGeom prst="rect">
            <a:avLst/>
          </a:prstGeom>
          <a:noFill/>
        </p:spPr>
        <p:txBody>
          <a:bodyPr wrap="square" rtlCol="0">
            <a:spAutoFit/>
          </a:bodyPr>
          <a:lstStyle/>
          <a:p>
            <a:r>
              <a:rPr lang="en-US" dirty="0" smtClean="0"/>
              <a:t>Motion of wire</a:t>
            </a:r>
            <a:endParaRPr lang="en-US" dirty="0"/>
          </a:p>
        </p:txBody>
      </p:sp>
      <p:cxnSp>
        <p:nvCxnSpPr>
          <p:cNvPr id="11" name="Straight Arrow Connector 10"/>
          <p:cNvCxnSpPr/>
          <p:nvPr/>
        </p:nvCxnSpPr>
        <p:spPr>
          <a:xfrm flipH="1">
            <a:off x="1133345" y="2086275"/>
            <a:ext cx="463640" cy="752564"/>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49383" y="4385085"/>
            <a:ext cx="2188335" cy="369332"/>
          </a:xfrm>
          <a:prstGeom prst="rect">
            <a:avLst/>
          </a:prstGeom>
          <a:noFill/>
        </p:spPr>
        <p:txBody>
          <a:bodyPr wrap="square" rtlCol="0">
            <a:spAutoFit/>
          </a:bodyPr>
          <a:lstStyle/>
          <a:p>
            <a:r>
              <a:rPr lang="en-US" dirty="0" smtClean="0"/>
              <a:t>Tension/Comp</a:t>
            </a:r>
            <a:endParaRPr lang="en-US" dirty="0"/>
          </a:p>
        </p:txBody>
      </p:sp>
      <p:cxnSp>
        <p:nvCxnSpPr>
          <p:cNvPr id="13" name="Straight Arrow Connector 12"/>
          <p:cNvCxnSpPr/>
          <p:nvPr/>
        </p:nvCxnSpPr>
        <p:spPr>
          <a:xfrm flipH="1" flipV="1">
            <a:off x="1520252" y="3377673"/>
            <a:ext cx="384220" cy="1040940"/>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28268" y="5544184"/>
            <a:ext cx="1725766" cy="369332"/>
          </a:xfrm>
          <a:prstGeom prst="rect">
            <a:avLst/>
          </a:prstGeom>
          <a:noFill/>
        </p:spPr>
        <p:txBody>
          <a:bodyPr wrap="square" rtlCol="0">
            <a:spAutoFit/>
          </a:bodyPr>
          <a:lstStyle/>
          <a:p>
            <a:r>
              <a:rPr lang="en-US" dirty="0" smtClean="0"/>
              <a:t>Early Time</a:t>
            </a:r>
            <a:endParaRPr lang="en-US" dirty="0"/>
          </a:p>
        </p:txBody>
      </p:sp>
    </p:spTree>
    <p:extLst>
      <p:ext uri="{BB962C8B-B14F-4D97-AF65-F5344CB8AC3E}">
        <p14:creationId xmlns:p14="http://schemas.microsoft.com/office/powerpoint/2010/main" val="3391050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t>Upper Wire Motion &amp; Tension</a:t>
            </a:r>
            <a:endParaRPr lang="en-US" sz="4000" dirty="0"/>
          </a:p>
        </p:txBody>
      </p:sp>
      <p:pic>
        <p:nvPicPr>
          <p:cNvPr id="22"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57188" y="1544928"/>
            <a:ext cx="4160837" cy="462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lstStyle/>
          <a:p>
            <a:pPr>
              <a:buClr>
                <a:srgbClr val="FF0000"/>
              </a:buClr>
              <a:buFont typeface="Wingdings" panose="05000000000000000000" pitchFamily="2" charset="2"/>
              <a:buChar char="§"/>
            </a:pPr>
            <a:r>
              <a:rPr lang="en-US" dirty="0" smtClean="0"/>
              <a:t>Movement still moderate in late time (8 sec)</a:t>
            </a:r>
          </a:p>
          <a:p>
            <a:pPr>
              <a:buClr>
                <a:srgbClr val="FF0000"/>
              </a:buClr>
              <a:buFont typeface="Wingdings" panose="05000000000000000000" pitchFamily="2" charset="2"/>
              <a:buChar char="§"/>
            </a:pPr>
            <a:r>
              <a:rPr lang="en-US" dirty="0" smtClean="0"/>
              <a:t>Slight increase in tool movement, still in the limits</a:t>
            </a:r>
          </a:p>
          <a:p>
            <a:pPr>
              <a:buClr>
                <a:srgbClr val="FF0000"/>
              </a:buClr>
              <a:buFont typeface="Wingdings" panose="05000000000000000000" pitchFamily="2" charset="2"/>
              <a:buChar char="§"/>
            </a:pPr>
            <a:r>
              <a:rPr lang="en-US" dirty="0" smtClean="0"/>
              <a:t>Compression tension of the 7/32” wire still in working limits</a:t>
            </a:r>
            <a:endParaRPr lang="en-US" dirty="0"/>
          </a:p>
        </p:txBody>
      </p:sp>
      <p:sp>
        <p:nvSpPr>
          <p:cNvPr id="15" name="TextBox 14"/>
          <p:cNvSpPr txBox="1"/>
          <p:nvPr/>
        </p:nvSpPr>
        <p:spPr>
          <a:xfrm>
            <a:off x="1401091" y="1544927"/>
            <a:ext cx="2188335" cy="369332"/>
          </a:xfrm>
          <a:prstGeom prst="rect">
            <a:avLst/>
          </a:prstGeom>
          <a:noFill/>
        </p:spPr>
        <p:txBody>
          <a:bodyPr wrap="square" rtlCol="0">
            <a:spAutoFit/>
          </a:bodyPr>
          <a:lstStyle/>
          <a:p>
            <a:r>
              <a:rPr lang="en-US" dirty="0" smtClean="0">
                <a:solidFill>
                  <a:prstClr val="black"/>
                </a:solidFill>
              </a:rPr>
              <a:t>Motion of wire</a:t>
            </a:r>
            <a:endParaRPr lang="en-US" dirty="0">
              <a:solidFill>
                <a:prstClr val="black"/>
              </a:solidFill>
            </a:endParaRPr>
          </a:p>
        </p:txBody>
      </p:sp>
      <p:cxnSp>
        <p:nvCxnSpPr>
          <p:cNvPr id="16" name="Straight Arrow Connector 15"/>
          <p:cNvCxnSpPr/>
          <p:nvPr/>
        </p:nvCxnSpPr>
        <p:spPr>
          <a:xfrm flipH="1">
            <a:off x="2010837" y="2672676"/>
            <a:ext cx="463639" cy="276999"/>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05000" y="4384098"/>
            <a:ext cx="2188335" cy="369332"/>
          </a:xfrm>
          <a:prstGeom prst="rect">
            <a:avLst/>
          </a:prstGeom>
          <a:noFill/>
        </p:spPr>
        <p:txBody>
          <a:bodyPr wrap="square" rtlCol="0">
            <a:spAutoFit/>
          </a:bodyPr>
          <a:lstStyle/>
          <a:p>
            <a:r>
              <a:rPr lang="en-US" dirty="0" smtClean="0">
                <a:solidFill>
                  <a:prstClr val="black"/>
                </a:solidFill>
              </a:rPr>
              <a:t>Tension/Comp</a:t>
            </a:r>
            <a:endParaRPr lang="en-US" dirty="0">
              <a:solidFill>
                <a:prstClr val="black"/>
              </a:solidFill>
            </a:endParaRPr>
          </a:p>
        </p:txBody>
      </p:sp>
      <p:cxnSp>
        <p:nvCxnSpPr>
          <p:cNvPr id="18" name="Straight Arrow Connector 17"/>
          <p:cNvCxnSpPr/>
          <p:nvPr/>
        </p:nvCxnSpPr>
        <p:spPr>
          <a:xfrm flipH="1" flipV="1">
            <a:off x="1905000" y="3942083"/>
            <a:ext cx="384220" cy="395124"/>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32375" y="5370249"/>
            <a:ext cx="1725766" cy="369332"/>
          </a:xfrm>
          <a:prstGeom prst="rect">
            <a:avLst/>
          </a:prstGeom>
          <a:noFill/>
        </p:spPr>
        <p:txBody>
          <a:bodyPr wrap="square" rtlCol="0">
            <a:spAutoFit/>
          </a:bodyPr>
          <a:lstStyle/>
          <a:p>
            <a:r>
              <a:rPr lang="en-US" dirty="0" smtClean="0">
                <a:solidFill>
                  <a:prstClr val="black"/>
                </a:solidFill>
              </a:rPr>
              <a:t>Late Time</a:t>
            </a:r>
            <a:endParaRPr lang="en-US" dirty="0">
              <a:solidFill>
                <a:prstClr val="black"/>
              </a:solidFill>
            </a:endParaRPr>
          </a:p>
        </p:txBody>
      </p:sp>
      <p:sp>
        <p:nvSpPr>
          <p:cNvPr id="24" name="TextBox 23"/>
          <p:cNvSpPr txBox="1"/>
          <p:nvPr/>
        </p:nvSpPr>
        <p:spPr>
          <a:xfrm>
            <a:off x="2562070" y="2303344"/>
            <a:ext cx="631561" cy="369332"/>
          </a:xfrm>
          <a:prstGeom prst="rect">
            <a:avLst/>
          </a:prstGeom>
          <a:noFill/>
        </p:spPr>
        <p:txBody>
          <a:bodyPr wrap="square" rtlCol="0">
            <a:spAutoFit/>
          </a:bodyPr>
          <a:lstStyle/>
          <a:p>
            <a:r>
              <a:rPr lang="en-US" dirty="0">
                <a:solidFill>
                  <a:prstClr val="black"/>
                </a:solidFill>
              </a:rPr>
              <a:t>1</a:t>
            </a:r>
            <a:r>
              <a:rPr lang="en-US" dirty="0" smtClean="0">
                <a:solidFill>
                  <a:prstClr val="black"/>
                </a:solidFill>
              </a:rPr>
              <a:t>m</a:t>
            </a:r>
            <a:endParaRPr lang="en-US" dirty="0">
              <a:solidFill>
                <a:prstClr val="black"/>
              </a:solidFill>
            </a:endParaRPr>
          </a:p>
        </p:txBody>
      </p:sp>
    </p:spTree>
    <p:extLst>
      <p:ext uri="{BB962C8B-B14F-4D97-AF65-F5344CB8AC3E}">
        <p14:creationId xmlns:p14="http://schemas.microsoft.com/office/powerpoint/2010/main" val="2773329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19" y="1088571"/>
            <a:ext cx="8458762" cy="5355772"/>
          </a:xfrm>
          <a:prstGeom prst="rect">
            <a:avLst/>
          </a:prstGeom>
        </p:spPr>
      </p:pic>
      <p:sp>
        <p:nvSpPr>
          <p:cNvPr id="2" name="Title 1"/>
          <p:cNvSpPr>
            <a:spLocks noGrp="1"/>
          </p:cNvSpPr>
          <p:nvPr>
            <p:ph type="title"/>
          </p:nvPr>
        </p:nvSpPr>
        <p:spPr/>
        <p:txBody>
          <a:bodyPr/>
          <a:lstStyle/>
          <a:p>
            <a:r>
              <a:rPr lang="en-US" sz="4400" dirty="0" smtClean="0"/>
              <a:t>Overview</a:t>
            </a:r>
            <a:endParaRPr lang="en-US" sz="4400" dirty="0"/>
          </a:p>
        </p:txBody>
      </p:sp>
    </p:spTree>
    <p:extLst>
      <p:ext uri="{BB962C8B-B14F-4D97-AF65-F5344CB8AC3E}">
        <p14:creationId xmlns:p14="http://schemas.microsoft.com/office/powerpoint/2010/main" val="2344136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Execution</a:t>
            </a:r>
            <a:endParaRPr lang="en-US" sz="4400" dirty="0"/>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98656" y="1438275"/>
            <a:ext cx="3477900" cy="472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2"/>
          </p:nvPr>
        </p:nvSpPr>
        <p:spPr/>
        <p:txBody>
          <a:bodyPr/>
          <a:lstStyle/>
          <a:p>
            <a:pPr>
              <a:buClr>
                <a:srgbClr val="FF0000"/>
              </a:buClr>
              <a:buFont typeface="Wingdings" panose="05000000000000000000" pitchFamily="2" charset="2"/>
              <a:buChar char="§"/>
            </a:pPr>
            <a:r>
              <a:rPr lang="en-US" dirty="0" smtClean="0"/>
              <a:t>Gauge cutter run, surprised HUD</a:t>
            </a:r>
          </a:p>
          <a:p>
            <a:pPr>
              <a:buClr>
                <a:srgbClr val="FF0000"/>
              </a:buClr>
              <a:buFont typeface="Wingdings" panose="05000000000000000000" pitchFamily="2" charset="2"/>
              <a:buChar char="§"/>
            </a:pPr>
            <a:r>
              <a:rPr lang="en-US" dirty="0" smtClean="0"/>
              <a:t>Hand drawn correlation logs</a:t>
            </a:r>
          </a:p>
          <a:p>
            <a:pPr>
              <a:buClr>
                <a:srgbClr val="FF0000"/>
              </a:buClr>
              <a:buFont typeface="Wingdings" panose="05000000000000000000" pitchFamily="2" charset="2"/>
              <a:buChar char="§"/>
            </a:pPr>
            <a:r>
              <a:rPr lang="en-US" dirty="0" smtClean="0"/>
              <a:t>7/32”  mono conductor used</a:t>
            </a:r>
          </a:p>
          <a:p>
            <a:pPr>
              <a:buClr>
                <a:srgbClr val="FF0000"/>
              </a:buClr>
              <a:buFont typeface="Wingdings" panose="05000000000000000000" pitchFamily="2" charset="2"/>
              <a:buChar char="§"/>
            </a:pPr>
            <a:r>
              <a:rPr lang="en-US" dirty="0" smtClean="0"/>
              <a:t>2” OD 3FT </a:t>
            </a:r>
            <a:r>
              <a:rPr lang="en-US" dirty="0" err="1" smtClean="0"/>
              <a:t>stim</a:t>
            </a:r>
            <a:r>
              <a:rPr lang="en-US" dirty="0" smtClean="0"/>
              <a:t> tube </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352800"/>
            <a:ext cx="358140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081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t>Conclusion </a:t>
            </a:r>
            <a:endParaRPr lang="en-US" sz="4000" dirty="0"/>
          </a:p>
        </p:txBody>
      </p:sp>
      <p:sp>
        <p:nvSpPr>
          <p:cNvPr id="3" name="Content Placeholder 2"/>
          <p:cNvSpPr>
            <a:spLocks noGrp="1"/>
          </p:cNvSpPr>
          <p:nvPr>
            <p:ph idx="4294967295"/>
          </p:nvPr>
        </p:nvSpPr>
        <p:spPr>
          <a:xfrm>
            <a:off x="533400" y="1600200"/>
            <a:ext cx="7696200" cy="4525963"/>
          </a:xfrm>
        </p:spPr>
        <p:txBody>
          <a:bodyPr/>
          <a:lstStyle/>
          <a:p>
            <a:pPr>
              <a:buClr>
                <a:srgbClr val="FF0000"/>
              </a:buClr>
              <a:buFont typeface="Wingdings" panose="05000000000000000000" pitchFamily="2" charset="2"/>
              <a:buChar char="§"/>
            </a:pPr>
            <a:r>
              <a:rPr lang="en-US" dirty="0" smtClean="0"/>
              <a:t>Increased flow path achieved resulting in additional production out of mature reservoir in extents up too 3 </a:t>
            </a:r>
            <a:r>
              <a:rPr lang="en-US" dirty="0" err="1" smtClean="0"/>
              <a:t>bbl</a:t>
            </a:r>
            <a:r>
              <a:rPr lang="en-US" dirty="0" smtClean="0"/>
              <a:t>/day </a:t>
            </a:r>
          </a:p>
          <a:p>
            <a:pPr>
              <a:buClr>
                <a:srgbClr val="FF0000"/>
              </a:buClr>
              <a:buFont typeface="Wingdings" panose="05000000000000000000" pitchFamily="2" charset="2"/>
              <a:buChar char="§"/>
            </a:pPr>
            <a:r>
              <a:rPr lang="en-US" dirty="0" smtClean="0"/>
              <a:t>Eliminating the need for acid stimulation, which could potentially harm the environment, personnel and equipment on location</a:t>
            </a:r>
          </a:p>
          <a:p>
            <a:pPr>
              <a:buClr>
                <a:srgbClr val="FF0000"/>
              </a:buClr>
              <a:buFont typeface="Wingdings" panose="05000000000000000000" pitchFamily="2" charset="2"/>
              <a:buChar char="§"/>
            </a:pPr>
            <a:r>
              <a:rPr lang="en-US" dirty="0" smtClean="0"/>
              <a:t>Eliminating costly work over solutions which previously need to be undertaken every couple of months.</a:t>
            </a:r>
          </a:p>
          <a:p>
            <a:pPr>
              <a:buClr>
                <a:srgbClr val="FF0000"/>
              </a:buClr>
              <a:buFont typeface="Wingdings" panose="05000000000000000000" pitchFamily="2" charset="2"/>
              <a:buChar char="§"/>
            </a:pPr>
            <a:r>
              <a:rPr lang="en-US" dirty="0" smtClean="0"/>
              <a:t>Small foot print of wireline has the benefit to access smaller locations situated along narrow streets and inhabited areas.</a:t>
            </a:r>
          </a:p>
          <a:p>
            <a:pPr>
              <a:buClr>
                <a:srgbClr val="FF0000"/>
              </a:buClr>
              <a:buFont typeface="Wingdings" panose="05000000000000000000" pitchFamily="2" charset="2"/>
              <a:buChar char="§"/>
            </a:pPr>
            <a:endParaRPr lang="en-US" dirty="0"/>
          </a:p>
        </p:txBody>
      </p:sp>
    </p:spTree>
    <p:extLst>
      <p:ext uri="{BB962C8B-B14F-4D97-AF65-F5344CB8AC3E}">
        <p14:creationId xmlns:p14="http://schemas.microsoft.com/office/powerpoint/2010/main" val="900746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Questions?</a:t>
            </a:r>
          </a:p>
        </p:txBody>
      </p:sp>
      <p:pic>
        <p:nvPicPr>
          <p:cNvPr id="2050"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5597525" cy="419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840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What propellant did to this well! </a:t>
            </a:r>
            <a:endParaRPr lang="en-US" sz="4400"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335452274"/>
              </p:ext>
            </p:extLst>
          </p:nvPr>
        </p:nvGraphicFramePr>
        <p:xfrm>
          <a:off x="914400" y="1447800"/>
          <a:ext cx="7010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3481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3600" dirty="0" smtClean="0"/>
              <a:t>Well profile…..looks similar?</a:t>
            </a:r>
            <a:endParaRPr lang="en-US" sz="3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382000" cy="489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79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4000" dirty="0" smtClean="0"/>
              <a:t>What kind of well we have!!</a:t>
            </a:r>
            <a:endParaRPr lang="en-US" sz="4000" dirty="0"/>
          </a:p>
        </p:txBody>
      </p:sp>
      <p:sp>
        <p:nvSpPr>
          <p:cNvPr id="5" name="Content Placeholder 4"/>
          <p:cNvSpPr>
            <a:spLocks noGrp="1"/>
          </p:cNvSpPr>
          <p:nvPr>
            <p:ph idx="4294967295"/>
          </p:nvPr>
        </p:nvSpPr>
        <p:spPr>
          <a:xfrm>
            <a:off x="609600" y="1322388"/>
            <a:ext cx="7239000" cy="4525962"/>
          </a:xfrm>
        </p:spPr>
        <p:txBody>
          <a:bodyPr/>
          <a:lstStyle/>
          <a:p>
            <a:pPr>
              <a:buFont typeface="Wingdings" panose="05000000000000000000" pitchFamily="2" charset="2"/>
              <a:buChar char="§"/>
            </a:pPr>
            <a:r>
              <a:rPr lang="en-US" sz="2800" dirty="0" smtClean="0"/>
              <a:t>Declining production, been produced since 1982</a:t>
            </a:r>
          </a:p>
          <a:p>
            <a:pPr>
              <a:buFont typeface="Wingdings" panose="05000000000000000000" pitchFamily="2" charset="2"/>
              <a:buChar char="§"/>
            </a:pPr>
            <a:r>
              <a:rPr lang="en-US" sz="2800" dirty="0" smtClean="0"/>
              <a:t>Depleted reservoir, require artificial lift to maintain production </a:t>
            </a:r>
          </a:p>
          <a:p>
            <a:pPr>
              <a:buFont typeface="Wingdings" panose="05000000000000000000" pitchFamily="2" charset="2"/>
              <a:buChar char="§"/>
            </a:pPr>
            <a:r>
              <a:rPr lang="en-US" sz="2800" dirty="0" smtClean="0"/>
              <a:t>Sand and water production issue</a:t>
            </a:r>
          </a:p>
          <a:p>
            <a:pPr>
              <a:buFont typeface="Wingdings" panose="05000000000000000000" pitchFamily="2" charset="2"/>
              <a:buChar char="§"/>
            </a:pPr>
            <a:r>
              <a:rPr lang="en-US" sz="2800" dirty="0" smtClean="0"/>
              <a:t>To make it worst, they have severe problem with Paraffin Wax and </a:t>
            </a:r>
            <a:r>
              <a:rPr lang="en-US" sz="2800" dirty="0"/>
              <a:t>A</a:t>
            </a:r>
            <a:r>
              <a:rPr lang="en-US" sz="2800" dirty="0" smtClean="0"/>
              <a:t>sphaltene build-up</a:t>
            </a:r>
          </a:p>
          <a:p>
            <a:pPr>
              <a:buFont typeface="Wingdings" panose="05000000000000000000" pitchFamily="2" charset="2"/>
              <a:buChar char="§"/>
            </a:pPr>
            <a:r>
              <a:rPr lang="en-US" sz="2800" dirty="0" smtClean="0"/>
              <a:t>Hundred over wells with similar issues</a:t>
            </a:r>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56092" y="3721851"/>
            <a:ext cx="3366558" cy="1409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0683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t>What we do about it ….</a:t>
            </a:r>
            <a:r>
              <a:rPr lang="en-US" sz="4000" dirty="0" smtClean="0"/>
              <a:t>previously</a:t>
            </a:r>
            <a:endParaRPr lang="en-US" sz="4000" dirty="0"/>
          </a:p>
        </p:txBody>
      </p:sp>
      <p:sp>
        <p:nvSpPr>
          <p:cNvPr id="5" name="Content Placeholder 4"/>
          <p:cNvSpPr>
            <a:spLocks noGrp="1"/>
          </p:cNvSpPr>
          <p:nvPr>
            <p:ph idx="4294967295"/>
          </p:nvPr>
        </p:nvSpPr>
        <p:spPr>
          <a:xfrm>
            <a:off x="457200" y="1322388"/>
            <a:ext cx="7391400" cy="4525962"/>
          </a:xfrm>
        </p:spPr>
        <p:txBody>
          <a:bodyPr>
            <a:normAutofit fontScale="92500" lnSpcReduction="10000"/>
          </a:bodyPr>
          <a:lstStyle/>
          <a:p>
            <a:pPr>
              <a:buFont typeface="Wingdings" panose="05000000000000000000" pitchFamily="2" charset="2"/>
              <a:buChar char="§"/>
            </a:pPr>
            <a:r>
              <a:rPr lang="en-US" sz="2800" dirty="0" smtClean="0"/>
              <a:t>Pull completion, Coil Tubing run &amp; acid wash</a:t>
            </a:r>
          </a:p>
          <a:p>
            <a:pPr>
              <a:buFont typeface="Wingdings" panose="05000000000000000000" pitchFamily="2" charset="2"/>
              <a:buChar char="§"/>
            </a:pPr>
            <a:r>
              <a:rPr lang="en-US" sz="2800" dirty="0" smtClean="0"/>
              <a:t>This proved insufficient :</a:t>
            </a:r>
          </a:p>
          <a:p>
            <a:pPr lvl="1"/>
            <a:r>
              <a:rPr lang="en-US" sz="2400" dirty="0" smtClean="0"/>
              <a:t>Large footprint required (</a:t>
            </a:r>
            <a:r>
              <a:rPr lang="en-US" sz="2400" i="1" dirty="0" smtClean="0"/>
              <a:t>logistic and personnel</a:t>
            </a:r>
            <a:r>
              <a:rPr lang="en-US" sz="2400" dirty="0" smtClean="0"/>
              <a:t>)</a:t>
            </a:r>
          </a:p>
          <a:p>
            <a:pPr lvl="1"/>
            <a:r>
              <a:rPr lang="en-US" sz="2400" dirty="0" smtClean="0"/>
              <a:t>Cost</a:t>
            </a:r>
          </a:p>
          <a:p>
            <a:pPr lvl="1"/>
            <a:r>
              <a:rPr lang="en-US" sz="2400" dirty="0" smtClean="0"/>
              <a:t>HSE exposure with chemical</a:t>
            </a:r>
          </a:p>
          <a:p>
            <a:pPr lvl="1"/>
            <a:r>
              <a:rPr lang="en-US" sz="2400" dirty="0"/>
              <a:t>Result only last for couple of </a:t>
            </a:r>
            <a:r>
              <a:rPr lang="en-US" sz="2400" dirty="0" smtClean="0"/>
              <a:t>months</a:t>
            </a:r>
          </a:p>
          <a:p>
            <a:pPr>
              <a:buFont typeface="Wingdings" panose="05000000000000000000" pitchFamily="2" charset="2"/>
              <a:buChar char="§"/>
            </a:pPr>
            <a:r>
              <a:rPr lang="en-US" sz="2800" dirty="0" smtClean="0"/>
              <a:t>When left untreated, paraffin build-up can drastically decrease the efficiency of the entire oil recovery and transfer system including flow lines, pipes &amp; tubing</a:t>
            </a:r>
            <a:endParaRPr lang="en-US" sz="2800" dirty="0"/>
          </a:p>
          <a:p>
            <a:pPr lvl="1"/>
            <a:endParaRPr lang="en-US" sz="2400" dirty="0" smtClean="0"/>
          </a:p>
          <a:p>
            <a:pPr marL="0" indent="0">
              <a:buNone/>
            </a:pPr>
            <a:endParaRPr lang="en-US" dirty="0"/>
          </a:p>
        </p:txBody>
      </p:sp>
    </p:spTree>
    <p:extLst>
      <p:ext uri="{BB962C8B-B14F-4D97-AF65-F5344CB8AC3E}">
        <p14:creationId xmlns:p14="http://schemas.microsoft.com/office/powerpoint/2010/main" val="1615910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dirty="0" smtClean="0"/>
              <a:t>Candidate selection </a:t>
            </a:r>
            <a:endParaRPr lang="en-US" sz="4800"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13559" y="1454105"/>
            <a:ext cx="4048095" cy="469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txBox="1">
            <a:spLocks/>
          </p:cNvSpPr>
          <p:nvPr/>
        </p:nvSpPr>
        <p:spPr>
          <a:xfrm>
            <a:off x="4653903" y="1600201"/>
            <a:ext cx="4041775" cy="462756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rgbClr val="C00000"/>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Good Fracture Candidate</a:t>
            </a:r>
          </a:p>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Additional Fluid preferred</a:t>
            </a:r>
          </a:p>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Can well be left like this?</a:t>
            </a:r>
          </a:p>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Cement?</a:t>
            </a:r>
          </a:p>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
                <a:srgbClr val="C00000"/>
              </a:buClr>
              <a:buSzTx/>
              <a:buFont typeface="Wingdings" pitchFamily="2"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Arial" pitchFamily="34" charset="0"/>
                <a:ea typeface="+mn-ea"/>
                <a:cs typeface="Arial" pitchFamily="34" charset="0"/>
              </a:rPr>
              <a:t>PBTD close to </a:t>
            </a:r>
            <a:r>
              <a:rPr kumimoji="0" lang="en-US" sz="2400" b="0" i="0" u="none" strike="noStrike" kern="1200" cap="none" spc="0" normalizeH="0" baseline="0" noProof="0" dirty="0" err="1" smtClean="0">
                <a:ln>
                  <a:noFill/>
                </a:ln>
                <a:solidFill>
                  <a:sysClr val="windowText" lastClr="000000"/>
                </a:solidFill>
                <a:effectLst/>
                <a:uLnTx/>
                <a:uFillTx/>
                <a:latin typeface="Arial" pitchFamily="34" charset="0"/>
                <a:ea typeface="+mn-ea"/>
                <a:cs typeface="Arial" pitchFamily="34" charset="0"/>
              </a:rPr>
              <a:t>Perfs</a:t>
            </a:r>
            <a:endParaRPr kumimoji="0" lang="en-US" sz="2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48962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Risk Reward!!!!</a:t>
            </a:r>
            <a:endParaRPr lang="en-US" sz="4400" dirty="0">
              <a:latin typeface="Calibri" pitchFamily="34" charset="0"/>
              <a:cs typeface="Calibri" pitchFamily="34" charset="0"/>
            </a:endParaRP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Risk</a:t>
            </a:r>
          </a:p>
          <a:p>
            <a:pPr>
              <a:buClr>
                <a:srgbClr val="FF0000"/>
              </a:buClr>
              <a:buFont typeface="Wingdings" panose="05000000000000000000" pitchFamily="2" charset="2"/>
              <a:buChar char="§"/>
            </a:pPr>
            <a:r>
              <a:rPr lang="en-US" dirty="0" smtClean="0"/>
              <a:t>Moderate Wire Movement</a:t>
            </a:r>
          </a:p>
          <a:p>
            <a:pPr>
              <a:buClr>
                <a:srgbClr val="FF0000"/>
              </a:buClr>
              <a:buFont typeface="Wingdings" panose="05000000000000000000" pitchFamily="2" charset="2"/>
              <a:buChar char="§"/>
            </a:pPr>
            <a:r>
              <a:rPr lang="en-US" dirty="0"/>
              <a:t>Unknown Damage mechanism &amp; thickness</a:t>
            </a:r>
          </a:p>
          <a:p>
            <a:endParaRPr lang="en-US" dirty="0" smtClean="0"/>
          </a:p>
          <a:p>
            <a:pPr marL="0" indent="0">
              <a:buNone/>
            </a:pPr>
            <a:endParaRPr lang="en-US" dirty="0"/>
          </a:p>
          <a:p>
            <a:pPr marL="0" indent="0">
              <a:buNone/>
            </a:pPr>
            <a:r>
              <a:rPr lang="en-US" dirty="0" smtClean="0"/>
              <a:t>Benefit</a:t>
            </a:r>
          </a:p>
          <a:p>
            <a:pPr>
              <a:buClr>
                <a:srgbClr val="FF0000"/>
              </a:buClr>
              <a:buFont typeface="Wingdings" panose="05000000000000000000" pitchFamily="2" charset="2"/>
              <a:buChar char="§"/>
            </a:pPr>
            <a:r>
              <a:rPr lang="en-US" dirty="0" smtClean="0"/>
              <a:t>Fracture with Extension</a:t>
            </a:r>
          </a:p>
          <a:p>
            <a:pPr>
              <a:buClr>
                <a:srgbClr val="FF0000"/>
              </a:buClr>
              <a:buFont typeface="Wingdings" panose="05000000000000000000" pitchFamily="2" charset="2"/>
              <a:buChar char="§"/>
            </a:pPr>
            <a:r>
              <a:rPr lang="en-US" dirty="0" smtClean="0"/>
              <a:t>Production at 1.3 m</a:t>
            </a:r>
            <a:r>
              <a:rPr lang="en-US" baseline="30000" dirty="0" smtClean="0"/>
              <a:t>3</a:t>
            </a:r>
            <a:endParaRPr lang="en-US" baseline="30000" dirty="0"/>
          </a:p>
          <a:p>
            <a:pPr>
              <a:buClr>
                <a:srgbClr val="FF0000"/>
              </a:buClr>
              <a:buFont typeface="Wingdings" panose="05000000000000000000" pitchFamily="2" charset="2"/>
              <a:buChar char="§"/>
            </a:pPr>
            <a:endParaRPr lang="en-US" dirty="0" smtClean="0"/>
          </a:p>
          <a:p>
            <a:pPr marL="0" indent="0">
              <a:buNone/>
            </a:pPr>
            <a:endParaRPr lang="en-US" dirty="0" smtClean="0"/>
          </a:p>
          <a:p>
            <a:pPr marL="0" indent="0">
              <a:buNone/>
            </a:pPr>
            <a:endParaRPr lang="en-US" dirty="0"/>
          </a:p>
          <a:p>
            <a:pPr marL="0" indent="0">
              <a:buNone/>
            </a:pPr>
            <a:r>
              <a:rPr lang="en-US" dirty="0" smtClean="0"/>
              <a:t>Moderate Candidate in Upper Zone</a:t>
            </a:r>
            <a:endParaRPr lang="en-US" dirty="0"/>
          </a:p>
          <a:p>
            <a:pPr marL="0" indent="0">
              <a:buNone/>
            </a:pPr>
            <a:endParaRPr lang="en-US" dirty="0" smtClean="0">
              <a:latin typeface="Calibri" pitchFamily="34" charset="0"/>
              <a:cs typeface="Calibri" pitchFamily="34" charset="0"/>
            </a:endParaRPr>
          </a:p>
          <a:p>
            <a:pPr marL="0" indent="0">
              <a:buNone/>
            </a:pPr>
            <a:endParaRPr lang="en-US" dirty="0" smtClean="0">
              <a:latin typeface="Calibri" pitchFamily="34" charset="0"/>
              <a:cs typeface="Calibri" pitchFamily="34" charset="0"/>
            </a:endParaRPr>
          </a:p>
          <a:p>
            <a:pPr marL="0" indent="0">
              <a:buNone/>
            </a:pPr>
            <a:endParaRPr lang="en-US" dirty="0">
              <a:latin typeface="Calibri" pitchFamily="34" charset="0"/>
              <a:cs typeface="Calibri" pitchFamily="34" charset="0"/>
            </a:endParaRPr>
          </a:p>
          <a:p>
            <a:pPr marL="0" indent="0">
              <a:buNone/>
            </a:pPr>
            <a:endParaRPr lang="en-US" dirty="0" smtClean="0">
              <a:latin typeface="Calibri" pitchFamily="34" charset="0"/>
              <a:cs typeface="Calibri" pitchFamily="34" charset="0"/>
            </a:endParaRPr>
          </a:p>
        </p:txBody>
      </p:sp>
      <p:sp>
        <p:nvSpPr>
          <p:cNvPr id="4" name="Content Placeholder 3"/>
          <p:cNvSpPr>
            <a:spLocks noGrp="1"/>
          </p:cNvSpPr>
          <p:nvPr>
            <p:ph sz="half" idx="2"/>
          </p:nvPr>
        </p:nvSpPr>
        <p:spPr/>
        <p:txBody>
          <a:bodyPr>
            <a:normAutofit fontScale="92500" lnSpcReduction="20000"/>
          </a:bodyPr>
          <a:lstStyle/>
          <a:p>
            <a:endParaRPr lang="en-US"/>
          </a:p>
        </p:txBody>
      </p:sp>
      <p:sp>
        <p:nvSpPr>
          <p:cNvPr id="7" name="Rectangle 6"/>
          <p:cNvSpPr/>
          <p:nvPr/>
        </p:nvSpPr>
        <p:spPr>
          <a:xfrm>
            <a:off x="4524498" y="1443038"/>
            <a:ext cx="4162302" cy="4795837"/>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Place holder for image or graphic</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475" y="2235192"/>
            <a:ext cx="3712348" cy="359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20864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Modeling</a:t>
            </a:r>
            <a:endParaRPr lang="en-US" sz="4400" dirty="0"/>
          </a:p>
        </p:txBody>
      </p:sp>
      <p:graphicFrame>
        <p:nvGraphicFramePr>
          <p:cNvPr id="5" name="Content Placeholder 4"/>
          <p:cNvGraphicFramePr>
            <a:graphicFrameLocks/>
          </p:cNvGraphicFramePr>
          <p:nvPr>
            <p:extLst>
              <p:ext uri="{D42A27DB-BD31-4B8C-83A1-F6EECF244321}">
                <p14:modId xmlns:p14="http://schemas.microsoft.com/office/powerpoint/2010/main" val="3611658268"/>
              </p:ext>
            </p:extLst>
          </p:nvPr>
        </p:nvGraphicFramePr>
        <p:xfrm>
          <a:off x="457200" y="1443038"/>
          <a:ext cx="8229600" cy="3708400"/>
        </p:xfrm>
        <a:graphic>
          <a:graphicData uri="http://schemas.openxmlformats.org/drawingml/2006/table">
            <a:tbl>
              <a:tblPr firstRow="1" bandRow="1"/>
              <a:tblGrid>
                <a:gridCol w="2743200"/>
                <a:gridCol w="2743200"/>
                <a:gridCol w="2743200"/>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C0A2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C0A2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C0A2F"/>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Casing</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OD</a:t>
                      </a:r>
                      <a:r>
                        <a:rPr lang="en-US" baseline="0" dirty="0" smtClean="0"/>
                        <a:t> 139.7 mm (5.5”)</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17 LBS/FT J55</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solidFill>
                            <a:schemeClr val="tx1"/>
                          </a:solidFill>
                        </a:rPr>
                        <a:t>Temperature</a:t>
                      </a:r>
                      <a:endParaRPr lang="en-US"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63 Celsius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145 Fahrenheit</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Permeability</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50-400 MD</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Porosity</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25 %</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solidFill>
                          <a:schemeClr val="bg1">
                            <a:lumMod val="75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PBTD</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1777 MTR</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Fluid</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Oil</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Bottom hole pressure</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2950 KPA</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428 PSI!!!</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Intervals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1776 MTR</a:t>
                      </a:r>
                      <a:r>
                        <a:rPr lang="en-US" baseline="0" dirty="0" smtClean="0"/>
                        <a:t> – 1768 MTR</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1766 MTR – 1762 MTR</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75000"/>
                      </a:schemeClr>
                    </a:solidFill>
                  </a:tcPr>
                </a:tc>
              </a:tr>
              <a:tr h="3708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OIL</a:t>
                      </a:r>
                      <a:r>
                        <a:rPr lang="en-US" baseline="0" dirty="0" smtClean="0"/>
                        <a:t> API</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dirty="0" smtClean="0"/>
                        <a:t>40.64</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965554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Upper Pressure &amp; Temperature Response</a:t>
            </a:r>
            <a:endParaRPr lang="en-US" sz="3200" dirty="0"/>
          </a:p>
        </p:txBody>
      </p:sp>
      <p:pic>
        <p:nvPicPr>
          <p:cNvPr id="16"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57188" y="1524000"/>
            <a:ext cx="416083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lstStyle/>
          <a:p>
            <a:pPr>
              <a:buClr>
                <a:srgbClr val="FF0000"/>
              </a:buClr>
              <a:buFont typeface="Wingdings" panose="05000000000000000000" pitchFamily="2" charset="2"/>
              <a:buChar char="§"/>
            </a:pPr>
            <a:r>
              <a:rPr lang="en-US" dirty="0" smtClean="0"/>
              <a:t>Peak pressure at 7800 psi</a:t>
            </a:r>
          </a:p>
          <a:p>
            <a:pPr>
              <a:buClr>
                <a:srgbClr val="FF0000"/>
              </a:buClr>
              <a:buFont typeface="Wingdings" panose="05000000000000000000" pitchFamily="2" charset="2"/>
              <a:buChar char="§"/>
            </a:pPr>
            <a:r>
              <a:rPr lang="en-US" dirty="0" smtClean="0"/>
              <a:t>Relative early fracture initiation</a:t>
            </a:r>
          </a:p>
          <a:p>
            <a:pPr>
              <a:buClr>
                <a:srgbClr val="FF0000"/>
              </a:buClr>
              <a:buFont typeface="Wingdings" panose="05000000000000000000" pitchFamily="2" charset="2"/>
              <a:buChar char="§"/>
            </a:pPr>
            <a:r>
              <a:rPr lang="en-US" dirty="0" smtClean="0"/>
              <a:t>No warning flags</a:t>
            </a:r>
          </a:p>
          <a:p>
            <a:pPr>
              <a:buClr>
                <a:srgbClr val="FF0000"/>
              </a:buClr>
              <a:buFont typeface="Wingdings" panose="05000000000000000000" pitchFamily="2" charset="2"/>
              <a:buChar char="§"/>
            </a:pPr>
            <a:r>
              <a:rPr lang="en-US" dirty="0" smtClean="0"/>
              <a:t>2” OD 6FT </a:t>
            </a:r>
            <a:r>
              <a:rPr lang="en-US" dirty="0" err="1" smtClean="0"/>
              <a:t>stimtube</a:t>
            </a:r>
            <a:endParaRPr lang="en-US" dirty="0"/>
          </a:p>
        </p:txBody>
      </p:sp>
      <p:sp>
        <p:nvSpPr>
          <p:cNvPr id="12" name="TextBox 11"/>
          <p:cNvSpPr txBox="1"/>
          <p:nvPr/>
        </p:nvSpPr>
        <p:spPr>
          <a:xfrm>
            <a:off x="2155065" y="3332548"/>
            <a:ext cx="1295400" cy="646331"/>
          </a:xfrm>
          <a:prstGeom prst="rect">
            <a:avLst/>
          </a:prstGeom>
          <a:noFill/>
        </p:spPr>
        <p:txBody>
          <a:bodyPr wrap="square" rtlCol="0">
            <a:spAutoFit/>
          </a:bodyPr>
          <a:lstStyle/>
          <a:p>
            <a:r>
              <a:rPr lang="en-US" dirty="0" smtClean="0"/>
              <a:t>Fracture initiation</a:t>
            </a:r>
            <a:endParaRPr lang="en-US" dirty="0"/>
          </a:p>
        </p:txBody>
      </p:sp>
      <p:sp>
        <p:nvSpPr>
          <p:cNvPr id="13" name="Down Arrow 12"/>
          <p:cNvSpPr/>
          <p:nvPr/>
        </p:nvSpPr>
        <p:spPr>
          <a:xfrm>
            <a:off x="1663521" y="3563294"/>
            <a:ext cx="152400" cy="762000"/>
          </a:xfrm>
          <a:prstGeom prst="downArrow">
            <a:avLst/>
          </a:prstGeom>
          <a:ln/>
          <a:scene3d>
            <a:camera prst="orthographicFront">
              <a:rot lat="0" lon="0" rev="18600000"/>
            </a:camera>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err="1" smtClean="0">
              <a:solidFill>
                <a:schemeClr val="tx1"/>
              </a:solidFill>
              <a:latin typeface="Arial" pitchFamily="34" charset="0"/>
              <a:cs typeface="Arial" pitchFamily="34" charset="0"/>
            </a:endParaRPr>
          </a:p>
        </p:txBody>
      </p:sp>
      <p:sp>
        <p:nvSpPr>
          <p:cNvPr id="14" name="TextBox 13"/>
          <p:cNvSpPr txBox="1"/>
          <p:nvPr/>
        </p:nvSpPr>
        <p:spPr>
          <a:xfrm>
            <a:off x="1262130" y="1901609"/>
            <a:ext cx="2188335" cy="369332"/>
          </a:xfrm>
          <a:prstGeom prst="rect">
            <a:avLst/>
          </a:prstGeom>
          <a:noFill/>
        </p:spPr>
        <p:txBody>
          <a:bodyPr wrap="square" rtlCol="0">
            <a:spAutoFit/>
          </a:bodyPr>
          <a:lstStyle/>
          <a:p>
            <a:r>
              <a:rPr lang="en-US" dirty="0" smtClean="0"/>
              <a:t>Wellbore Pressure</a:t>
            </a:r>
            <a:endParaRPr lang="en-US" dirty="0"/>
          </a:p>
        </p:txBody>
      </p:sp>
      <p:cxnSp>
        <p:nvCxnSpPr>
          <p:cNvPr id="8" name="Straight Arrow Connector 7"/>
          <p:cNvCxnSpPr/>
          <p:nvPr/>
        </p:nvCxnSpPr>
        <p:spPr>
          <a:xfrm flipH="1">
            <a:off x="798491" y="2086275"/>
            <a:ext cx="463639" cy="276999"/>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889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 Halliburton Template">
  <a:themeElements>
    <a:clrScheme name="Halliburton 2014">
      <a:dk1>
        <a:sysClr val="windowText" lastClr="000000"/>
      </a:dk1>
      <a:lt1>
        <a:sysClr val="window" lastClr="FFFFFF"/>
      </a:lt1>
      <a:dk2>
        <a:srgbClr val="7F7F7F"/>
      </a:dk2>
      <a:lt2>
        <a:srgbClr val="D8D8D8"/>
      </a:lt2>
      <a:accent1>
        <a:srgbClr val="CC0001"/>
      </a:accent1>
      <a:accent2>
        <a:srgbClr val="FFD814"/>
      </a:accent2>
      <a:accent3>
        <a:srgbClr val="85B02E"/>
      </a:accent3>
      <a:accent4>
        <a:srgbClr val="664975"/>
      </a:accent4>
      <a:accent5>
        <a:srgbClr val="EA751E"/>
      </a:accent5>
      <a:accent6>
        <a:srgbClr val="4C81B9"/>
      </a:accent6>
      <a:hlink>
        <a:srgbClr val="CE1126"/>
      </a:hlink>
      <a:folHlink>
        <a:srgbClr val="670812"/>
      </a:folHlink>
    </a:clrScheme>
    <a:fontScheme name="Halliburton">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miter lim="800000"/>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582</Words>
  <Application>Microsoft Office PowerPoint</Application>
  <PresentationFormat>On-screen Show (4:3)</PresentationFormat>
  <Paragraphs>129</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2014 Halliburton Template</vt:lpstr>
      <vt:lpstr>Propellant stimulation tool for Mature Oil Wells in Meotian III reservoir for an operator in Romania</vt:lpstr>
      <vt:lpstr>What propellant did to this well! </vt:lpstr>
      <vt:lpstr>Well profile…..looks similar?</vt:lpstr>
      <vt:lpstr>What kind of well we have!!</vt:lpstr>
      <vt:lpstr>What we do about it ….previously</vt:lpstr>
      <vt:lpstr>Candidate selection </vt:lpstr>
      <vt:lpstr>Risk Reward!!!!</vt:lpstr>
      <vt:lpstr>Modeling</vt:lpstr>
      <vt:lpstr>Upper Pressure &amp; Temperature Response</vt:lpstr>
      <vt:lpstr>Upper Pressure &amp; Temperature Response</vt:lpstr>
      <vt:lpstr>Upper Wire Motion &amp; Tension</vt:lpstr>
      <vt:lpstr>Upper Wire Motion &amp; Tension</vt:lpstr>
      <vt:lpstr>Overview</vt:lpstr>
      <vt:lpstr>Execution</vt:lpstr>
      <vt:lpstr>Conclusion </vt:lpstr>
      <vt:lpstr>Thank you. Questions?</vt:lpstr>
    </vt:vector>
  </TitlesOfParts>
  <Company>Halliburton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Erle P. Halliburton</dc:creator>
  <cp:lastModifiedBy>Erle P. Halliburton</cp:lastModifiedBy>
  <cp:revision>78</cp:revision>
  <dcterms:created xsi:type="dcterms:W3CDTF">2015-05-01T08:18:08Z</dcterms:created>
  <dcterms:modified xsi:type="dcterms:W3CDTF">2015-05-19T21:09:24Z</dcterms:modified>
</cp:coreProperties>
</file>