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735" r:id="rId5"/>
    <p:sldMasterId id="2147483747" r:id="rId6"/>
  </p:sldMasterIdLst>
  <p:notesMasterIdLst>
    <p:notesMasterId r:id="rId30"/>
  </p:notesMasterIdLst>
  <p:sldIdLst>
    <p:sldId id="291" r:id="rId7"/>
    <p:sldId id="292" r:id="rId8"/>
    <p:sldId id="315" r:id="rId9"/>
    <p:sldId id="295" r:id="rId10"/>
    <p:sldId id="296" r:id="rId11"/>
    <p:sldId id="297" r:id="rId12"/>
    <p:sldId id="298" r:id="rId13"/>
    <p:sldId id="299" r:id="rId14"/>
    <p:sldId id="300" r:id="rId15"/>
    <p:sldId id="301" r:id="rId16"/>
    <p:sldId id="302" r:id="rId17"/>
    <p:sldId id="303" r:id="rId18"/>
    <p:sldId id="304" r:id="rId19"/>
    <p:sldId id="317" r:id="rId20"/>
    <p:sldId id="305" r:id="rId21"/>
    <p:sldId id="306" r:id="rId22"/>
    <p:sldId id="307" r:id="rId23"/>
    <p:sldId id="308" r:id="rId24"/>
    <p:sldId id="310" r:id="rId25"/>
    <p:sldId id="311" r:id="rId26"/>
    <p:sldId id="312" r:id="rId27"/>
    <p:sldId id="314" r:id="rId28"/>
    <p:sldId id="294" r:id="rId29"/>
  </p:sldIdLst>
  <p:sldSz cx="9144000" cy="6858000" type="screen4x3"/>
  <p:notesSz cx="7023100" cy="93091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1"/>
    <a:srgbClr val="FFFFFF"/>
    <a:srgbClr val="111111"/>
    <a:srgbClr val="009999"/>
    <a:srgbClr val="006699"/>
    <a:srgbClr val="FFCC00"/>
    <a:srgbClr val="000000"/>
    <a:srgbClr val="CC0A2F"/>
    <a:srgbClr val="AE0A60"/>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5455" autoAdjust="0"/>
  </p:normalViewPr>
  <p:slideViewPr>
    <p:cSldViewPr snapToGrid="0">
      <p:cViewPr varScale="1">
        <p:scale>
          <a:sx n="72" d="100"/>
          <a:sy n="72" d="100"/>
        </p:scale>
        <p:origin x="-1284" y="-84"/>
      </p:cViewPr>
      <p:guideLst>
        <p:guide orient="horz" pos="655"/>
        <p:guide orient="horz" pos="172"/>
        <p:guide orient="horz" pos="3883"/>
        <p:guide orient="horz" pos="911"/>
        <p:guide pos="225"/>
        <p:guide pos="5548"/>
        <p:guide pos="288"/>
      </p:guideLst>
    </p:cSldViewPr>
  </p:slideViewPr>
  <p:outlineViewPr>
    <p:cViewPr>
      <p:scale>
        <a:sx n="33" d="100"/>
        <a:sy n="33" d="100"/>
      </p:scale>
      <p:origin x="0" y="72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8" d="100"/>
          <a:sy n="98" d="100"/>
        </p:scale>
        <p:origin x="-250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orp.halliburton.com\NA\ALV\Data\wrkgrp\Alvarado%20Engineering\Davidson\SPE%20Thermal%20Decomposition\Background\32%20Iteration%20SPE%20example%20-%20accounting%20for%20solid%20to%20gas%20transi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orp.halliburton.com\NA\ALV\Data\wrkgrp\Alvarado%20Engineering\Davidson\SPE%20Thermal%20Decomposition\Background\32%20Iteration%20SPE%20example%20with%20extra%20examples%20-%20accounting%20for%20solid%20to%20gas%20transi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 Decomposition vs. Elapsed Time</a:t>
            </a:r>
          </a:p>
        </c:rich>
      </c:tx>
      <c:layout/>
      <c:overlay val="0"/>
    </c:title>
    <c:autoTitleDeleted val="0"/>
    <c:plotArea>
      <c:layout>
        <c:manualLayout>
          <c:layoutTarget val="inner"/>
          <c:xMode val="edge"/>
          <c:yMode val="edge"/>
          <c:x val="0.15283237095556823"/>
          <c:y val="8.2190295283371989E-2"/>
          <c:w val="0.64507072046386049"/>
          <c:h val="0.74410942253879908"/>
        </c:manualLayout>
      </c:layout>
      <c:scatterChart>
        <c:scatterStyle val="smoothMarker"/>
        <c:varyColors val="0"/>
        <c:ser>
          <c:idx val="0"/>
          <c:order val="0"/>
          <c:tx>
            <c:v>Postulated Example</c:v>
          </c:tx>
          <c:xVal>
            <c:numRef>
              <c:f>'Graphing Data'!$B$6:$B$36</c:f>
              <c:numCache>
                <c:formatCode>0.00</c:formatCode>
                <c:ptCount val="31"/>
                <c:pt idx="0">
                  <c:v>0.75</c:v>
                </c:pt>
                <c:pt idx="1">
                  <c:v>1.5</c:v>
                </c:pt>
                <c:pt idx="2">
                  <c:v>2.25</c:v>
                </c:pt>
                <c:pt idx="3">
                  <c:v>3</c:v>
                </c:pt>
                <c:pt idx="4">
                  <c:v>3.75</c:v>
                </c:pt>
                <c:pt idx="5">
                  <c:v>4.5</c:v>
                </c:pt>
                <c:pt idx="6">
                  <c:v>5.25</c:v>
                </c:pt>
                <c:pt idx="7">
                  <c:v>6</c:v>
                </c:pt>
                <c:pt idx="8">
                  <c:v>6.75</c:v>
                </c:pt>
                <c:pt idx="9">
                  <c:v>7.5</c:v>
                </c:pt>
                <c:pt idx="10">
                  <c:v>8.25</c:v>
                </c:pt>
                <c:pt idx="11">
                  <c:v>9</c:v>
                </c:pt>
                <c:pt idx="12">
                  <c:v>9.75</c:v>
                </c:pt>
                <c:pt idx="13">
                  <c:v>10.5</c:v>
                </c:pt>
                <c:pt idx="14">
                  <c:v>11.25</c:v>
                </c:pt>
                <c:pt idx="15">
                  <c:v>12</c:v>
                </c:pt>
                <c:pt idx="16">
                  <c:v>12.75</c:v>
                </c:pt>
                <c:pt idx="17">
                  <c:v>13.5</c:v>
                </c:pt>
                <c:pt idx="18">
                  <c:v>14.25</c:v>
                </c:pt>
                <c:pt idx="19">
                  <c:v>15</c:v>
                </c:pt>
                <c:pt idx="20">
                  <c:v>15.75</c:v>
                </c:pt>
                <c:pt idx="21">
                  <c:v>16.5</c:v>
                </c:pt>
                <c:pt idx="22">
                  <c:v>17.25</c:v>
                </c:pt>
                <c:pt idx="23">
                  <c:v>18</c:v>
                </c:pt>
                <c:pt idx="24">
                  <c:v>18.75</c:v>
                </c:pt>
                <c:pt idx="25">
                  <c:v>19.5</c:v>
                </c:pt>
                <c:pt idx="26">
                  <c:v>20.25</c:v>
                </c:pt>
                <c:pt idx="27">
                  <c:v>21</c:v>
                </c:pt>
                <c:pt idx="28">
                  <c:v>21.75</c:v>
                </c:pt>
                <c:pt idx="29">
                  <c:v>22.5</c:v>
                </c:pt>
                <c:pt idx="30">
                  <c:v>23.25</c:v>
                </c:pt>
              </c:numCache>
            </c:numRef>
          </c:xVal>
          <c:yVal>
            <c:numRef>
              <c:f>'Graphing Data'!$C$6:$C$36</c:f>
              <c:numCache>
                <c:formatCode>0.0%</c:formatCode>
                <c:ptCount val="31"/>
                <c:pt idx="0">
                  <c:v>0.14342327912775585</c:v>
                </c:pt>
                <c:pt idx="1">
                  <c:v>0.14401204926350988</c:v>
                </c:pt>
                <c:pt idx="2">
                  <c:v>0.14462526029132264</c:v>
                </c:pt>
                <c:pt idx="3">
                  <c:v>0.14526494042006355</c:v>
                </c:pt>
                <c:pt idx="4">
                  <c:v>0.14593337622619082</c:v>
                </c:pt>
                <c:pt idx="5">
                  <c:v>0.14663315792536033</c:v>
                </c:pt>
                <c:pt idx="6">
                  <c:v>0.14736723492029727</c:v>
                </c:pt>
                <c:pt idx="7">
                  <c:v>0.14813898453576266</c:v>
                </c:pt>
                <c:pt idx="8">
                  <c:v>0.14895229785473216</c:v>
                </c:pt>
                <c:pt idx="9">
                  <c:v>0.14981168798654584</c:v>
                </c:pt>
                <c:pt idx="10">
                  <c:v>0.15072242812875281</c:v>
                </c:pt>
                <c:pt idx="11">
                  <c:v>0.15169072974483175</c:v>
                </c:pt>
                <c:pt idx="12">
                  <c:v>0.15272397557464606</c:v>
                </c:pt>
                <c:pt idx="13">
                  <c:v>0.15383102885044267</c:v>
                </c:pt>
                <c:pt idx="14">
                  <c:v>0.15502265039842403</c:v>
                </c:pt>
                <c:pt idx="15">
                  <c:v>0.15631207166707192</c:v>
                </c:pt>
                <c:pt idx="16">
                  <c:v>0.15771579842379649</c:v>
                </c:pt>
                <c:pt idx="17">
                  <c:v>0.15925476481811396</c:v>
                </c:pt>
                <c:pt idx="18">
                  <c:v>0.16095603594317268</c:v>
                </c:pt>
                <c:pt idx="19">
                  <c:v>0.1628553995617941</c:v>
                </c:pt>
                <c:pt idx="20">
                  <c:v>0.1650014592288713</c:v>
                </c:pt>
                <c:pt idx="21">
                  <c:v>0.16746238799436852</c:v>
                </c:pt>
                <c:pt idx="22">
                  <c:v>0.17033767887351151</c:v>
                </c:pt>
                <c:pt idx="23">
                  <c:v>0.17377997311252083</c:v>
                </c:pt>
                <c:pt idx="24">
                  <c:v>0.17803912082539461</c:v>
                </c:pt>
                <c:pt idx="25">
                  <c:v>0.18356134441820343</c:v>
                </c:pt>
                <c:pt idx="26">
                  <c:v>0.1912483318128555</c:v>
                </c:pt>
                <c:pt idx="27">
                  <c:v>0.20329937872508261</c:v>
                </c:pt>
                <c:pt idx="28">
                  <c:v>0.22711401692801109</c:v>
                </c:pt>
                <c:pt idx="29">
                  <c:v>0.31187491477234902</c:v>
                </c:pt>
                <c:pt idx="30">
                  <c:v>1</c:v>
                </c:pt>
              </c:numCache>
            </c:numRef>
          </c:yVal>
          <c:smooth val="1"/>
        </c:ser>
        <c:dLbls>
          <c:showLegendKey val="0"/>
          <c:showVal val="0"/>
          <c:showCatName val="0"/>
          <c:showSerName val="0"/>
          <c:showPercent val="0"/>
          <c:showBubbleSize val="0"/>
        </c:dLbls>
        <c:axId val="135787648"/>
        <c:axId val="135789568"/>
      </c:scatterChart>
      <c:valAx>
        <c:axId val="135787648"/>
        <c:scaling>
          <c:orientation val="minMax"/>
        </c:scaling>
        <c:delete val="0"/>
        <c:axPos val="b"/>
        <c:title>
          <c:tx>
            <c:rich>
              <a:bodyPr/>
              <a:lstStyle/>
              <a:p>
                <a:pPr>
                  <a:defRPr/>
                </a:pPr>
                <a:r>
                  <a:rPr lang="en-US"/>
                  <a:t>Elapsed Time [Min.]</a:t>
                </a:r>
              </a:p>
            </c:rich>
          </c:tx>
          <c:layout/>
          <c:overlay val="0"/>
        </c:title>
        <c:numFmt formatCode="0" sourceLinked="0"/>
        <c:majorTickMark val="out"/>
        <c:minorTickMark val="none"/>
        <c:tickLblPos val="nextTo"/>
        <c:crossAx val="135789568"/>
        <c:crosses val="autoZero"/>
        <c:crossBetween val="midCat"/>
      </c:valAx>
      <c:valAx>
        <c:axId val="135789568"/>
        <c:scaling>
          <c:orientation val="minMax"/>
          <c:max val="1"/>
        </c:scaling>
        <c:delete val="0"/>
        <c:axPos val="l"/>
        <c:majorGridlines/>
        <c:title>
          <c:tx>
            <c:rich>
              <a:bodyPr/>
              <a:lstStyle/>
              <a:p>
                <a:pPr>
                  <a:defRPr/>
                </a:pPr>
                <a:r>
                  <a:rPr lang="en-US"/>
                  <a:t>% Decomposition</a:t>
                </a:r>
              </a:p>
            </c:rich>
          </c:tx>
          <c:layout/>
          <c:overlay val="0"/>
        </c:title>
        <c:numFmt formatCode="0%" sourceLinked="0"/>
        <c:majorTickMark val="out"/>
        <c:minorTickMark val="none"/>
        <c:tickLblPos val="nextTo"/>
        <c:crossAx val="13578764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 Decomposition vs. Elapsed Time</a:t>
            </a:r>
          </a:p>
        </c:rich>
      </c:tx>
      <c:layout/>
      <c:overlay val="0"/>
    </c:title>
    <c:autoTitleDeleted val="0"/>
    <c:plotArea>
      <c:layout>
        <c:manualLayout>
          <c:layoutTarget val="inner"/>
          <c:xMode val="edge"/>
          <c:yMode val="edge"/>
          <c:x val="0.15283237095556823"/>
          <c:y val="8.2190295283371989E-2"/>
          <c:w val="0.64507072046386049"/>
          <c:h val="0.74410942253879908"/>
        </c:manualLayout>
      </c:layout>
      <c:scatterChart>
        <c:scatterStyle val="smoothMarker"/>
        <c:varyColors val="0"/>
        <c:ser>
          <c:idx val="0"/>
          <c:order val="0"/>
          <c:tx>
            <c:v>Postulated Example</c:v>
          </c:tx>
          <c:spPr>
            <a:ln>
              <a:solidFill>
                <a:srgbClr val="C00000"/>
              </a:solidFill>
            </a:ln>
          </c:spPr>
          <c:marker>
            <c:spPr>
              <a:solidFill>
                <a:schemeClr val="accent2"/>
              </a:solidFill>
              <a:ln>
                <a:solidFill>
                  <a:srgbClr val="C00000"/>
                </a:solidFill>
              </a:ln>
            </c:spPr>
          </c:marker>
          <c:dPt>
            <c:idx val="29"/>
            <c:bubble3D val="0"/>
            <c:spPr>
              <a:ln>
                <a:solidFill>
                  <a:srgbClr val="C00000"/>
                </a:solidFill>
              </a:ln>
            </c:spPr>
          </c:dPt>
          <c:xVal>
            <c:numRef>
              <c:f>'Graphing Data'!$B$6:$B$36</c:f>
              <c:numCache>
                <c:formatCode>0.00</c:formatCode>
                <c:ptCount val="31"/>
                <c:pt idx="0">
                  <c:v>0.75</c:v>
                </c:pt>
                <c:pt idx="1">
                  <c:v>1.5</c:v>
                </c:pt>
                <c:pt idx="2">
                  <c:v>2.25</c:v>
                </c:pt>
                <c:pt idx="3">
                  <c:v>3</c:v>
                </c:pt>
                <c:pt idx="4">
                  <c:v>3.75</c:v>
                </c:pt>
                <c:pt idx="5">
                  <c:v>4.5</c:v>
                </c:pt>
                <c:pt idx="6">
                  <c:v>5.25</c:v>
                </c:pt>
                <c:pt idx="7">
                  <c:v>6</c:v>
                </c:pt>
                <c:pt idx="8">
                  <c:v>6.75</c:v>
                </c:pt>
                <c:pt idx="9">
                  <c:v>7.5</c:v>
                </c:pt>
                <c:pt idx="10">
                  <c:v>8.25</c:v>
                </c:pt>
                <c:pt idx="11">
                  <c:v>9</c:v>
                </c:pt>
                <c:pt idx="12">
                  <c:v>9.75</c:v>
                </c:pt>
                <c:pt idx="13">
                  <c:v>10.5</c:v>
                </c:pt>
                <c:pt idx="14">
                  <c:v>11.25</c:v>
                </c:pt>
                <c:pt idx="15">
                  <c:v>12</c:v>
                </c:pt>
                <c:pt idx="16">
                  <c:v>12.75</c:v>
                </c:pt>
                <c:pt idx="17">
                  <c:v>13.5</c:v>
                </c:pt>
                <c:pt idx="18">
                  <c:v>14.25</c:v>
                </c:pt>
                <c:pt idx="19">
                  <c:v>15</c:v>
                </c:pt>
                <c:pt idx="20">
                  <c:v>15.75</c:v>
                </c:pt>
                <c:pt idx="21">
                  <c:v>16.5</c:v>
                </c:pt>
                <c:pt idx="22">
                  <c:v>17.25</c:v>
                </c:pt>
                <c:pt idx="23">
                  <c:v>18</c:v>
                </c:pt>
                <c:pt idx="24">
                  <c:v>18.75</c:v>
                </c:pt>
                <c:pt idx="25">
                  <c:v>19.5</c:v>
                </c:pt>
                <c:pt idx="26">
                  <c:v>20.25</c:v>
                </c:pt>
                <c:pt idx="27">
                  <c:v>21</c:v>
                </c:pt>
                <c:pt idx="28">
                  <c:v>21.75</c:v>
                </c:pt>
                <c:pt idx="29">
                  <c:v>22.5</c:v>
                </c:pt>
                <c:pt idx="30">
                  <c:v>23.25</c:v>
                </c:pt>
              </c:numCache>
            </c:numRef>
          </c:xVal>
          <c:yVal>
            <c:numRef>
              <c:f>'Graphing Data'!$C$6:$C$36</c:f>
              <c:numCache>
                <c:formatCode>0.0%</c:formatCode>
                <c:ptCount val="31"/>
                <c:pt idx="0">
                  <c:v>0.14342327912775585</c:v>
                </c:pt>
                <c:pt idx="1">
                  <c:v>0.14401204926350988</c:v>
                </c:pt>
                <c:pt idx="2">
                  <c:v>0.14462526029132264</c:v>
                </c:pt>
                <c:pt idx="3">
                  <c:v>0.14526494042006355</c:v>
                </c:pt>
                <c:pt idx="4">
                  <c:v>0.14593337622619082</c:v>
                </c:pt>
                <c:pt idx="5">
                  <c:v>0.14663315792536033</c:v>
                </c:pt>
                <c:pt idx="6">
                  <c:v>0.14736723492029727</c:v>
                </c:pt>
                <c:pt idx="7">
                  <c:v>0.14813898453576266</c:v>
                </c:pt>
                <c:pt idx="8">
                  <c:v>0.14895229785473216</c:v>
                </c:pt>
                <c:pt idx="9">
                  <c:v>0.14981168798654584</c:v>
                </c:pt>
                <c:pt idx="10">
                  <c:v>0.15072242812875281</c:v>
                </c:pt>
                <c:pt idx="11">
                  <c:v>0.15169072974483175</c:v>
                </c:pt>
                <c:pt idx="12">
                  <c:v>0.15272397557464606</c:v>
                </c:pt>
                <c:pt idx="13">
                  <c:v>0.15383102885044267</c:v>
                </c:pt>
                <c:pt idx="14">
                  <c:v>0.15502265039842403</c:v>
                </c:pt>
                <c:pt idx="15">
                  <c:v>0.15631207166707192</c:v>
                </c:pt>
                <c:pt idx="16">
                  <c:v>0.15771579842379649</c:v>
                </c:pt>
                <c:pt idx="17">
                  <c:v>0.15925476481811396</c:v>
                </c:pt>
                <c:pt idx="18">
                  <c:v>0.16095603594317268</c:v>
                </c:pt>
                <c:pt idx="19">
                  <c:v>0.1628553995617941</c:v>
                </c:pt>
                <c:pt idx="20">
                  <c:v>0.1650014592288713</c:v>
                </c:pt>
                <c:pt idx="21">
                  <c:v>0.16746238799436852</c:v>
                </c:pt>
                <c:pt idx="22">
                  <c:v>0.17033767887351151</c:v>
                </c:pt>
                <c:pt idx="23">
                  <c:v>0.17377997311252083</c:v>
                </c:pt>
                <c:pt idx="24">
                  <c:v>0.17803912082539461</c:v>
                </c:pt>
                <c:pt idx="25">
                  <c:v>0.18356134441820343</c:v>
                </c:pt>
                <c:pt idx="26">
                  <c:v>0.1912483318128555</c:v>
                </c:pt>
                <c:pt idx="27">
                  <c:v>0.20329937872508261</c:v>
                </c:pt>
                <c:pt idx="28">
                  <c:v>0.22711401692801109</c:v>
                </c:pt>
                <c:pt idx="29">
                  <c:v>0.31187491477234902</c:v>
                </c:pt>
                <c:pt idx="30">
                  <c:v>1</c:v>
                </c:pt>
              </c:numCache>
            </c:numRef>
          </c:yVal>
          <c:smooth val="1"/>
        </c:ser>
        <c:ser>
          <c:idx val="1"/>
          <c:order val="1"/>
          <c:tx>
            <c:v>To = 110 C</c:v>
          </c:tx>
          <c:spPr>
            <a:ln>
              <a:solidFill>
                <a:sysClr val="windowText" lastClr="000000"/>
              </a:solidFill>
            </a:ln>
          </c:spPr>
          <c:marker>
            <c:spPr>
              <a:solidFill>
                <a:schemeClr val="tx1"/>
              </a:solidFill>
              <a:ln>
                <a:solidFill>
                  <a:sysClr val="windowText" lastClr="000000"/>
                </a:solidFill>
              </a:ln>
            </c:spPr>
          </c:marker>
          <c:xVal>
            <c:numRef>
              <c:f>'Graphing Data'!$G$6:$G$21</c:f>
              <c:numCache>
                <c:formatCode>0.00</c:formatCode>
                <c:ptCount val="16"/>
                <c:pt idx="0">
                  <c:v>0.75</c:v>
                </c:pt>
                <c:pt idx="1">
                  <c:v>1.5</c:v>
                </c:pt>
                <c:pt idx="2">
                  <c:v>2.25</c:v>
                </c:pt>
                <c:pt idx="3">
                  <c:v>3</c:v>
                </c:pt>
                <c:pt idx="4">
                  <c:v>3.75</c:v>
                </c:pt>
                <c:pt idx="5">
                  <c:v>4.5</c:v>
                </c:pt>
                <c:pt idx="6">
                  <c:v>5.25</c:v>
                </c:pt>
                <c:pt idx="7">
                  <c:v>6</c:v>
                </c:pt>
                <c:pt idx="8">
                  <c:v>6.75</c:v>
                </c:pt>
                <c:pt idx="9">
                  <c:v>7.5</c:v>
                </c:pt>
                <c:pt idx="10">
                  <c:v>8.25</c:v>
                </c:pt>
                <c:pt idx="11">
                  <c:v>9</c:v>
                </c:pt>
                <c:pt idx="12">
                  <c:v>9.75</c:v>
                </c:pt>
                <c:pt idx="13">
                  <c:v>10.5</c:v>
                </c:pt>
                <c:pt idx="14">
                  <c:v>11.25</c:v>
                </c:pt>
                <c:pt idx="15">
                  <c:v>12</c:v>
                </c:pt>
              </c:numCache>
            </c:numRef>
          </c:xVal>
          <c:yVal>
            <c:numRef>
              <c:f>'Graphing Data'!$H$6:$H$21</c:f>
              <c:numCache>
                <c:formatCode>0.0%</c:formatCode>
                <c:ptCount val="16"/>
                <c:pt idx="0">
                  <c:v>0.14414364154543302</c:v>
                </c:pt>
                <c:pt idx="1">
                  <c:v>0.14554512755088742</c:v>
                </c:pt>
                <c:pt idx="2">
                  <c:v>0.14708284673035471</c:v>
                </c:pt>
                <c:pt idx="3">
                  <c:v>0.14878432684465456</c:v>
                </c:pt>
                <c:pt idx="4">
                  <c:v>0.15068606085220096</c:v>
                </c:pt>
                <c:pt idx="5">
                  <c:v>0.15283776251685008</c:v>
                </c:pt>
                <c:pt idx="6">
                  <c:v>0.15530942379738708</c:v>
                </c:pt>
                <c:pt idx="7">
                  <c:v>0.15820366986597667</c:v>
                </c:pt>
                <c:pt idx="8">
                  <c:v>0.16167888881389816</c:v>
                </c:pt>
                <c:pt idx="9">
                  <c:v>0.16599638754880319</c:v>
                </c:pt>
                <c:pt idx="10">
                  <c:v>0.17162794974515252</c:v>
                </c:pt>
                <c:pt idx="11">
                  <c:v>0.17954222121486738</c:v>
                </c:pt>
                <c:pt idx="12">
                  <c:v>0.19216287946736796</c:v>
                </c:pt>
                <c:pt idx="13">
                  <c:v>0.21804025090067114</c:v>
                </c:pt>
                <c:pt idx="14">
                  <c:v>0.32117751004422312</c:v>
                </c:pt>
                <c:pt idx="15">
                  <c:v>1</c:v>
                </c:pt>
              </c:numCache>
            </c:numRef>
          </c:yVal>
          <c:smooth val="1"/>
        </c:ser>
        <c:ser>
          <c:idx val="2"/>
          <c:order val="2"/>
          <c:tx>
            <c:strRef>
              <c:f>'Graphing Data'!$K$1:$O$1</c:f>
              <c:strCache>
                <c:ptCount val="1"/>
                <c:pt idx="0">
                  <c:v>Initiation Train + 6 charges</c:v>
                </c:pt>
              </c:strCache>
            </c:strRef>
          </c:tx>
          <c:spPr>
            <a:ln>
              <a:solidFill>
                <a:schemeClr val="accent1"/>
              </a:solidFill>
            </a:ln>
          </c:spPr>
          <c:marker>
            <c:spPr>
              <a:solidFill>
                <a:schemeClr val="accent1"/>
              </a:solidFill>
              <a:ln>
                <a:solidFill>
                  <a:schemeClr val="accent1"/>
                </a:solidFill>
              </a:ln>
            </c:spPr>
          </c:marker>
          <c:xVal>
            <c:numRef>
              <c:f>'Graphing Data'!$L$6:$L$15</c:f>
              <c:numCache>
                <c:formatCode>0.00</c:formatCode>
                <c:ptCount val="10"/>
                <c:pt idx="0">
                  <c:v>0.75</c:v>
                </c:pt>
                <c:pt idx="1">
                  <c:v>1.5</c:v>
                </c:pt>
                <c:pt idx="2">
                  <c:v>2.25</c:v>
                </c:pt>
                <c:pt idx="3">
                  <c:v>3</c:v>
                </c:pt>
                <c:pt idx="4">
                  <c:v>3.75</c:v>
                </c:pt>
                <c:pt idx="5">
                  <c:v>4.5</c:v>
                </c:pt>
                <c:pt idx="6">
                  <c:v>5.25</c:v>
                </c:pt>
                <c:pt idx="7">
                  <c:v>6</c:v>
                </c:pt>
                <c:pt idx="8">
                  <c:v>6.75</c:v>
                </c:pt>
                <c:pt idx="9">
                  <c:v>7.5</c:v>
                </c:pt>
              </c:numCache>
            </c:numRef>
          </c:xVal>
          <c:yVal>
            <c:numRef>
              <c:f>'Graphing Data'!$M$6:$M$15</c:f>
              <c:numCache>
                <c:formatCode>0.0%</c:formatCode>
                <c:ptCount val="10"/>
                <c:pt idx="0">
                  <c:v>0.16452985900423436</c:v>
                </c:pt>
                <c:pt idx="1">
                  <c:v>0.16762711436887753</c:v>
                </c:pt>
                <c:pt idx="2">
                  <c:v>0.17138389408775065</c:v>
                </c:pt>
                <c:pt idx="3">
                  <c:v>0.17611768719811952</c:v>
                </c:pt>
                <c:pt idx="4">
                  <c:v>0.182423487640958</c:v>
                </c:pt>
                <c:pt idx="5">
                  <c:v>0.19159263358036596</c:v>
                </c:pt>
                <c:pt idx="6">
                  <c:v>0.20716479534834714</c:v>
                </c:pt>
                <c:pt idx="7">
                  <c:v>0.24405539164699741</c:v>
                </c:pt>
                <c:pt idx="8">
                  <c:v>0.48652301991988528</c:v>
                </c:pt>
                <c:pt idx="9">
                  <c:v>1</c:v>
                </c:pt>
              </c:numCache>
            </c:numRef>
          </c:yVal>
          <c:smooth val="1"/>
        </c:ser>
        <c:ser>
          <c:idx val="3"/>
          <c:order val="3"/>
          <c:tx>
            <c:strRef>
              <c:f>'Graphing Data'!$P$1:$T$1</c:f>
              <c:strCache>
                <c:ptCount val="1"/>
                <c:pt idx="0">
                  <c:v>Initiation Train + 8 charges</c:v>
                </c:pt>
              </c:strCache>
            </c:strRef>
          </c:tx>
          <c:xVal>
            <c:numRef>
              <c:f>'Graphing Data'!$Q$6:$Q$9</c:f>
              <c:numCache>
                <c:formatCode>0.00</c:formatCode>
                <c:ptCount val="4"/>
                <c:pt idx="0">
                  <c:v>0.75</c:v>
                </c:pt>
                <c:pt idx="1">
                  <c:v>1.5</c:v>
                </c:pt>
                <c:pt idx="2">
                  <c:v>2.25</c:v>
                </c:pt>
                <c:pt idx="3">
                  <c:v>3</c:v>
                </c:pt>
              </c:numCache>
            </c:numRef>
          </c:xVal>
          <c:yVal>
            <c:numRef>
              <c:f>'Graphing Data'!$R$6:$R$9</c:f>
              <c:numCache>
                <c:formatCode>0.0%</c:formatCode>
                <c:ptCount val="4"/>
                <c:pt idx="0">
                  <c:v>0.19201663487847198</c:v>
                </c:pt>
                <c:pt idx="1">
                  <c:v>0.21279889823454881</c:v>
                </c:pt>
                <c:pt idx="2">
                  <c:v>0.27670121017790844</c:v>
                </c:pt>
                <c:pt idx="3">
                  <c:v>1</c:v>
                </c:pt>
              </c:numCache>
            </c:numRef>
          </c:yVal>
          <c:smooth val="1"/>
        </c:ser>
        <c:ser>
          <c:idx val="4"/>
          <c:order val="4"/>
          <c:tx>
            <c:strRef>
              <c:f>'Graphing Data'!$U$1:$Y$1</c:f>
              <c:strCache>
                <c:ptCount val="1"/>
                <c:pt idx="0">
                  <c:v>Initiation Train Only</c:v>
                </c:pt>
              </c:strCache>
            </c:strRef>
          </c:tx>
          <c:spPr>
            <a:ln>
              <a:solidFill>
                <a:srgbClr val="00CC00"/>
              </a:solidFill>
            </a:ln>
          </c:spPr>
          <c:marker>
            <c:spPr>
              <a:solidFill>
                <a:srgbClr val="00CC00"/>
              </a:solidFill>
              <a:ln>
                <a:solidFill>
                  <a:srgbClr val="00CC00"/>
                </a:solidFill>
              </a:ln>
            </c:spPr>
          </c:marker>
          <c:xVal>
            <c:numRef>
              <c:f>'Graphing Data'!$V$6:$V$36</c:f>
              <c:numCache>
                <c:formatCode>0.00</c:formatCode>
                <c:ptCount val="31"/>
                <c:pt idx="0">
                  <c:v>0.75</c:v>
                </c:pt>
                <c:pt idx="1">
                  <c:v>1.5</c:v>
                </c:pt>
                <c:pt idx="2">
                  <c:v>2.25</c:v>
                </c:pt>
                <c:pt idx="3">
                  <c:v>3</c:v>
                </c:pt>
                <c:pt idx="4">
                  <c:v>3.75</c:v>
                </c:pt>
                <c:pt idx="5">
                  <c:v>4.5</c:v>
                </c:pt>
                <c:pt idx="6">
                  <c:v>5.25</c:v>
                </c:pt>
                <c:pt idx="7">
                  <c:v>6</c:v>
                </c:pt>
                <c:pt idx="8">
                  <c:v>6.75</c:v>
                </c:pt>
                <c:pt idx="9">
                  <c:v>7.5</c:v>
                </c:pt>
                <c:pt idx="10">
                  <c:v>8.25</c:v>
                </c:pt>
                <c:pt idx="11">
                  <c:v>9</c:v>
                </c:pt>
                <c:pt idx="12">
                  <c:v>9.75</c:v>
                </c:pt>
                <c:pt idx="13">
                  <c:v>10.5</c:v>
                </c:pt>
                <c:pt idx="14">
                  <c:v>11.25</c:v>
                </c:pt>
                <c:pt idx="15">
                  <c:v>12</c:v>
                </c:pt>
                <c:pt idx="16">
                  <c:v>12.75</c:v>
                </c:pt>
                <c:pt idx="17">
                  <c:v>13.5</c:v>
                </c:pt>
                <c:pt idx="18">
                  <c:v>14.25</c:v>
                </c:pt>
                <c:pt idx="19">
                  <c:v>15</c:v>
                </c:pt>
                <c:pt idx="20">
                  <c:v>15.75</c:v>
                </c:pt>
                <c:pt idx="21">
                  <c:v>16.5</c:v>
                </c:pt>
                <c:pt idx="22">
                  <c:v>17.25</c:v>
                </c:pt>
                <c:pt idx="23">
                  <c:v>18</c:v>
                </c:pt>
                <c:pt idx="24">
                  <c:v>18.75</c:v>
                </c:pt>
                <c:pt idx="25">
                  <c:v>19.5</c:v>
                </c:pt>
                <c:pt idx="26">
                  <c:v>20.25</c:v>
                </c:pt>
                <c:pt idx="27">
                  <c:v>21</c:v>
                </c:pt>
                <c:pt idx="28">
                  <c:v>21.75</c:v>
                </c:pt>
                <c:pt idx="29">
                  <c:v>22.5</c:v>
                </c:pt>
                <c:pt idx="30">
                  <c:v>22.5</c:v>
                </c:pt>
              </c:numCache>
            </c:numRef>
          </c:xVal>
          <c:yVal>
            <c:numRef>
              <c:f>'Graphing Data'!$W$6:$W$36</c:f>
              <c:numCache>
                <c:formatCode>0.0%</c:formatCode>
                <c:ptCount val="31"/>
                <c:pt idx="0">
                  <c:v>4.7619089986017819E-2</c:v>
                </c:pt>
                <c:pt idx="1">
                  <c:v>4.761913235319052E-2</c:v>
                </c:pt>
                <c:pt idx="2">
                  <c:v>4.7619174720565718E-2</c:v>
                </c:pt>
                <c:pt idx="3">
                  <c:v>4.7619217088143422E-2</c:v>
                </c:pt>
                <c:pt idx="4">
                  <c:v>4.7619259455923629E-2</c:v>
                </c:pt>
                <c:pt idx="5">
                  <c:v>4.7619301823906342E-2</c:v>
                </c:pt>
                <c:pt idx="6">
                  <c:v>4.7619344192091559E-2</c:v>
                </c:pt>
                <c:pt idx="7">
                  <c:v>4.7619386560479288E-2</c:v>
                </c:pt>
                <c:pt idx="8">
                  <c:v>4.7619428929069528E-2</c:v>
                </c:pt>
                <c:pt idx="9">
                  <c:v>4.7619471297862287E-2</c:v>
                </c:pt>
                <c:pt idx="10">
                  <c:v>4.7619513666857557E-2</c:v>
                </c:pt>
                <c:pt idx="11">
                  <c:v>4.7619556036055347E-2</c:v>
                </c:pt>
                <c:pt idx="12">
                  <c:v>4.7619598405455654E-2</c:v>
                </c:pt>
                <c:pt idx="13">
                  <c:v>4.7619640775058487E-2</c:v>
                </c:pt>
                <c:pt idx="14">
                  <c:v>4.7619683144863839E-2</c:v>
                </c:pt>
                <c:pt idx="15">
                  <c:v>4.7619725514871716E-2</c:v>
                </c:pt>
                <c:pt idx="16">
                  <c:v>4.7619767885082119E-2</c:v>
                </c:pt>
                <c:pt idx="17">
                  <c:v>4.7619810255495054E-2</c:v>
                </c:pt>
                <c:pt idx="18">
                  <c:v>4.7619852626110522E-2</c:v>
                </c:pt>
                <c:pt idx="19">
                  <c:v>4.7619894996928522E-2</c:v>
                </c:pt>
                <c:pt idx="20">
                  <c:v>4.7619937367949054E-2</c:v>
                </c:pt>
                <c:pt idx="21">
                  <c:v>4.7619979739172126E-2</c:v>
                </c:pt>
                <c:pt idx="22">
                  <c:v>4.762002211059773E-2</c:v>
                </c:pt>
                <c:pt idx="23">
                  <c:v>4.7620064482225881E-2</c:v>
                </c:pt>
                <c:pt idx="24">
                  <c:v>4.7620106854056571E-2</c:v>
                </c:pt>
                <c:pt idx="25">
                  <c:v>4.7620149226089807E-2</c:v>
                </c:pt>
                <c:pt idx="26">
                  <c:v>4.762019159832559E-2</c:v>
                </c:pt>
                <c:pt idx="27">
                  <c:v>4.7620233970763919E-2</c:v>
                </c:pt>
                <c:pt idx="28">
                  <c:v>4.7620276343404794E-2</c:v>
                </c:pt>
                <c:pt idx="29">
                  <c:v>4.7620318716248222E-2</c:v>
                </c:pt>
                <c:pt idx="30">
                  <c:v>4.7623357314663627E-2</c:v>
                </c:pt>
              </c:numCache>
            </c:numRef>
          </c:yVal>
          <c:smooth val="1"/>
        </c:ser>
        <c:dLbls>
          <c:showLegendKey val="0"/>
          <c:showVal val="0"/>
          <c:showCatName val="0"/>
          <c:showSerName val="0"/>
          <c:showPercent val="0"/>
          <c:showBubbleSize val="0"/>
        </c:dLbls>
        <c:axId val="137462144"/>
        <c:axId val="137464448"/>
      </c:scatterChart>
      <c:valAx>
        <c:axId val="137462144"/>
        <c:scaling>
          <c:orientation val="minMax"/>
        </c:scaling>
        <c:delete val="0"/>
        <c:axPos val="b"/>
        <c:title>
          <c:tx>
            <c:rich>
              <a:bodyPr/>
              <a:lstStyle/>
              <a:p>
                <a:pPr>
                  <a:defRPr sz="2000"/>
                </a:pPr>
                <a:r>
                  <a:rPr lang="en-US" sz="2000"/>
                  <a:t>Elapsed Time [Min.]</a:t>
                </a:r>
              </a:p>
            </c:rich>
          </c:tx>
          <c:layout/>
          <c:overlay val="0"/>
        </c:title>
        <c:numFmt formatCode="0" sourceLinked="0"/>
        <c:majorTickMark val="out"/>
        <c:minorTickMark val="none"/>
        <c:tickLblPos val="nextTo"/>
        <c:crossAx val="137464448"/>
        <c:crosses val="autoZero"/>
        <c:crossBetween val="midCat"/>
      </c:valAx>
      <c:valAx>
        <c:axId val="137464448"/>
        <c:scaling>
          <c:orientation val="minMax"/>
          <c:max val="1"/>
        </c:scaling>
        <c:delete val="0"/>
        <c:axPos val="l"/>
        <c:majorGridlines/>
        <c:title>
          <c:tx>
            <c:rich>
              <a:bodyPr/>
              <a:lstStyle/>
              <a:p>
                <a:pPr>
                  <a:defRPr sz="2000"/>
                </a:pPr>
                <a:r>
                  <a:rPr lang="en-US" sz="2000"/>
                  <a:t>% Decomposition</a:t>
                </a:r>
              </a:p>
            </c:rich>
          </c:tx>
          <c:layout/>
          <c:overlay val="0"/>
        </c:title>
        <c:numFmt formatCode="0%" sourceLinked="0"/>
        <c:majorTickMark val="out"/>
        <c:minorTickMark val="none"/>
        <c:tickLblPos val="nextTo"/>
        <c:crossAx val="137462144"/>
        <c:crosses val="autoZero"/>
        <c:crossBetween val="midCat"/>
      </c:valAx>
    </c:plotArea>
    <c:legend>
      <c:legendPos val="r"/>
      <c:layout>
        <c:manualLayout>
          <c:xMode val="edge"/>
          <c:yMode val="edge"/>
          <c:x val="0.78288528487377473"/>
          <c:y val="0.3936199793207667"/>
          <c:w val="0.2171147151262251"/>
          <c:h val="0.17235584188340095"/>
        </c:manualLayout>
      </c:layout>
      <c:overlay val="0"/>
    </c:legend>
    <c:plotVisOnly val="1"/>
    <c:dispBlanksAs val="gap"/>
    <c:showDLblsOverMax val="0"/>
  </c:chart>
  <c:txPr>
    <a:bodyPr/>
    <a:lstStyle/>
    <a:p>
      <a:pPr>
        <a:defRPr baseline="0">
          <a:latin typeface="Arial" panose="020B0604020202020204" pitchFamily="34" charset="0"/>
          <a:cs typeface="Arial" panose="020B060402020202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66742AF9-BC22-42F8-BA37-727F17D70F9B}" type="datetimeFigureOut">
              <a:rPr lang="en-US" smtClean="0"/>
              <a:t>5/14/2015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2DA5A4B8-75F5-4872-88BD-6A2FBE3F30C9}" type="slidenum">
              <a:rPr lang="en-US" smtClean="0"/>
              <a:t>‹#›</a:t>
            </a:fld>
            <a:endParaRPr lang="en-US"/>
          </a:p>
        </p:txBody>
      </p:sp>
    </p:spTree>
    <p:extLst>
      <p:ext uri="{BB962C8B-B14F-4D97-AF65-F5344CB8AC3E}">
        <p14:creationId xmlns:p14="http://schemas.microsoft.com/office/powerpoint/2010/main" val="391451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Shallow well</a:t>
            </a:r>
            <a:r>
              <a:rPr lang="en-US" baseline="0" dirty="0" smtClean="0"/>
              <a:t> – 2000ft or less</a:t>
            </a:r>
            <a:endParaRPr lang="en-US" dirty="0"/>
          </a:p>
        </p:txBody>
      </p:sp>
      <p:sp>
        <p:nvSpPr>
          <p:cNvPr id="4" name="Slide Number Placeholder 3"/>
          <p:cNvSpPr>
            <a:spLocks noGrp="1"/>
          </p:cNvSpPr>
          <p:nvPr>
            <p:ph type="sldNum" sz="quarter" idx="10"/>
          </p:nvPr>
        </p:nvSpPr>
        <p:spPr/>
        <p:txBody>
          <a:bodyPr/>
          <a:lstStyle/>
          <a:p>
            <a:fld id="{2DA5A4B8-75F5-4872-88BD-6A2FBE3F30C9}" type="slidenum">
              <a:rPr lang="en-US" smtClean="0"/>
              <a:t>2</a:t>
            </a:fld>
            <a:endParaRPr lang="en-US"/>
          </a:p>
        </p:txBody>
      </p:sp>
    </p:spTree>
    <p:extLst>
      <p:ext uri="{BB962C8B-B14F-4D97-AF65-F5344CB8AC3E}">
        <p14:creationId xmlns:p14="http://schemas.microsoft.com/office/powerpoint/2010/main" val="157564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A5A4B8-75F5-4872-88BD-6A2FBE3F30C9}" type="slidenum">
              <a:rPr lang="en-US" smtClean="0"/>
              <a:t>3</a:t>
            </a:fld>
            <a:endParaRPr lang="en-US"/>
          </a:p>
        </p:txBody>
      </p:sp>
    </p:spTree>
    <p:extLst>
      <p:ext uri="{BB962C8B-B14F-4D97-AF65-F5344CB8AC3E}">
        <p14:creationId xmlns:p14="http://schemas.microsoft.com/office/powerpoint/2010/main" val="157564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 Gas Law:</a:t>
            </a:r>
            <a:r>
              <a:rPr lang="en-US" baseline="0" dirty="0" smtClean="0"/>
              <a:t> PV = </a:t>
            </a:r>
            <a:r>
              <a:rPr lang="en-US" baseline="0" dirty="0" err="1" smtClean="0"/>
              <a:t>nRT</a:t>
            </a:r>
            <a:r>
              <a:rPr lang="en-US" baseline="0" dirty="0" smtClean="0"/>
              <a:t>, however for elevated pressure range exceeding 10K psi, Noble-Able EOS is more applicable (for ballistic application)</a:t>
            </a:r>
            <a:endParaRPr lang="en-US" dirty="0"/>
          </a:p>
        </p:txBody>
      </p:sp>
      <p:sp>
        <p:nvSpPr>
          <p:cNvPr id="4" name="Slide Number Placeholder 3"/>
          <p:cNvSpPr>
            <a:spLocks noGrp="1"/>
          </p:cNvSpPr>
          <p:nvPr>
            <p:ph type="sldNum" sz="quarter" idx="10"/>
          </p:nvPr>
        </p:nvSpPr>
        <p:spPr/>
        <p:txBody>
          <a:bodyPr/>
          <a:lstStyle/>
          <a:p>
            <a:fld id="{2DA5A4B8-75F5-4872-88BD-6A2FBE3F30C9}" type="slidenum">
              <a:rPr lang="en-US" smtClean="0"/>
              <a:t>9</a:t>
            </a:fld>
            <a:endParaRPr lang="en-US"/>
          </a:p>
        </p:txBody>
      </p:sp>
    </p:spTree>
    <p:extLst>
      <p:ext uri="{BB962C8B-B14F-4D97-AF65-F5344CB8AC3E}">
        <p14:creationId xmlns:p14="http://schemas.microsoft.com/office/powerpoint/2010/main" val="3865161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Gun</a:t>
            </a:r>
            <a:r>
              <a:rPr lang="en-US" baseline="0" dirty="0" smtClean="0"/>
              <a:t> burst when the von Mises stress exceed the yield point of the gun steel at temperature</a:t>
            </a:r>
            <a:endParaRPr lang="en-US" dirty="0"/>
          </a:p>
        </p:txBody>
      </p:sp>
      <p:sp>
        <p:nvSpPr>
          <p:cNvPr id="4" name="Slide Number Placeholder 3"/>
          <p:cNvSpPr>
            <a:spLocks noGrp="1"/>
          </p:cNvSpPr>
          <p:nvPr>
            <p:ph type="sldNum" sz="quarter" idx="10"/>
          </p:nvPr>
        </p:nvSpPr>
        <p:spPr/>
        <p:txBody>
          <a:bodyPr/>
          <a:lstStyle/>
          <a:p>
            <a:fld id="{2DA5A4B8-75F5-4872-88BD-6A2FBE3F30C9}" type="slidenum">
              <a:rPr lang="en-US" smtClean="0"/>
              <a:t>11</a:t>
            </a:fld>
            <a:endParaRPr lang="en-US"/>
          </a:p>
        </p:txBody>
      </p:sp>
    </p:spTree>
    <p:extLst>
      <p:ext uri="{BB962C8B-B14F-4D97-AF65-F5344CB8AC3E}">
        <p14:creationId xmlns:p14="http://schemas.microsoft.com/office/powerpoint/2010/main" val="330337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hangingPunct="0"/>
            <a:r>
              <a:rPr lang="en-US" dirty="0">
                <a:latin typeface="+mn-lt"/>
                <a:ea typeface="ＭＳ Ｐゴシック" charset="0"/>
                <a:cs typeface="ＭＳ Ｐゴシック" charset="0"/>
              </a:rPr>
              <a:t>Step 1: The initial heat released from the initiation train and five charges is 1859 kJ.  This represents 14.3% decomposition (=300/2100 g).</a:t>
            </a:r>
          </a:p>
          <a:p>
            <a:pPr hangingPunct="0"/>
            <a:r>
              <a:rPr lang="en-US" dirty="0">
                <a:latin typeface="+mn-lt"/>
                <a:ea typeface="ＭＳ Ｐゴシック" charset="0"/>
                <a:cs typeface="ＭＳ Ｐゴシック" charset="0"/>
              </a:rPr>
              <a:t> </a:t>
            </a:r>
          </a:p>
          <a:p>
            <a:pPr hangingPunct="0"/>
            <a:r>
              <a:rPr lang="en-US" dirty="0">
                <a:latin typeface="+mn-lt"/>
                <a:ea typeface="ＭＳ Ｐゴシック" charset="0"/>
                <a:cs typeface="ＭＳ Ｐゴシック" charset="0"/>
              </a:rPr>
              <a:t>Step 2:  The incubation temperature for the unreacted charges inside the gun increases from 100</a:t>
            </a:r>
            <a:r>
              <a:rPr lang="en-US" baseline="30000" dirty="0">
                <a:latin typeface="+mn-lt"/>
                <a:ea typeface="ＭＳ Ｐゴシック" charset="0"/>
                <a:cs typeface="ＭＳ Ｐゴシック" charset="0"/>
              </a:rPr>
              <a:t>o</a:t>
            </a:r>
            <a:r>
              <a:rPr lang="en-US" dirty="0">
                <a:latin typeface="+mn-lt"/>
                <a:ea typeface="ＭＳ Ｐゴシック" charset="0"/>
                <a:cs typeface="ＭＳ Ｐゴシック" charset="0"/>
              </a:rPr>
              <a:t>C to 238</a:t>
            </a:r>
            <a:r>
              <a:rPr lang="en-US" baseline="30000" dirty="0">
                <a:latin typeface="+mn-lt"/>
                <a:ea typeface="ＭＳ Ｐゴシック" charset="0"/>
                <a:cs typeface="ＭＳ Ｐゴシック" charset="0"/>
              </a:rPr>
              <a:t>o</a:t>
            </a:r>
            <a:r>
              <a:rPr lang="en-US" dirty="0">
                <a:latin typeface="+mn-lt"/>
                <a:ea typeface="ＭＳ Ｐゴシック" charset="0"/>
                <a:cs typeface="ＭＳ Ｐゴシック" charset="0"/>
              </a:rPr>
              <a:t>C due to the heat absorbed.</a:t>
            </a:r>
          </a:p>
          <a:p>
            <a:pPr hangingPunct="0"/>
            <a:r>
              <a:rPr lang="en-US" dirty="0">
                <a:latin typeface="+mn-lt"/>
                <a:ea typeface="ＭＳ Ｐゴシック" charset="0"/>
                <a:cs typeface="ＭＳ Ｐゴシック" charset="0"/>
              </a:rPr>
              <a:t> </a:t>
            </a:r>
          </a:p>
          <a:p>
            <a:pPr hangingPunct="0"/>
            <a:r>
              <a:rPr lang="en-US" dirty="0">
                <a:latin typeface="+mn-lt"/>
                <a:ea typeface="ＭＳ Ｐゴシック" charset="0"/>
                <a:cs typeface="ＭＳ Ｐゴシック" charset="0"/>
              </a:rPr>
              <a:t>Step 3:  The 14.3% decomposed explosive increases the number of moles of gas inside the gun from 0.82 to 12.96 g-moles.</a:t>
            </a:r>
          </a:p>
          <a:p>
            <a:pPr hangingPunct="0"/>
            <a:r>
              <a:rPr lang="en-US" dirty="0">
                <a:latin typeface="+mn-lt"/>
                <a:ea typeface="ＭＳ Ｐゴシック" charset="0"/>
                <a:cs typeface="ＭＳ Ｐゴシック" charset="0"/>
              </a:rPr>
              <a:t> </a:t>
            </a:r>
          </a:p>
          <a:p>
            <a:pPr hangingPunct="0"/>
            <a:r>
              <a:rPr lang="en-US" dirty="0">
                <a:latin typeface="+mn-lt"/>
                <a:ea typeface="ＭＳ Ｐゴシック" charset="0"/>
                <a:cs typeface="ＭＳ Ｐゴシック" charset="0"/>
              </a:rPr>
              <a:t>Step 4:  The evolved gas inside the gun raises the internal pressure to 205 </a:t>
            </a:r>
            <a:r>
              <a:rPr lang="en-US" dirty="0" err="1">
                <a:latin typeface="+mn-lt"/>
                <a:ea typeface="ＭＳ Ｐゴシック" charset="0"/>
                <a:cs typeface="ＭＳ Ｐゴシック" charset="0"/>
              </a:rPr>
              <a:t>atm</a:t>
            </a:r>
            <a:r>
              <a:rPr lang="en-US" dirty="0">
                <a:latin typeface="+mn-lt"/>
                <a:ea typeface="ＭＳ Ｐゴシック" charset="0"/>
                <a:cs typeface="ＭＳ Ｐゴシック" charset="0"/>
              </a:rPr>
              <a:t> or 3017 psi.</a:t>
            </a:r>
          </a:p>
          <a:p>
            <a:pPr hangingPunct="0"/>
            <a:r>
              <a:rPr lang="en-US" dirty="0">
                <a:latin typeface="+mn-lt"/>
                <a:ea typeface="ＭＳ Ｐゴシック" charset="0"/>
                <a:cs typeface="ＭＳ Ｐゴシック" charset="0"/>
              </a:rPr>
              <a:t> </a:t>
            </a:r>
          </a:p>
          <a:p>
            <a:pPr hangingPunct="0"/>
            <a:r>
              <a:rPr lang="en-US" dirty="0">
                <a:latin typeface="+mn-lt"/>
                <a:ea typeface="ＭＳ Ｐゴシック" charset="0"/>
                <a:cs typeface="ＭＳ Ｐゴシック" charset="0"/>
              </a:rPr>
              <a:t>Step 5:  The incubation temperature from Step 2, 238</a:t>
            </a:r>
            <a:r>
              <a:rPr lang="en-US" baseline="30000" dirty="0">
                <a:latin typeface="+mn-lt"/>
                <a:ea typeface="ＭＳ Ｐゴシック" charset="0"/>
                <a:cs typeface="ＭＳ Ｐゴシック" charset="0"/>
              </a:rPr>
              <a:t>o</a:t>
            </a:r>
            <a:r>
              <a:rPr lang="en-US" dirty="0">
                <a:latin typeface="+mn-lt"/>
                <a:ea typeface="ＭＳ Ｐゴシック" charset="0"/>
                <a:cs typeface="ＭＳ Ｐゴシック" charset="0"/>
              </a:rPr>
              <a:t>C (=511 K) generates an additional 0.06% decomposition over the next 45 seconds.  This is fed back into Steps 1 and 2 to continue the process for the next 45 second interval.</a:t>
            </a:r>
          </a:p>
          <a:p>
            <a:pPr hangingPunct="0"/>
            <a:r>
              <a:rPr lang="en-US" dirty="0">
                <a:latin typeface="+mn-lt"/>
                <a:ea typeface="ＭＳ Ｐゴシック" charset="0"/>
                <a:cs typeface="ＭＳ Ｐゴシック" charset="0"/>
              </a:rPr>
              <a:t> </a:t>
            </a:r>
          </a:p>
          <a:p>
            <a:pPr hangingPunct="0"/>
            <a:r>
              <a:rPr lang="en-US" dirty="0">
                <a:latin typeface="+mn-lt"/>
                <a:ea typeface="ＭＳ Ｐゴシック" charset="0"/>
                <a:cs typeface="ＭＳ Ｐゴシック" charset="0"/>
              </a:rPr>
              <a:t>Step 6:  The internal pressure of 3017 psi is used to calculate internal stresses at the thread relief.  For the first time cycle the von Mises stress is 20,852 psi which is well below the yield strength of the steel.</a:t>
            </a:r>
          </a:p>
        </p:txBody>
      </p:sp>
      <p:sp>
        <p:nvSpPr>
          <p:cNvPr id="4" name="Slide Number Placeholder 3"/>
          <p:cNvSpPr>
            <a:spLocks noGrp="1"/>
          </p:cNvSpPr>
          <p:nvPr>
            <p:ph type="sldNum" sz="quarter" idx="10"/>
          </p:nvPr>
        </p:nvSpPr>
        <p:spPr/>
        <p:txBody>
          <a:bodyPr/>
          <a:lstStyle/>
          <a:p>
            <a:pPr>
              <a:defRPr/>
            </a:pPr>
            <a:fld id="{737B8FF3-D605-4457-87A1-06F0C5EE3B9F}" type="slidenum">
              <a:rPr lang="en-US" altLang="en-US" smtClean="0"/>
              <a:pPr>
                <a:defRPr/>
              </a:pPr>
              <a:t>13</a:t>
            </a:fld>
            <a:endParaRPr lang="en-US" altLang="en-US"/>
          </a:p>
        </p:txBody>
      </p:sp>
    </p:spTree>
    <p:extLst>
      <p:ext uri="{BB962C8B-B14F-4D97-AF65-F5344CB8AC3E}">
        <p14:creationId xmlns:p14="http://schemas.microsoft.com/office/powerpoint/2010/main" val="101205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A5A4B8-75F5-4872-88BD-6A2FBE3F30C9}" type="slidenum">
              <a:rPr lang="en-US" smtClean="0"/>
              <a:t>15</a:t>
            </a:fld>
            <a:endParaRPr lang="en-US"/>
          </a:p>
        </p:txBody>
      </p:sp>
    </p:spTree>
    <p:extLst>
      <p:ext uri="{BB962C8B-B14F-4D97-AF65-F5344CB8AC3E}">
        <p14:creationId xmlns:p14="http://schemas.microsoft.com/office/powerpoint/2010/main" val="373372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As the preceding</a:t>
            </a:r>
            <a:r>
              <a:rPr lang="en-US" baseline="0" dirty="0" smtClean="0"/>
              <a:t> example illustrates, misfire guns are filled with uncertainty. Nonetheless, retrieval operations must begin at some point, and this activity has to be done safely.</a:t>
            </a:r>
            <a:endParaRPr lang="en-US" dirty="0"/>
          </a:p>
        </p:txBody>
      </p:sp>
      <p:sp>
        <p:nvSpPr>
          <p:cNvPr id="4" name="Slide Number Placeholder 3"/>
          <p:cNvSpPr>
            <a:spLocks noGrp="1"/>
          </p:cNvSpPr>
          <p:nvPr>
            <p:ph type="sldNum" sz="quarter" idx="10"/>
          </p:nvPr>
        </p:nvSpPr>
        <p:spPr/>
        <p:txBody>
          <a:bodyPr/>
          <a:lstStyle/>
          <a:p>
            <a:pPr>
              <a:defRPr/>
            </a:pPr>
            <a:fld id="{737B8FF3-D605-4457-87A1-06F0C5EE3B9F}" type="slidenum">
              <a:rPr lang="en-US" altLang="en-US" smtClean="0"/>
              <a:pPr>
                <a:defRPr/>
              </a:pPr>
              <a:t>18</a:t>
            </a:fld>
            <a:endParaRPr lang="en-US" altLang="en-US"/>
          </a:p>
        </p:txBody>
      </p:sp>
    </p:spTree>
    <p:extLst>
      <p:ext uri="{BB962C8B-B14F-4D97-AF65-F5344CB8AC3E}">
        <p14:creationId xmlns:p14="http://schemas.microsoft.com/office/powerpoint/2010/main" val="342600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 safety meeting</a:t>
            </a:r>
            <a:r>
              <a:rPr lang="en-US" baseline="0" dirty="0" smtClean="0"/>
              <a:t> –ref procedure, identify gun lay-down area, clear non-essential personnel</a:t>
            </a:r>
            <a:br>
              <a:rPr lang="en-US" baseline="0" dirty="0" smtClean="0"/>
            </a:br>
            <a:r>
              <a:rPr lang="en-US" baseline="0" dirty="0" smtClean="0"/>
              <a:t>-take temp measurements with the infrared thermometer at the same place on the gun body to ensure consistency – always avoiding scallops or reflective areas</a:t>
            </a:r>
          </a:p>
          <a:p>
            <a:r>
              <a:rPr lang="en-US" baseline="0" dirty="0" smtClean="0"/>
              <a:t>225 </a:t>
            </a:r>
            <a:r>
              <a:rPr lang="en-US" baseline="0" dirty="0" err="1" smtClean="0"/>
              <a:t>deg</a:t>
            </a:r>
            <a:r>
              <a:rPr lang="en-US" baseline="0" dirty="0" smtClean="0"/>
              <a:t> F is the suggested critical temp – 100F below the 1hr rating for RDX &gt;&gt;&gt; above it – indication of thermal </a:t>
            </a:r>
            <a:r>
              <a:rPr lang="en-US" baseline="0" dirty="0" err="1" smtClean="0"/>
              <a:t>cookoff</a:t>
            </a:r>
            <a:r>
              <a:rPr lang="en-US" baseline="0" dirty="0" smtClean="0"/>
              <a:t> is actively underway</a:t>
            </a:r>
            <a:endParaRPr lang="en-US" dirty="0"/>
          </a:p>
        </p:txBody>
      </p:sp>
      <p:sp>
        <p:nvSpPr>
          <p:cNvPr id="4" name="Slide Number Placeholder 3"/>
          <p:cNvSpPr>
            <a:spLocks noGrp="1"/>
          </p:cNvSpPr>
          <p:nvPr>
            <p:ph type="sldNum" sz="quarter" idx="10"/>
          </p:nvPr>
        </p:nvSpPr>
        <p:spPr/>
        <p:txBody>
          <a:bodyPr/>
          <a:lstStyle/>
          <a:p>
            <a:fld id="{2DA5A4B8-75F5-4872-88BD-6A2FBE3F30C9}" type="slidenum">
              <a:rPr lang="en-US" smtClean="0"/>
              <a:t>19</a:t>
            </a:fld>
            <a:endParaRPr lang="en-US"/>
          </a:p>
        </p:txBody>
      </p:sp>
    </p:spTree>
    <p:extLst>
      <p:ext uri="{BB962C8B-B14F-4D97-AF65-F5344CB8AC3E}">
        <p14:creationId xmlns:p14="http://schemas.microsoft.com/office/powerpoint/2010/main" val="339443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explosive will decompose</a:t>
            </a:r>
            <a:r>
              <a:rPr lang="en-US" baseline="0" dirty="0" smtClean="0"/>
              <a:t> quietly until none remains</a:t>
            </a:r>
            <a:endParaRPr lang="en-US" dirty="0"/>
          </a:p>
        </p:txBody>
      </p:sp>
      <p:sp>
        <p:nvSpPr>
          <p:cNvPr id="4" name="Slide Number Placeholder 3"/>
          <p:cNvSpPr>
            <a:spLocks noGrp="1"/>
          </p:cNvSpPr>
          <p:nvPr>
            <p:ph type="sldNum" sz="quarter" idx="10"/>
          </p:nvPr>
        </p:nvSpPr>
        <p:spPr/>
        <p:txBody>
          <a:bodyPr/>
          <a:lstStyle/>
          <a:p>
            <a:fld id="{2DA5A4B8-75F5-4872-88BD-6A2FBE3F30C9}" type="slidenum">
              <a:rPr lang="en-US" smtClean="0"/>
              <a:t>23</a:t>
            </a:fld>
            <a:endParaRPr lang="en-US"/>
          </a:p>
        </p:txBody>
      </p:sp>
    </p:spTree>
    <p:extLst>
      <p:ext uri="{BB962C8B-B14F-4D97-AF65-F5344CB8AC3E}">
        <p14:creationId xmlns:p14="http://schemas.microsoft.com/office/powerpoint/2010/main" val="162818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1"/>
        </a:solidFill>
        <a:effectLst/>
      </p:bgPr>
    </p:bg>
    <p:spTree>
      <p:nvGrpSpPr>
        <p:cNvPr id="1" name=""/>
        <p:cNvGrpSpPr/>
        <p:nvPr/>
      </p:nvGrpSpPr>
      <p:grpSpPr>
        <a:xfrm>
          <a:off x="0" y="0"/>
          <a:ext cx="0" cy="0"/>
          <a:chOff x="0" y="0"/>
          <a:chExt cx="0" cy="0"/>
        </a:xfrm>
      </p:grpSpPr>
      <p:sp>
        <p:nvSpPr>
          <p:cNvPr id="43" name="Freeform 8"/>
          <p:cNvSpPr>
            <a:spLocks/>
          </p:cNvSpPr>
          <p:nvPr userDrawn="1"/>
        </p:nvSpPr>
        <p:spPr bwMode="gray">
          <a:xfrm>
            <a:off x="364447" y="3429003"/>
            <a:ext cx="3022864" cy="3406140"/>
          </a:xfrm>
          <a:custGeom>
            <a:avLst/>
            <a:gdLst>
              <a:gd name="T0" fmla="*/ 1432 w 2403"/>
              <a:gd name="T1" fmla="*/ 0 h 2160"/>
              <a:gd name="T2" fmla="*/ 0 w 2403"/>
              <a:gd name="T3" fmla="*/ 2160 h 2160"/>
              <a:gd name="T4" fmla="*/ 1944 w 2403"/>
              <a:gd name="T5" fmla="*/ 2160 h 2160"/>
              <a:gd name="T6" fmla="*/ 2403 w 2403"/>
              <a:gd name="T7" fmla="*/ 1467 h 2160"/>
              <a:gd name="T8" fmla="*/ 1432 w 2403"/>
              <a:gd name="T9" fmla="*/ 0 h 2160"/>
            </a:gdLst>
            <a:ahLst/>
            <a:cxnLst>
              <a:cxn ang="0">
                <a:pos x="T0" y="T1"/>
              </a:cxn>
              <a:cxn ang="0">
                <a:pos x="T2" y="T3"/>
              </a:cxn>
              <a:cxn ang="0">
                <a:pos x="T4" y="T5"/>
              </a:cxn>
              <a:cxn ang="0">
                <a:pos x="T6" y="T7"/>
              </a:cxn>
              <a:cxn ang="0">
                <a:pos x="T8" y="T9"/>
              </a:cxn>
            </a:cxnLst>
            <a:rect l="0" t="0" r="r" b="b"/>
            <a:pathLst>
              <a:path w="2403" h="2160">
                <a:moveTo>
                  <a:pt x="1432" y="0"/>
                </a:moveTo>
                <a:lnTo>
                  <a:pt x="0" y="2160"/>
                </a:lnTo>
                <a:lnTo>
                  <a:pt x="1944" y="2160"/>
                </a:lnTo>
                <a:lnTo>
                  <a:pt x="2403" y="1467"/>
                </a:lnTo>
                <a:lnTo>
                  <a:pt x="1432" y="0"/>
                </a:lnTo>
                <a:close/>
              </a:path>
            </a:pathLst>
          </a:custGeom>
          <a:blipFill>
            <a:blip r:embed="rId2" cstate="email">
              <a:extLst>
                <a:ext uri="{28A0092B-C50C-407E-A947-70E740481C1C}">
                  <a14:useLocalDpi xmlns:a14="http://schemas.microsoft.com/office/drawing/2010/main"/>
                </a:ext>
              </a:extLst>
            </a:blip>
            <a:srcRect/>
            <a:stretch>
              <a:fillRect/>
            </a:stretch>
          </a:blipFill>
          <a:ln w="50800">
            <a:solidFill>
              <a:schemeClr val="bg1"/>
            </a:solidFill>
            <a:miter lim="800000"/>
            <a:headEnd/>
            <a:tailEnd/>
          </a:ln>
          <a:effectLst>
            <a:innerShdw blurRad="469900">
              <a:prstClr val="black">
                <a:alpha val="78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p:nvPr>
        </p:nvSpPr>
        <p:spPr>
          <a:xfrm>
            <a:off x="4784651" y="3274833"/>
            <a:ext cx="4004450" cy="1218655"/>
          </a:xfrm>
        </p:spPr>
        <p:txBody>
          <a:bodyPr tIns="0" rIns="0" anchor="t" anchorCtr="0"/>
          <a:lstStyle>
            <a:lvl1pPr>
              <a:defRPr sz="2000" b="1"/>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4784651" y="4493484"/>
            <a:ext cx="4004450" cy="1456461"/>
          </a:xfrm>
        </p:spPr>
        <p:txBody>
          <a:bodyPr rIns="0">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1" name="Freeform 7"/>
          <p:cNvSpPr>
            <a:spLocks/>
          </p:cNvSpPr>
          <p:nvPr userDrawn="1"/>
        </p:nvSpPr>
        <p:spPr bwMode="gray">
          <a:xfrm>
            <a:off x="17252" y="22860"/>
            <a:ext cx="2148586" cy="6812280"/>
          </a:xfrm>
          <a:custGeom>
            <a:avLst/>
            <a:gdLst>
              <a:gd name="T0" fmla="*/ 276 w 1708"/>
              <a:gd name="T1" fmla="*/ 0 h 4320"/>
              <a:gd name="T2" fmla="*/ 0 w 1708"/>
              <a:gd name="T3" fmla="*/ 0 h 4320"/>
              <a:gd name="T4" fmla="*/ 0 w 1708"/>
              <a:gd name="T5" fmla="*/ 4320 h 4320"/>
              <a:gd name="T6" fmla="*/ 276 w 1708"/>
              <a:gd name="T7" fmla="*/ 4320 h 4320"/>
              <a:gd name="T8" fmla="*/ 1708 w 1708"/>
              <a:gd name="T9" fmla="*/ 2160 h 4320"/>
              <a:gd name="T10" fmla="*/ 276 w 1708"/>
              <a:gd name="T11" fmla="*/ 0 h 4320"/>
            </a:gdLst>
            <a:ahLst/>
            <a:cxnLst>
              <a:cxn ang="0">
                <a:pos x="T0" y="T1"/>
              </a:cxn>
              <a:cxn ang="0">
                <a:pos x="T2" y="T3"/>
              </a:cxn>
              <a:cxn ang="0">
                <a:pos x="T4" y="T5"/>
              </a:cxn>
              <a:cxn ang="0">
                <a:pos x="T6" y="T7"/>
              </a:cxn>
              <a:cxn ang="0">
                <a:pos x="T8" y="T9"/>
              </a:cxn>
              <a:cxn ang="0">
                <a:pos x="T10" y="T11"/>
              </a:cxn>
            </a:cxnLst>
            <a:rect l="0" t="0" r="r" b="b"/>
            <a:pathLst>
              <a:path w="1708" h="4320">
                <a:moveTo>
                  <a:pt x="276" y="0"/>
                </a:moveTo>
                <a:lnTo>
                  <a:pt x="0" y="0"/>
                </a:lnTo>
                <a:lnTo>
                  <a:pt x="0" y="4320"/>
                </a:lnTo>
                <a:lnTo>
                  <a:pt x="276" y="4320"/>
                </a:lnTo>
                <a:lnTo>
                  <a:pt x="1708" y="2160"/>
                </a:lnTo>
                <a:lnTo>
                  <a:pt x="276" y="0"/>
                </a:lnTo>
                <a:close/>
              </a:path>
            </a:pathLst>
          </a:custGeom>
          <a:blipFill>
            <a:blip r:embed="rId3" cstate="email">
              <a:extLst>
                <a:ext uri="{28A0092B-C50C-407E-A947-70E740481C1C}">
                  <a14:useLocalDpi xmlns:a14="http://schemas.microsoft.com/office/drawing/2010/main"/>
                </a:ext>
              </a:extLst>
            </a:blip>
            <a:srcRect/>
            <a:stretch>
              <a:fillRect/>
            </a:stretch>
          </a:blipFill>
          <a:ln w="508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9"/>
          <p:cNvSpPr>
            <a:spLocks/>
          </p:cNvSpPr>
          <p:nvPr userDrawn="1"/>
        </p:nvSpPr>
        <p:spPr bwMode="gray">
          <a:xfrm>
            <a:off x="364447" y="22860"/>
            <a:ext cx="4245596" cy="5719477"/>
          </a:xfrm>
          <a:custGeom>
            <a:avLst/>
            <a:gdLst>
              <a:gd name="T0" fmla="*/ 2403 w 3375"/>
              <a:gd name="T1" fmla="*/ 3627 h 3627"/>
              <a:gd name="T2" fmla="*/ 3375 w 3375"/>
              <a:gd name="T3" fmla="*/ 2160 h 3627"/>
              <a:gd name="T4" fmla="*/ 1944 w 3375"/>
              <a:gd name="T5" fmla="*/ 0 h 3627"/>
              <a:gd name="T6" fmla="*/ 0 w 3375"/>
              <a:gd name="T7" fmla="*/ 0 h 3627"/>
              <a:gd name="T8" fmla="*/ 2403 w 3375"/>
              <a:gd name="T9" fmla="*/ 3627 h 3627"/>
            </a:gdLst>
            <a:ahLst/>
            <a:cxnLst>
              <a:cxn ang="0">
                <a:pos x="T0" y="T1"/>
              </a:cxn>
              <a:cxn ang="0">
                <a:pos x="T2" y="T3"/>
              </a:cxn>
              <a:cxn ang="0">
                <a:pos x="T4" y="T5"/>
              </a:cxn>
              <a:cxn ang="0">
                <a:pos x="T6" y="T7"/>
              </a:cxn>
              <a:cxn ang="0">
                <a:pos x="T8" y="T9"/>
              </a:cxn>
            </a:cxnLst>
            <a:rect l="0" t="0" r="r" b="b"/>
            <a:pathLst>
              <a:path w="3375" h="3627">
                <a:moveTo>
                  <a:pt x="2403" y="3627"/>
                </a:moveTo>
                <a:lnTo>
                  <a:pt x="3375" y="2160"/>
                </a:lnTo>
                <a:lnTo>
                  <a:pt x="1944" y="0"/>
                </a:lnTo>
                <a:lnTo>
                  <a:pt x="0" y="0"/>
                </a:lnTo>
                <a:lnTo>
                  <a:pt x="2403" y="3627"/>
                </a:lnTo>
                <a:close/>
              </a:path>
            </a:pathLst>
          </a:custGeom>
          <a:solidFill>
            <a:srgbClr val="CC0001"/>
          </a:solidFill>
          <a:ln w="508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0"/>
          <p:cNvSpPr>
            <a:spLocks/>
          </p:cNvSpPr>
          <p:nvPr userDrawn="1"/>
        </p:nvSpPr>
        <p:spPr bwMode="gray">
          <a:xfrm>
            <a:off x="2809913" y="22863"/>
            <a:ext cx="3601523" cy="3406140"/>
          </a:xfrm>
          <a:custGeom>
            <a:avLst/>
            <a:gdLst>
              <a:gd name="T0" fmla="*/ 1431 w 2863"/>
              <a:gd name="T1" fmla="*/ 2160 h 2160"/>
              <a:gd name="T2" fmla="*/ 2863 w 2863"/>
              <a:gd name="T3" fmla="*/ 0 h 2160"/>
              <a:gd name="T4" fmla="*/ 0 w 2863"/>
              <a:gd name="T5" fmla="*/ 0 h 2160"/>
              <a:gd name="T6" fmla="*/ 1431 w 2863"/>
              <a:gd name="T7" fmla="*/ 2160 h 2160"/>
            </a:gdLst>
            <a:ahLst/>
            <a:cxnLst>
              <a:cxn ang="0">
                <a:pos x="T0" y="T1"/>
              </a:cxn>
              <a:cxn ang="0">
                <a:pos x="T2" y="T3"/>
              </a:cxn>
              <a:cxn ang="0">
                <a:pos x="T4" y="T5"/>
              </a:cxn>
              <a:cxn ang="0">
                <a:pos x="T6" y="T7"/>
              </a:cxn>
            </a:cxnLst>
            <a:rect l="0" t="0" r="r" b="b"/>
            <a:pathLst>
              <a:path w="2863" h="2160">
                <a:moveTo>
                  <a:pt x="1431" y="2160"/>
                </a:moveTo>
                <a:lnTo>
                  <a:pt x="2863" y="0"/>
                </a:lnTo>
                <a:lnTo>
                  <a:pt x="0" y="0"/>
                </a:lnTo>
                <a:lnTo>
                  <a:pt x="1431" y="2160"/>
                </a:lnTo>
                <a:close/>
              </a:path>
            </a:pathLst>
          </a:custGeom>
          <a:blipFill>
            <a:blip r:embed="rId4" cstate="email">
              <a:extLst>
                <a:ext uri="{28A0092B-C50C-407E-A947-70E740481C1C}">
                  <a14:useLocalDpi xmlns:a14="http://schemas.microsoft.com/office/drawing/2010/main"/>
                </a:ext>
              </a:extLst>
            </a:blip>
            <a:stretch>
              <a:fillRect r="1060"/>
            </a:stretch>
          </a:blipFill>
          <a:ln w="508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p:nvPr userDrawn="1"/>
        </p:nvGrpSpPr>
        <p:grpSpPr>
          <a:xfrm>
            <a:off x="2433855" y="3356198"/>
            <a:ext cx="1936128" cy="136425"/>
            <a:chOff x="3049039" y="-1112761"/>
            <a:chExt cx="3026848" cy="213284"/>
          </a:xfrm>
          <a:solidFill>
            <a:schemeClr val="bg1"/>
          </a:solidFill>
        </p:grpSpPr>
        <p:sp>
          <p:nvSpPr>
            <p:cNvPr id="79" name="Freeform 78"/>
            <p:cNvSpPr>
              <a:spLocks/>
            </p:cNvSpPr>
            <p:nvPr/>
          </p:nvSpPr>
          <p:spPr bwMode="auto">
            <a:xfrm>
              <a:off x="5787154" y="-1110653"/>
              <a:ext cx="288733" cy="209068"/>
            </a:xfrm>
            <a:custGeom>
              <a:avLst/>
              <a:gdLst>
                <a:gd name="T0" fmla="*/ 0 w 685"/>
                <a:gd name="T1" fmla="*/ 496 h 496"/>
                <a:gd name="T2" fmla="*/ 154 w 685"/>
                <a:gd name="T3" fmla="*/ 496 h 496"/>
                <a:gd name="T4" fmla="*/ 154 w 685"/>
                <a:gd name="T5" fmla="*/ 135 h 496"/>
                <a:gd name="T6" fmla="*/ 156 w 685"/>
                <a:gd name="T7" fmla="*/ 135 h 496"/>
                <a:gd name="T8" fmla="*/ 446 w 685"/>
                <a:gd name="T9" fmla="*/ 496 h 496"/>
                <a:gd name="T10" fmla="*/ 685 w 685"/>
                <a:gd name="T11" fmla="*/ 496 h 496"/>
                <a:gd name="T12" fmla="*/ 685 w 685"/>
                <a:gd name="T13" fmla="*/ 0 h 496"/>
                <a:gd name="T14" fmla="*/ 531 w 685"/>
                <a:gd name="T15" fmla="*/ 0 h 496"/>
                <a:gd name="T16" fmla="*/ 531 w 685"/>
                <a:gd name="T17" fmla="*/ 361 h 496"/>
                <a:gd name="T18" fmla="*/ 529 w 685"/>
                <a:gd name="T19" fmla="*/ 361 h 496"/>
                <a:gd name="T20" fmla="*/ 239 w 685"/>
                <a:gd name="T21" fmla="*/ 0 h 496"/>
                <a:gd name="T22" fmla="*/ 0 w 685"/>
                <a:gd name="T23" fmla="*/ 0 h 496"/>
                <a:gd name="T24" fmla="*/ 0 w 685"/>
                <a:gd name="T25" fmla="*/ 496 h 496"/>
                <a:gd name="T26" fmla="*/ 0 w 685"/>
                <a:gd name="T27"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5" h="496">
                  <a:moveTo>
                    <a:pt x="0" y="496"/>
                  </a:moveTo>
                  <a:lnTo>
                    <a:pt x="154" y="496"/>
                  </a:lnTo>
                  <a:lnTo>
                    <a:pt x="154" y="135"/>
                  </a:lnTo>
                  <a:lnTo>
                    <a:pt x="156" y="135"/>
                  </a:lnTo>
                  <a:lnTo>
                    <a:pt x="446" y="496"/>
                  </a:lnTo>
                  <a:lnTo>
                    <a:pt x="685" y="496"/>
                  </a:lnTo>
                  <a:lnTo>
                    <a:pt x="685" y="0"/>
                  </a:lnTo>
                  <a:lnTo>
                    <a:pt x="531" y="0"/>
                  </a:lnTo>
                  <a:lnTo>
                    <a:pt x="531" y="361"/>
                  </a:lnTo>
                  <a:lnTo>
                    <a:pt x="529" y="361"/>
                  </a:lnTo>
                  <a:lnTo>
                    <a:pt x="239"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3049039" y="-1110653"/>
              <a:ext cx="267658" cy="209068"/>
            </a:xfrm>
            <a:custGeom>
              <a:avLst/>
              <a:gdLst>
                <a:gd name="T0" fmla="*/ 0 w 635"/>
                <a:gd name="T1" fmla="*/ 496 h 496"/>
                <a:gd name="T2" fmla="*/ 153 w 635"/>
                <a:gd name="T3" fmla="*/ 496 h 496"/>
                <a:gd name="T4" fmla="*/ 153 w 635"/>
                <a:gd name="T5" fmla="*/ 309 h 496"/>
                <a:gd name="T6" fmla="*/ 479 w 635"/>
                <a:gd name="T7" fmla="*/ 309 h 496"/>
                <a:gd name="T8" fmla="*/ 479 w 635"/>
                <a:gd name="T9" fmla="*/ 496 h 496"/>
                <a:gd name="T10" fmla="*/ 635 w 635"/>
                <a:gd name="T11" fmla="*/ 496 h 496"/>
                <a:gd name="T12" fmla="*/ 635 w 635"/>
                <a:gd name="T13" fmla="*/ 0 h 496"/>
                <a:gd name="T14" fmla="*/ 479 w 635"/>
                <a:gd name="T15" fmla="*/ 0 h 496"/>
                <a:gd name="T16" fmla="*/ 479 w 635"/>
                <a:gd name="T17" fmla="*/ 177 h 496"/>
                <a:gd name="T18" fmla="*/ 153 w 635"/>
                <a:gd name="T19" fmla="*/ 177 h 496"/>
                <a:gd name="T20" fmla="*/ 153 w 635"/>
                <a:gd name="T21" fmla="*/ 0 h 496"/>
                <a:gd name="T22" fmla="*/ 0 w 635"/>
                <a:gd name="T23" fmla="*/ 0 h 496"/>
                <a:gd name="T24" fmla="*/ 0 w 635"/>
                <a:gd name="T25" fmla="*/ 496 h 496"/>
                <a:gd name="T26" fmla="*/ 0 w 635"/>
                <a:gd name="T27"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5" h="496">
                  <a:moveTo>
                    <a:pt x="0" y="496"/>
                  </a:moveTo>
                  <a:lnTo>
                    <a:pt x="153" y="496"/>
                  </a:lnTo>
                  <a:lnTo>
                    <a:pt x="153" y="309"/>
                  </a:lnTo>
                  <a:lnTo>
                    <a:pt x="479" y="309"/>
                  </a:lnTo>
                  <a:lnTo>
                    <a:pt x="479" y="496"/>
                  </a:lnTo>
                  <a:lnTo>
                    <a:pt x="635" y="496"/>
                  </a:lnTo>
                  <a:lnTo>
                    <a:pt x="635" y="0"/>
                  </a:lnTo>
                  <a:lnTo>
                    <a:pt x="479" y="0"/>
                  </a:lnTo>
                  <a:lnTo>
                    <a:pt x="479" y="177"/>
                  </a:lnTo>
                  <a:lnTo>
                    <a:pt x="153" y="177"/>
                  </a:lnTo>
                  <a:lnTo>
                    <a:pt x="153"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noEditPoints="1"/>
            </p:cNvSpPr>
            <p:nvPr/>
          </p:nvSpPr>
          <p:spPr bwMode="auto">
            <a:xfrm>
              <a:off x="3339458" y="-1110653"/>
              <a:ext cx="316974" cy="209068"/>
            </a:xfrm>
            <a:custGeom>
              <a:avLst/>
              <a:gdLst>
                <a:gd name="T0" fmla="*/ 0 w 752"/>
                <a:gd name="T1" fmla="*/ 496 h 496"/>
                <a:gd name="T2" fmla="*/ 173 w 752"/>
                <a:gd name="T3" fmla="*/ 496 h 496"/>
                <a:gd name="T4" fmla="*/ 218 w 752"/>
                <a:gd name="T5" fmla="*/ 409 h 496"/>
                <a:gd name="T6" fmla="*/ 532 w 752"/>
                <a:gd name="T7" fmla="*/ 409 h 496"/>
                <a:gd name="T8" fmla="*/ 579 w 752"/>
                <a:gd name="T9" fmla="*/ 496 h 496"/>
                <a:gd name="T10" fmla="*/ 752 w 752"/>
                <a:gd name="T11" fmla="*/ 496 h 496"/>
                <a:gd name="T12" fmla="*/ 473 w 752"/>
                <a:gd name="T13" fmla="*/ 0 h 496"/>
                <a:gd name="T14" fmla="*/ 272 w 752"/>
                <a:gd name="T15" fmla="*/ 0 h 496"/>
                <a:gd name="T16" fmla="*/ 0 w 752"/>
                <a:gd name="T17" fmla="*/ 496 h 496"/>
                <a:gd name="T18" fmla="*/ 0 w 752"/>
                <a:gd name="T19" fmla="*/ 496 h 496"/>
                <a:gd name="T20" fmla="*/ 374 w 752"/>
                <a:gd name="T21" fmla="*/ 116 h 496"/>
                <a:gd name="T22" fmla="*/ 473 w 752"/>
                <a:gd name="T23" fmla="*/ 302 h 496"/>
                <a:gd name="T24" fmla="*/ 274 w 752"/>
                <a:gd name="T25" fmla="*/ 302 h 496"/>
                <a:gd name="T26" fmla="*/ 374 w 752"/>
                <a:gd name="T27" fmla="*/ 116 h 496"/>
                <a:gd name="T28" fmla="*/ 374 w 752"/>
                <a:gd name="T29" fmla="*/ 1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2" h="496">
                  <a:moveTo>
                    <a:pt x="0" y="496"/>
                  </a:moveTo>
                  <a:lnTo>
                    <a:pt x="173" y="496"/>
                  </a:lnTo>
                  <a:lnTo>
                    <a:pt x="218" y="409"/>
                  </a:lnTo>
                  <a:lnTo>
                    <a:pt x="532" y="409"/>
                  </a:lnTo>
                  <a:lnTo>
                    <a:pt x="579" y="496"/>
                  </a:lnTo>
                  <a:lnTo>
                    <a:pt x="752" y="496"/>
                  </a:lnTo>
                  <a:lnTo>
                    <a:pt x="473" y="0"/>
                  </a:lnTo>
                  <a:lnTo>
                    <a:pt x="272" y="0"/>
                  </a:lnTo>
                  <a:lnTo>
                    <a:pt x="0" y="496"/>
                  </a:lnTo>
                  <a:lnTo>
                    <a:pt x="0" y="496"/>
                  </a:lnTo>
                  <a:close/>
                  <a:moveTo>
                    <a:pt x="374" y="116"/>
                  </a:moveTo>
                  <a:lnTo>
                    <a:pt x="473" y="302"/>
                  </a:lnTo>
                  <a:lnTo>
                    <a:pt x="274" y="302"/>
                  </a:lnTo>
                  <a:lnTo>
                    <a:pt x="374" y="116"/>
                  </a:lnTo>
                  <a:lnTo>
                    <a:pt x="374" y="11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3679193" y="-1110653"/>
              <a:ext cx="211176" cy="209068"/>
            </a:xfrm>
            <a:custGeom>
              <a:avLst/>
              <a:gdLst>
                <a:gd name="T0" fmla="*/ 0 w 501"/>
                <a:gd name="T1" fmla="*/ 496 h 496"/>
                <a:gd name="T2" fmla="*/ 501 w 501"/>
                <a:gd name="T3" fmla="*/ 496 h 496"/>
                <a:gd name="T4" fmla="*/ 501 w 501"/>
                <a:gd name="T5" fmla="*/ 368 h 496"/>
                <a:gd name="T6" fmla="*/ 154 w 501"/>
                <a:gd name="T7" fmla="*/ 368 h 496"/>
                <a:gd name="T8" fmla="*/ 154 w 501"/>
                <a:gd name="T9" fmla="*/ 0 h 496"/>
                <a:gd name="T10" fmla="*/ 0 w 501"/>
                <a:gd name="T11" fmla="*/ 0 h 496"/>
                <a:gd name="T12" fmla="*/ 0 w 501"/>
                <a:gd name="T13" fmla="*/ 496 h 496"/>
                <a:gd name="T14" fmla="*/ 0 w 501"/>
                <a:gd name="T15" fmla="*/ 496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6">
                  <a:moveTo>
                    <a:pt x="0" y="496"/>
                  </a:moveTo>
                  <a:lnTo>
                    <a:pt x="501" y="496"/>
                  </a:lnTo>
                  <a:lnTo>
                    <a:pt x="501" y="368"/>
                  </a:lnTo>
                  <a:lnTo>
                    <a:pt x="154" y="368"/>
                  </a:lnTo>
                  <a:lnTo>
                    <a:pt x="154"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3918188" y="-1110653"/>
              <a:ext cx="211176" cy="209068"/>
            </a:xfrm>
            <a:custGeom>
              <a:avLst/>
              <a:gdLst>
                <a:gd name="T0" fmla="*/ 0 w 501"/>
                <a:gd name="T1" fmla="*/ 496 h 496"/>
                <a:gd name="T2" fmla="*/ 501 w 501"/>
                <a:gd name="T3" fmla="*/ 496 h 496"/>
                <a:gd name="T4" fmla="*/ 501 w 501"/>
                <a:gd name="T5" fmla="*/ 368 h 496"/>
                <a:gd name="T6" fmla="*/ 154 w 501"/>
                <a:gd name="T7" fmla="*/ 368 h 496"/>
                <a:gd name="T8" fmla="*/ 154 w 501"/>
                <a:gd name="T9" fmla="*/ 0 h 496"/>
                <a:gd name="T10" fmla="*/ 0 w 501"/>
                <a:gd name="T11" fmla="*/ 0 h 496"/>
                <a:gd name="T12" fmla="*/ 0 w 501"/>
                <a:gd name="T13" fmla="*/ 496 h 496"/>
                <a:gd name="T14" fmla="*/ 0 w 501"/>
                <a:gd name="T15" fmla="*/ 496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6">
                  <a:moveTo>
                    <a:pt x="0" y="496"/>
                  </a:moveTo>
                  <a:lnTo>
                    <a:pt x="501" y="496"/>
                  </a:lnTo>
                  <a:lnTo>
                    <a:pt x="501" y="368"/>
                  </a:lnTo>
                  <a:lnTo>
                    <a:pt x="154" y="368"/>
                  </a:lnTo>
                  <a:lnTo>
                    <a:pt x="154"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p:nvSpPr>
          <p:spPr bwMode="auto">
            <a:xfrm>
              <a:off x="4160134" y="-1110653"/>
              <a:ext cx="65755" cy="209068"/>
            </a:xfrm>
            <a:custGeom>
              <a:avLst/>
              <a:gdLst>
                <a:gd name="T0" fmla="*/ 0 w 156"/>
                <a:gd name="T1" fmla="*/ 496 h 496"/>
                <a:gd name="T2" fmla="*/ 156 w 156"/>
                <a:gd name="T3" fmla="*/ 496 h 496"/>
                <a:gd name="T4" fmla="*/ 156 w 156"/>
                <a:gd name="T5" fmla="*/ 0 h 496"/>
                <a:gd name="T6" fmla="*/ 0 w 156"/>
                <a:gd name="T7" fmla="*/ 0 h 496"/>
                <a:gd name="T8" fmla="*/ 0 w 156"/>
                <a:gd name="T9" fmla="*/ 496 h 496"/>
                <a:gd name="T10" fmla="*/ 0 w 156"/>
                <a:gd name="T11" fmla="*/ 496 h 496"/>
              </a:gdLst>
              <a:ahLst/>
              <a:cxnLst>
                <a:cxn ang="0">
                  <a:pos x="T0" y="T1"/>
                </a:cxn>
                <a:cxn ang="0">
                  <a:pos x="T2" y="T3"/>
                </a:cxn>
                <a:cxn ang="0">
                  <a:pos x="T4" y="T5"/>
                </a:cxn>
                <a:cxn ang="0">
                  <a:pos x="T6" y="T7"/>
                </a:cxn>
                <a:cxn ang="0">
                  <a:pos x="T8" y="T9"/>
                </a:cxn>
                <a:cxn ang="0">
                  <a:pos x="T10" y="T11"/>
                </a:cxn>
              </a:cxnLst>
              <a:rect l="0" t="0" r="r" b="b"/>
              <a:pathLst>
                <a:path w="156" h="496">
                  <a:moveTo>
                    <a:pt x="0" y="496"/>
                  </a:moveTo>
                  <a:lnTo>
                    <a:pt x="156" y="496"/>
                  </a:lnTo>
                  <a:lnTo>
                    <a:pt x="156"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noEditPoints="1"/>
            </p:cNvSpPr>
            <p:nvPr/>
          </p:nvSpPr>
          <p:spPr bwMode="auto">
            <a:xfrm>
              <a:off x="4273519" y="-1110653"/>
              <a:ext cx="271873" cy="209068"/>
            </a:xfrm>
            <a:custGeom>
              <a:avLst/>
              <a:gdLst>
                <a:gd name="T0" fmla="*/ 0 w 273"/>
                <a:gd name="T1" fmla="*/ 210 h 210"/>
                <a:gd name="T2" fmla="*/ 208 w 273"/>
                <a:gd name="T3" fmla="*/ 210 h 210"/>
                <a:gd name="T4" fmla="*/ 273 w 273"/>
                <a:gd name="T5" fmla="*/ 154 h 210"/>
                <a:gd name="T6" fmla="*/ 234 w 273"/>
                <a:gd name="T7" fmla="*/ 104 h 210"/>
                <a:gd name="T8" fmla="*/ 234 w 273"/>
                <a:gd name="T9" fmla="*/ 103 h 210"/>
                <a:gd name="T10" fmla="*/ 265 w 273"/>
                <a:gd name="T11" fmla="*/ 55 h 210"/>
                <a:gd name="T12" fmla="*/ 188 w 273"/>
                <a:gd name="T13" fmla="*/ 0 h 210"/>
                <a:gd name="T14" fmla="*/ 0 w 273"/>
                <a:gd name="T15" fmla="*/ 0 h 210"/>
                <a:gd name="T16" fmla="*/ 0 w 273"/>
                <a:gd name="T17" fmla="*/ 210 h 210"/>
                <a:gd name="T18" fmla="*/ 65 w 273"/>
                <a:gd name="T19" fmla="*/ 127 h 210"/>
                <a:gd name="T20" fmla="*/ 182 w 273"/>
                <a:gd name="T21" fmla="*/ 127 h 210"/>
                <a:gd name="T22" fmla="*/ 206 w 273"/>
                <a:gd name="T23" fmla="*/ 144 h 210"/>
                <a:gd name="T24" fmla="*/ 182 w 273"/>
                <a:gd name="T25" fmla="*/ 160 h 210"/>
                <a:gd name="T26" fmla="*/ 65 w 273"/>
                <a:gd name="T27" fmla="*/ 160 h 210"/>
                <a:gd name="T28" fmla="*/ 65 w 273"/>
                <a:gd name="T29" fmla="*/ 127 h 210"/>
                <a:gd name="T30" fmla="*/ 65 w 273"/>
                <a:gd name="T31" fmla="*/ 50 h 210"/>
                <a:gd name="T32" fmla="*/ 181 w 273"/>
                <a:gd name="T33" fmla="*/ 50 h 210"/>
                <a:gd name="T34" fmla="*/ 200 w 273"/>
                <a:gd name="T35" fmla="*/ 67 h 210"/>
                <a:gd name="T36" fmla="*/ 181 w 273"/>
                <a:gd name="T37" fmla="*/ 83 h 210"/>
                <a:gd name="T38" fmla="*/ 65 w 273"/>
                <a:gd name="T39" fmla="*/ 83 h 210"/>
                <a:gd name="T40" fmla="*/ 65 w 273"/>
                <a:gd name="T41" fmla="*/ 5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10">
                  <a:moveTo>
                    <a:pt x="0" y="210"/>
                  </a:moveTo>
                  <a:cubicBezTo>
                    <a:pt x="208" y="210"/>
                    <a:pt x="208" y="210"/>
                    <a:pt x="208" y="210"/>
                  </a:cubicBezTo>
                  <a:cubicBezTo>
                    <a:pt x="245" y="210"/>
                    <a:pt x="273" y="200"/>
                    <a:pt x="273" y="154"/>
                  </a:cubicBezTo>
                  <a:cubicBezTo>
                    <a:pt x="273" y="123"/>
                    <a:pt x="262" y="108"/>
                    <a:pt x="234" y="104"/>
                  </a:cubicBezTo>
                  <a:cubicBezTo>
                    <a:pt x="234" y="103"/>
                    <a:pt x="234" y="103"/>
                    <a:pt x="234" y="103"/>
                  </a:cubicBezTo>
                  <a:cubicBezTo>
                    <a:pt x="252" y="98"/>
                    <a:pt x="265" y="91"/>
                    <a:pt x="265" y="55"/>
                  </a:cubicBezTo>
                  <a:cubicBezTo>
                    <a:pt x="265" y="14"/>
                    <a:pt x="240" y="0"/>
                    <a:pt x="188" y="0"/>
                  </a:cubicBezTo>
                  <a:cubicBezTo>
                    <a:pt x="0" y="0"/>
                    <a:pt x="0" y="0"/>
                    <a:pt x="0" y="0"/>
                  </a:cubicBezTo>
                  <a:cubicBezTo>
                    <a:pt x="0" y="210"/>
                    <a:pt x="0" y="210"/>
                    <a:pt x="0" y="210"/>
                  </a:cubicBezTo>
                  <a:close/>
                  <a:moveTo>
                    <a:pt x="65" y="127"/>
                  </a:moveTo>
                  <a:cubicBezTo>
                    <a:pt x="182" y="127"/>
                    <a:pt x="182" y="127"/>
                    <a:pt x="182" y="127"/>
                  </a:cubicBezTo>
                  <a:cubicBezTo>
                    <a:pt x="196" y="127"/>
                    <a:pt x="206" y="130"/>
                    <a:pt x="206" y="144"/>
                  </a:cubicBezTo>
                  <a:cubicBezTo>
                    <a:pt x="206" y="156"/>
                    <a:pt x="196" y="160"/>
                    <a:pt x="182" y="160"/>
                  </a:cubicBezTo>
                  <a:cubicBezTo>
                    <a:pt x="65" y="160"/>
                    <a:pt x="65" y="160"/>
                    <a:pt x="65" y="160"/>
                  </a:cubicBezTo>
                  <a:cubicBezTo>
                    <a:pt x="65" y="127"/>
                    <a:pt x="65" y="127"/>
                    <a:pt x="65" y="127"/>
                  </a:cubicBezTo>
                  <a:close/>
                  <a:moveTo>
                    <a:pt x="65" y="50"/>
                  </a:moveTo>
                  <a:cubicBezTo>
                    <a:pt x="181" y="50"/>
                    <a:pt x="181" y="50"/>
                    <a:pt x="181" y="50"/>
                  </a:cubicBezTo>
                  <a:cubicBezTo>
                    <a:pt x="193" y="50"/>
                    <a:pt x="200" y="55"/>
                    <a:pt x="200" y="67"/>
                  </a:cubicBezTo>
                  <a:cubicBezTo>
                    <a:pt x="200" y="79"/>
                    <a:pt x="193" y="83"/>
                    <a:pt x="181" y="83"/>
                  </a:cubicBezTo>
                  <a:cubicBezTo>
                    <a:pt x="65" y="83"/>
                    <a:pt x="65" y="83"/>
                    <a:pt x="65" y="83"/>
                  </a:cubicBezTo>
                  <a:cubicBezTo>
                    <a:pt x="65" y="50"/>
                    <a:pt x="65" y="50"/>
                    <a:pt x="65"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p:cNvSpPr>
            <p:nvPr/>
          </p:nvSpPr>
          <p:spPr bwMode="auto">
            <a:xfrm>
              <a:off x="4584171" y="-1110653"/>
              <a:ext cx="268079" cy="211176"/>
            </a:xfrm>
            <a:custGeom>
              <a:avLst/>
              <a:gdLst>
                <a:gd name="T0" fmla="*/ 0 w 269"/>
                <a:gd name="T1" fmla="*/ 135 h 212"/>
                <a:gd name="T2" fmla="*/ 88 w 269"/>
                <a:gd name="T3" fmla="*/ 212 h 212"/>
                <a:gd name="T4" fmla="*/ 181 w 269"/>
                <a:gd name="T5" fmla="*/ 212 h 212"/>
                <a:gd name="T6" fmla="*/ 269 w 269"/>
                <a:gd name="T7" fmla="*/ 135 h 212"/>
                <a:gd name="T8" fmla="*/ 269 w 269"/>
                <a:gd name="T9" fmla="*/ 0 h 212"/>
                <a:gd name="T10" fmla="*/ 203 w 269"/>
                <a:gd name="T11" fmla="*/ 0 h 212"/>
                <a:gd name="T12" fmla="*/ 203 w 269"/>
                <a:gd name="T13" fmla="*/ 121 h 212"/>
                <a:gd name="T14" fmla="*/ 167 w 269"/>
                <a:gd name="T15" fmla="*/ 158 h 212"/>
                <a:gd name="T16" fmla="*/ 102 w 269"/>
                <a:gd name="T17" fmla="*/ 158 h 212"/>
                <a:gd name="T18" fmla="*/ 66 w 269"/>
                <a:gd name="T19" fmla="*/ 121 h 212"/>
                <a:gd name="T20" fmla="*/ 66 w 269"/>
                <a:gd name="T21" fmla="*/ 0 h 212"/>
                <a:gd name="T22" fmla="*/ 0 w 269"/>
                <a:gd name="T23" fmla="*/ 0 h 212"/>
                <a:gd name="T24" fmla="*/ 0 w 269"/>
                <a:gd name="T25" fmla="*/ 13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212">
                  <a:moveTo>
                    <a:pt x="0" y="135"/>
                  </a:moveTo>
                  <a:cubicBezTo>
                    <a:pt x="0" y="187"/>
                    <a:pt x="28" y="212"/>
                    <a:pt x="88" y="212"/>
                  </a:cubicBezTo>
                  <a:cubicBezTo>
                    <a:pt x="181" y="212"/>
                    <a:pt x="181" y="212"/>
                    <a:pt x="181" y="212"/>
                  </a:cubicBezTo>
                  <a:cubicBezTo>
                    <a:pt x="241" y="212"/>
                    <a:pt x="269" y="187"/>
                    <a:pt x="269" y="135"/>
                  </a:cubicBezTo>
                  <a:cubicBezTo>
                    <a:pt x="269" y="0"/>
                    <a:pt x="269" y="0"/>
                    <a:pt x="269" y="0"/>
                  </a:cubicBezTo>
                  <a:cubicBezTo>
                    <a:pt x="203" y="0"/>
                    <a:pt x="203" y="0"/>
                    <a:pt x="203" y="0"/>
                  </a:cubicBezTo>
                  <a:cubicBezTo>
                    <a:pt x="203" y="121"/>
                    <a:pt x="203" y="121"/>
                    <a:pt x="203" y="121"/>
                  </a:cubicBezTo>
                  <a:cubicBezTo>
                    <a:pt x="203" y="148"/>
                    <a:pt x="194" y="158"/>
                    <a:pt x="167" y="158"/>
                  </a:cubicBezTo>
                  <a:cubicBezTo>
                    <a:pt x="102" y="158"/>
                    <a:pt x="102" y="158"/>
                    <a:pt x="102" y="158"/>
                  </a:cubicBezTo>
                  <a:cubicBezTo>
                    <a:pt x="75" y="158"/>
                    <a:pt x="66" y="148"/>
                    <a:pt x="66" y="121"/>
                  </a:cubicBezTo>
                  <a:cubicBezTo>
                    <a:pt x="66" y="0"/>
                    <a:pt x="66" y="0"/>
                    <a:pt x="66" y="0"/>
                  </a:cubicBezTo>
                  <a:cubicBezTo>
                    <a:pt x="0" y="0"/>
                    <a:pt x="0" y="0"/>
                    <a:pt x="0" y="0"/>
                  </a:cubicBezTo>
                  <a:cubicBezTo>
                    <a:pt x="0" y="135"/>
                    <a:pt x="0" y="135"/>
                    <a:pt x="0" y="1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noEditPoints="1"/>
            </p:cNvSpPr>
            <p:nvPr/>
          </p:nvSpPr>
          <p:spPr bwMode="auto">
            <a:xfrm>
              <a:off x="4896086" y="-1110653"/>
              <a:ext cx="259649" cy="209068"/>
            </a:xfrm>
            <a:custGeom>
              <a:avLst/>
              <a:gdLst>
                <a:gd name="T0" fmla="*/ 65 w 261"/>
                <a:gd name="T1" fmla="*/ 52 h 210"/>
                <a:gd name="T2" fmla="*/ 168 w 261"/>
                <a:gd name="T3" fmla="*/ 52 h 210"/>
                <a:gd name="T4" fmla="*/ 198 w 261"/>
                <a:gd name="T5" fmla="*/ 74 h 210"/>
                <a:gd name="T6" fmla="*/ 198 w 261"/>
                <a:gd name="T7" fmla="*/ 81 h 210"/>
                <a:gd name="T8" fmla="*/ 173 w 261"/>
                <a:gd name="T9" fmla="*/ 103 h 210"/>
                <a:gd name="T10" fmla="*/ 65 w 261"/>
                <a:gd name="T11" fmla="*/ 103 h 210"/>
                <a:gd name="T12" fmla="*/ 65 w 261"/>
                <a:gd name="T13" fmla="*/ 52 h 210"/>
                <a:gd name="T14" fmla="*/ 0 w 261"/>
                <a:gd name="T15" fmla="*/ 210 h 210"/>
                <a:gd name="T16" fmla="*/ 65 w 261"/>
                <a:gd name="T17" fmla="*/ 210 h 210"/>
                <a:gd name="T18" fmla="*/ 65 w 261"/>
                <a:gd name="T19" fmla="*/ 155 h 210"/>
                <a:gd name="T20" fmla="*/ 168 w 261"/>
                <a:gd name="T21" fmla="*/ 155 h 210"/>
                <a:gd name="T22" fmla="*/ 195 w 261"/>
                <a:gd name="T23" fmla="*/ 185 h 210"/>
                <a:gd name="T24" fmla="*/ 195 w 261"/>
                <a:gd name="T25" fmla="*/ 210 h 210"/>
                <a:gd name="T26" fmla="*/ 260 w 261"/>
                <a:gd name="T27" fmla="*/ 210 h 210"/>
                <a:gd name="T28" fmla="*/ 260 w 261"/>
                <a:gd name="T29" fmla="*/ 174 h 210"/>
                <a:gd name="T30" fmla="*/ 225 w 261"/>
                <a:gd name="T31" fmla="*/ 128 h 210"/>
                <a:gd name="T32" fmla="*/ 225 w 261"/>
                <a:gd name="T33" fmla="*/ 127 h 210"/>
                <a:gd name="T34" fmla="*/ 261 w 261"/>
                <a:gd name="T35" fmla="*/ 76 h 210"/>
                <a:gd name="T36" fmla="*/ 261 w 261"/>
                <a:gd name="T37" fmla="*/ 62 h 210"/>
                <a:gd name="T38" fmla="*/ 197 w 261"/>
                <a:gd name="T39" fmla="*/ 0 h 210"/>
                <a:gd name="T40" fmla="*/ 0 w 261"/>
                <a:gd name="T41" fmla="*/ 0 h 210"/>
                <a:gd name="T42" fmla="*/ 0 w 261"/>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210">
                  <a:moveTo>
                    <a:pt x="65" y="52"/>
                  </a:moveTo>
                  <a:cubicBezTo>
                    <a:pt x="168" y="52"/>
                    <a:pt x="168" y="52"/>
                    <a:pt x="168" y="52"/>
                  </a:cubicBezTo>
                  <a:cubicBezTo>
                    <a:pt x="188" y="52"/>
                    <a:pt x="198" y="56"/>
                    <a:pt x="198" y="74"/>
                  </a:cubicBezTo>
                  <a:cubicBezTo>
                    <a:pt x="198" y="81"/>
                    <a:pt x="198" y="81"/>
                    <a:pt x="198" y="81"/>
                  </a:cubicBezTo>
                  <a:cubicBezTo>
                    <a:pt x="198" y="96"/>
                    <a:pt x="191" y="103"/>
                    <a:pt x="173" y="103"/>
                  </a:cubicBezTo>
                  <a:cubicBezTo>
                    <a:pt x="65" y="103"/>
                    <a:pt x="65" y="103"/>
                    <a:pt x="65" y="103"/>
                  </a:cubicBezTo>
                  <a:cubicBezTo>
                    <a:pt x="65" y="52"/>
                    <a:pt x="65" y="52"/>
                    <a:pt x="65" y="52"/>
                  </a:cubicBezTo>
                  <a:close/>
                  <a:moveTo>
                    <a:pt x="0" y="210"/>
                  </a:moveTo>
                  <a:cubicBezTo>
                    <a:pt x="65" y="210"/>
                    <a:pt x="65" y="210"/>
                    <a:pt x="65" y="210"/>
                  </a:cubicBezTo>
                  <a:cubicBezTo>
                    <a:pt x="65" y="155"/>
                    <a:pt x="65" y="155"/>
                    <a:pt x="65" y="155"/>
                  </a:cubicBezTo>
                  <a:cubicBezTo>
                    <a:pt x="168" y="155"/>
                    <a:pt x="168" y="155"/>
                    <a:pt x="168" y="155"/>
                  </a:cubicBezTo>
                  <a:cubicBezTo>
                    <a:pt x="188" y="155"/>
                    <a:pt x="195" y="163"/>
                    <a:pt x="195" y="185"/>
                  </a:cubicBezTo>
                  <a:cubicBezTo>
                    <a:pt x="195" y="210"/>
                    <a:pt x="195" y="210"/>
                    <a:pt x="195" y="210"/>
                  </a:cubicBezTo>
                  <a:cubicBezTo>
                    <a:pt x="260" y="210"/>
                    <a:pt x="260" y="210"/>
                    <a:pt x="260" y="210"/>
                  </a:cubicBezTo>
                  <a:cubicBezTo>
                    <a:pt x="260" y="174"/>
                    <a:pt x="260" y="174"/>
                    <a:pt x="260" y="174"/>
                  </a:cubicBezTo>
                  <a:cubicBezTo>
                    <a:pt x="260" y="140"/>
                    <a:pt x="244" y="131"/>
                    <a:pt x="225" y="128"/>
                  </a:cubicBezTo>
                  <a:cubicBezTo>
                    <a:pt x="225" y="127"/>
                    <a:pt x="225" y="127"/>
                    <a:pt x="225" y="127"/>
                  </a:cubicBezTo>
                  <a:cubicBezTo>
                    <a:pt x="255" y="120"/>
                    <a:pt x="261" y="104"/>
                    <a:pt x="261" y="76"/>
                  </a:cubicBezTo>
                  <a:cubicBezTo>
                    <a:pt x="261" y="62"/>
                    <a:pt x="261" y="62"/>
                    <a:pt x="261" y="62"/>
                  </a:cubicBezTo>
                  <a:cubicBezTo>
                    <a:pt x="261" y="25"/>
                    <a:pt x="248" y="0"/>
                    <a:pt x="197" y="0"/>
                  </a:cubicBezTo>
                  <a:cubicBezTo>
                    <a:pt x="0" y="0"/>
                    <a:pt x="0" y="0"/>
                    <a:pt x="0" y="0"/>
                  </a:cubicBezTo>
                  <a:cubicBezTo>
                    <a:pt x="0" y="210"/>
                    <a:pt x="0" y="210"/>
                    <a:pt x="0" y="2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p:nvSpPr>
          <p:spPr bwMode="auto">
            <a:xfrm>
              <a:off x="5184819" y="-1110653"/>
              <a:ext cx="247847" cy="209068"/>
            </a:xfrm>
            <a:custGeom>
              <a:avLst/>
              <a:gdLst>
                <a:gd name="T0" fmla="*/ 0 w 588"/>
                <a:gd name="T1" fmla="*/ 123 h 496"/>
                <a:gd name="T2" fmla="*/ 217 w 588"/>
                <a:gd name="T3" fmla="*/ 123 h 496"/>
                <a:gd name="T4" fmla="*/ 217 w 588"/>
                <a:gd name="T5" fmla="*/ 496 h 496"/>
                <a:gd name="T6" fmla="*/ 371 w 588"/>
                <a:gd name="T7" fmla="*/ 496 h 496"/>
                <a:gd name="T8" fmla="*/ 371 w 588"/>
                <a:gd name="T9" fmla="*/ 123 h 496"/>
                <a:gd name="T10" fmla="*/ 588 w 588"/>
                <a:gd name="T11" fmla="*/ 123 h 496"/>
                <a:gd name="T12" fmla="*/ 588 w 588"/>
                <a:gd name="T13" fmla="*/ 0 h 496"/>
                <a:gd name="T14" fmla="*/ 0 w 588"/>
                <a:gd name="T15" fmla="*/ 0 h 496"/>
                <a:gd name="T16" fmla="*/ 0 w 588"/>
                <a:gd name="T17" fmla="*/ 123 h 496"/>
                <a:gd name="T18" fmla="*/ 0 w 588"/>
                <a:gd name="T19" fmla="*/ 123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8" h="496">
                  <a:moveTo>
                    <a:pt x="0" y="123"/>
                  </a:moveTo>
                  <a:lnTo>
                    <a:pt x="217" y="123"/>
                  </a:lnTo>
                  <a:lnTo>
                    <a:pt x="217" y="496"/>
                  </a:lnTo>
                  <a:lnTo>
                    <a:pt x="371" y="496"/>
                  </a:lnTo>
                  <a:lnTo>
                    <a:pt x="371" y="123"/>
                  </a:lnTo>
                  <a:lnTo>
                    <a:pt x="588" y="123"/>
                  </a:lnTo>
                  <a:lnTo>
                    <a:pt x="588" y="0"/>
                  </a:lnTo>
                  <a:lnTo>
                    <a:pt x="0" y="0"/>
                  </a:lnTo>
                  <a:lnTo>
                    <a:pt x="0" y="123"/>
                  </a:lnTo>
                  <a:lnTo>
                    <a:pt x="0" y="12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EditPoints="1"/>
            </p:cNvSpPr>
            <p:nvPr/>
          </p:nvSpPr>
          <p:spPr bwMode="auto">
            <a:xfrm>
              <a:off x="5456692" y="-1112761"/>
              <a:ext cx="290419" cy="213283"/>
            </a:xfrm>
            <a:custGeom>
              <a:avLst/>
              <a:gdLst>
                <a:gd name="T0" fmla="*/ 0 w 292"/>
                <a:gd name="T1" fmla="*/ 138 h 214"/>
                <a:gd name="T2" fmla="*/ 94 w 292"/>
                <a:gd name="T3" fmla="*/ 214 h 214"/>
                <a:gd name="T4" fmla="*/ 198 w 292"/>
                <a:gd name="T5" fmla="*/ 214 h 214"/>
                <a:gd name="T6" fmla="*/ 292 w 292"/>
                <a:gd name="T7" fmla="*/ 138 h 214"/>
                <a:gd name="T8" fmla="*/ 292 w 292"/>
                <a:gd name="T9" fmla="*/ 76 h 214"/>
                <a:gd name="T10" fmla="*/ 198 w 292"/>
                <a:gd name="T11" fmla="*/ 0 h 214"/>
                <a:gd name="T12" fmla="*/ 94 w 292"/>
                <a:gd name="T13" fmla="*/ 0 h 214"/>
                <a:gd name="T14" fmla="*/ 0 w 292"/>
                <a:gd name="T15" fmla="*/ 76 h 214"/>
                <a:gd name="T16" fmla="*/ 0 w 292"/>
                <a:gd name="T17" fmla="*/ 138 h 214"/>
                <a:gd name="T18" fmla="*/ 67 w 292"/>
                <a:gd name="T19" fmla="*/ 96 h 214"/>
                <a:gd name="T20" fmla="*/ 108 w 292"/>
                <a:gd name="T21" fmla="*/ 54 h 214"/>
                <a:gd name="T22" fmla="*/ 184 w 292"/>
                <a:gd name="T23" fmla="*/ 54 h 214"/>
                <a:gd name="T24" fmla="*/ 225 w 292"/>
                <a:gd name="T25" fmla="*/ 96 h 214"/>
                <a:gd name="T26" fmla="*/ 225 w 292"/>
                <a:gd name="T27" fmla="*/ 118 h 214"/>
                <a:gd name="T28" fmla="*/ 188 w 292"/>
                <a:gd name="T29" fmla="*/ 160 h 214"/>
                <a:gd name="T30" fmla="*/ 104 w 292"/>
                <a:gd name="T31" fmla="*/ 160 h 214"/>
                <a:gd name="T32" fmla="*/ 67 w 292"/>
                <a:gd name="T33" fmla="*/ 118 h 214"/>
                <a:gd name="T34" fmla="*/ 67 w 292"/>
                <a:gd name="T35" fmla="*/ 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2" h="214">
                  <a:moveTo>
                    <a:pt x="0" y="138"/>
                  </a:moveTo>
                  <a:cubicBezTo>
                    <a:pt x="0" y="200"/>
                    <a:pt x="35" y="214"/>
                    <a:pt x="94" y="214"/>
                  </a:cubicBezTo>
                  <a:cubicBezTo>
                    <a:pt x="198" y="214"/>
                    <a:pt x="198" y="214"/>
                    <a:pt x="198" y="214"/>
                  </a:cubicBezTo>
                  <a:cubicBezTo>
                    <a:pt x="257" y="214"/>
                    <a:pt x="292" y="200"/>
                    <a:pt x="292" y="138"/>
                  </a:cubicBezTo>
                  <a:cubicBezTo>
                    <a:pt x="292" y="76"/>
                    <a:pt x="292" y="76"/>
                    <a:pt x="292" y="76"/>
                  </a:cubicBezTo>
                  <a:cubicBezTo>
                    <a:pt x="292" y="14"/>
                    <a:pt x="257" y="0"/>
                    <a:pt x="198" y="0"/>
                  </a:cubicBezTo>
                  <a:cubicBezTo>
                    <a:pt x="94" y="0"/>
                    <a:pt x="94" y="0"/>
                    <a:pt x="94" y="0"/>
                  </a:cubicBezTo>
                  <a:cubicBezTo>
                    <a:pt x="35" y="0"/>
                    <a:pt x="0" y="14"/>
                    <a:pt x="0" y="76"/>
                  </a:cubicBezTo>
                  <a:cubicBezTo>
                    <a:pt x="0" y="138"/>
                    <a:pt x="0" y="138"/>
                    <a:pt x="0" y="138"/>
                  </a:cubicBezTo>
                  <a:close/>
                  <a:moveTo>
                    <a:pt x="67" y="96"/>
                  </a:moveTo>
                  <a:cubicBezTo>
                    <a:pt x="67" y="70"/>
                    <a:pt x="73" y="54"/>
                    <a:pt x="108" y="54"/>
                  </a:cubicBezTo>
                  <a:cubicBezTo>
                    <a:pt x="184" y="54"/>
                    <a:pt x="184" y="54"/>
                    <a:pt x="184" y="54"/>
                  </a:cubicBezTo>
                  <a:cubicBezTo>
                    <a:pt x="219" y="54"/>
                    <a:pt x="225" y="70"/>
                    <a:pt x="225" y="96"/>
                  </a:cubicBezTo>
                  <a:cubicBezTo>
                    <a:pt x="225" y="118"/>
                    <a:pt x="225" y="118"/>
                    <a:pt x="225" y="118"/>
                  </a:cubicBezTo>
                  <a:cubicBezTo>
                    <a:pt x="225" y="149"/>
                    <a:pt x="219" y="160"/>
                    <a:pt x="188" y="160"/>
                  </a:cubicBezTo>
                  <a:cubicBezTo>
                    <a:pt x="104" y="160"/>
                    <a:pt x="104" y="160"/>
                    <a:pt x="104" y="160"/>
                  </a:cubicBezTo>
                  <a:cubicBezTo>
                    <a:pt x="73" y="160"/>
                    <a:pt x="67" y="149"/>
                    <a:pt x="67" y="118"/>
                  </a:cubicBezTo>
                  <a:cubicBezTo>
                    <a:pt x="67" y="96"/>
                    <a:pt x="67" y="96"/>
                    <a:pt x="67"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pic>
        <p:nvPicPr>
          <p:cNvPr id="21" name="Picture 3" descr="C:\Users\hx25110\Desktop\SolvingChallenges_RGB.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131634" y="6410390"/>
            <a:ext cx="1805198" cy="25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92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7"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7" indent="0">
              <a:buNone/>
              <a:defRPr sz="1400"/>
            </a:lvl9pPr>
          </a:lstStyle>
          <a:p>
            <a:pPr lvl="0"/>
            <a:r>
              <a:rPr lang="en-US" smtClean="0"/>
              <a:t>Click to edit Master text styles</a:t>
            </a:r>
          </a:p>
        </p:txBody>
      </p:sp>
      <p:sp>
        <p:nvSpPr>
          <p:cNvPr id="5" name="Footer Placeholder 4"/>
          <p:cNvSpPr>
            <a:spLocks noGrp="1"/>
          </p:cNvSpPr>
          <p:nvPr>
            <p:ph type="ftr" sz="quarter" idx="3"/>
          </p:nvPr>
        </p:nvSpPr>
        <p:spPr>
          <a:xfrm>
            <a:off x="462365" y="6418968"/>
            <a:ext cx="985847" cy="92333"/>
          </a:xfrm>
          <a:prstGeom prst="rect">
            <a:avLst/>
          </a:prstGeom>
        </p:spPr>
        <p:txBody>
          <a:bodyPr vert="horz" wrap="none" lIns="0" tIns="0" rIns="0" bIns="0" rtlCol="0" anchor="ctr">
            <a:spAutoFit/>
          </a:bodyPr>
          <a:lstStyle>
            <a:lvl1pPr algn="l">
              <a:defRPr sz="600" b="1">
                <a:solidFill>
                  <a:schemeClr val="tx1"/>
                </a:solidFill>
                <a:latin typeface="Arial" pitchFamily="34" charset="0"/>
                <a:cs typeface="Arial" pitchFamily="34" charset="0"/>
              </a:defRPr>
            </a:lvl1pPr>
          </a:lstStyle>
          <a:p>
            <a:r>
              <a:rPr lang="en-US" dirty="0" smtClean="0">
                <a:solidFill>
                  <a:prstClr val="black"/>
                </a:solidFill>
              </a:rPr>
              <a:t>FOR INTERNAL USE ONLY</a:t>
            </a:r>
            <a:endParaRPr lang="en-US" dirty="0">
              <a:solidFill>
                <a:prstClr val="black"/>
              </a:solidFill>
            </a:endParaRPr>
          </a:p>
        </p:txBody>
      </p:sp>
    </p:spTree>
    <p:extLst>
      <p:ext uri="{BB962C8B-B14F-4D97-AF65-F5344CB8AC3E}">
        <p14:creationId xmlns:p14="http://schemas.microsoft.com/office/powerpoint/2010/main" val="302701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3040"/>
            <a:ext cx="4038600" cy="455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3040"/>
            <a:ext cx="4038600" cy="455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3"/>
          </p:nvPr>
        </p:nvSpPr>
        <p:spPr>
          <a:xfrm>
            <a:off x="462365" y="6418968"/>
            <a:ext cx="985847" cy="92333"/>
          </a:xfrm>
          <a:prstGeom prst="rect">
            <a:avLst/>
          </a:prstGeom>
        </p:spPr>
        <p:txBody>
          <a:bodyPr vert="horz" wrap="none" lIns="0" tIns="0" rIns="0" bIns="0" rtlCol="0" anchor="ctr">
            <a:spAutoFit/>
          </a:bodyPr>
          <a:lstStyle>
            <a:lvl1pPr algn="l">
              <a:defRPr sz="600" b="1">
                <a:solidFill>
                  <a:schemeClr val="tx1"/>
                </a:solidFill>
                <a:latin typeface="Arial" pitchFamily="34" charset="0"/>
                <a:cs typeface="Arial" pitchFamily="34" charset="0"/>
              </a:defRPr>
            </a:lvl1pPr>
          </a:lstStyle>
          <a:p>
            <a:r>
              <a:rPr lang="en-US" dirty="0" smtClean="0">
                <a:solidFill>
                  <a:prstClr val="black"/>
                </a:solidFill>
              </a:rPr>
              <a:t>FOR INTERNAL USE ONLY</a:t>
            </a:r>
            <a:endParaRPr lang="en-US" dirty="0">
              <a:solidFill>
                <a:prstClr val="black"/>
              </a:solidFill>
            </a:endParaRPr>
          </a:p>
        </p:txBody>
      </p:sp>
    </p:spTree>
    <p:extLst>
      <p:ext uri="{BB962C8B-B14F-4D97-AF65-F5344CB8AC3E}">
        <p14:creationId xmlns:p14="http://schemas.microsoft.com/office/powerpoint/2010/main" val="205370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66079" y="1446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3908" y="1446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462365" y="6418968"/>
            <a:ext cx="985847" cy="92333"/>
          </a:xfrm>
          <a:prstGeom prst="rect">
            <a:avLst/>
          </a:prstGeom>
        </p:spPr>
        <p:txBody>
          <a:bodyPr vert="horz" wrap="none" lIns="0" tIns="0" rIns="0" bIns="0" rtlCol="0" anchor="ctr">
            <a:spAutoFit/>
          </a:bodyPr>
          <a:lstStyle>
            <a:lvl1pPr algn="l">
              <a:defRPr sz="600" b="1">
                <a:solidFill>
                  <a:schemeClr val="tx1"/>
                </a:solidFill>
                <a:latin typeface="Arial" pitchFamily="34" charset="0"/>
                <a:cs typeface="Arial" pitchFamily="34" charset="0"/>
              </a:defRPr>
            </a:lvl1pPr>
          </a:lstStyle>
          <a:p>
            <a:r>
              <a:rPr lang="en-US" dirty="0" smtClean="0">
                <a:solidFill>
                  <a:prstClr val="black"/>
                </a:solidFill>
              </a:rPr>
              <a:t>FOR INTERNAL USE ONLY</a:t>
            </a:r>
            <a:endParaRPr lang="en-US" dirty="0">
              <a:solidFill>
                <a:prstClr val="black"/>
              </a:solidFill>
            </a:endParaRPr>
          </a:p>
        </p:txBody>
      </p:sp>
    </p:spTree>
    <p:extLst>
      <p:ext uri="{BB962C8B-B14F-4D97-AF65-F5344CB8AC3E}">
        <p14:creationId xmlns:p14="http://schemas.microsoft.com/office/powerpoint/2010/main" val="2310627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3"/>
          </p:nvPr>
        </p:nvSpPr>
        <p:spPr>
          <a:xfrm>
            <a:off x="462365" y="6418968"/>
            <a:ext cx="985847" cy="92333"/>
          </a:xfrm>
          <a:prstGeom prst="rect">
            <a:avLst/>
          </a:prstGeom>
        </p:spPr>
        <p:txBody>
          <a:bodyPr vert="horz" wrap="none" lIns="0" tIns="0" rIns="0" bIns="0" rtlCol="0" anchor="ctr">
            <a:spAutoFit/>
          </a:bodyPr>
          <a:lstStyle>
            <a:lvl1pPr algn="l">
              <a:defRPr sz="600" b="1">
                <a:solidFill>
                  <a:schemeClr val="tx1"/>
                </a:solidFill>
                <a:latin typeface="Arial" pitchFamily="34" charset="0"/>
                <a:cs typeface="Arial" pitchFamily="34" charset="0"/>
              </a:defRPr>
            </a:lvl1pPr>
          </a:lstStyle>
          <a:p>
            <a:r>
              <a:rPr lang="en-US" dirty="0" smtClean="0">
                <a:solidFill>
                  <a:prstClr val="black"/>
                </a:solidFill>
              </a:rPr>
              <a:t>FOR INTERNAL USE ONLY</a:t>
            </a:r>
            <a:endParaRPr lang="en-US" dirty="0">
              <a:solidFill>
                <a:prstClr val="black"/>
              </a:solidFill>
            </a:endParaRPr>
          </a:p>
        </p:txBody>
      </p:sp>
    </p:spTree>
    <p:extLst>
      <p:ext uri="{BB962C8B-B14F-4D97-AF65-F5344CB8AC3E}">
        <p14:creationId xmlns:p14="http://schemas.microsoft.com/office/powerpoint/2010/main" val="1132290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462365" y="6418968"/>
            <a:ext cx="985847" cy="92333"/>
          </a:xfrm>
          <a:prstGeom prst="rect">
            <a:avLst/>
          </a:prstGeom>
        </p:spPr>
        <p:txBody>
          <a:bodyPr vert="horz" wrap="none" lIns="0" tIns="0" rIns="0" bIns="0" rtlCol="0" anchor="ctr">
            <a:spAutoFit/>
          </a:bodyPr>
          <a:lstStyle>
            <a:lvl1pPr algn="l">
              <a:defRPr sz="600" b="1">
                <a:solidFill>
                  <a:schemeClr val="tx1"/>
                </a:solidFill>
                <a:latin typeface="Arial" pitchFamily="34" charset="0"/>
                <a:cs typeface="Arial" pitchFamily="34" charset="0"/>
              </a:defRPr>
            </a:lvl1pPr>
          </a:lstStyle>
          <a:p>
            <a:r>
              <a:rPr lang="en-US" dirty="0" smtClean="0">
                <a:solidFill>
                  <a:prstClr val="black"/>
                </a:solidFill>
              </a:rPr>
              <a:t>FOR INTERNAL USE ONLY</a:t>
            </a:r>
            <a:endParaRPr lang="en-US" dirty="0">
              <a:solidFill>
                <a:prstClr val="black"/>
              </a:solidFill>
            </a:endParaRPr>
          </a:p>
        </p:txBody>
      </p:sp>
    </p:spTree>
    <p:extLst>
      <p:ext uri="{BB962C8B-B14F-4D97-AF65-F5344CB8AC3E}">
        <p14:creationId xmlns:p14="http://schemas.microsoft.com/office/powerpoint/2010/main" val="3544070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
        <p:nvSpPr>
          <p:cNvPr id="6" name="Footer Placeholder 4"/>
          <p:cNvSpPr>
            <a:spLocks noGrp="1"/>
          </p:cNvSpPr>
          <p:nvPr>
            <p:ph type="ftr" sz="quarter" idx="3"/>
          </p:nvPr>
        </p:nvSpPr>
        <p:spPr>
          <a:xfrm>
            <a:off x="462365" y="6418968"/>
            <a:ext cx="985847" cy="92333"/>
          </a:xfrm>
          <a:prstGeom prst="rect">
            <a:avLst/>
          </a:prstGeom>
        </p:spPr>
        <p:txBody>
          <a:bodyPr vert="horz" wrap="none" lIns="0" tIns="0" rIns="0" bIns="0" rtlCol="0" anchor="ctr">
            <a:spAutoFit/>
          </a:bodyPr>
          <a:lstStyle>
            <a:lvl1pPr algn="l">
              <a:defRPr sz="600" b="1">
                <a:solidFill>
                  <a:schemeClr val="tx1"/>
                </a:solidFill>
                <a:latin typeface="Arial" pitchFamily="34" charset="0"/>
                <a:cs typeface="Arial" pitchFamily="34" charset="0"/>
              </a:defRPr>
            </a:lvl1pPr>
          </a:lstStyle>
          <a:p>
            <a:r>
              <a:rPr lang="en-US" dirty="0" smtClean="0">
                <a:solidFill>
                  <a:prstClr val="black"/>
                </a:solidFill>
              </a:rPr>
              <a:t>FOR INTERNAL USE ONLY</a:t>
            </a:r>
            <a:endParaRPr lang="en-US" dirty="0">
              <a:solidFill>
                <a:prstClr val="black"/>
              </a:solidFill>
            </a:endParaRPr>
          </a:p>
        </p:txBody>
      </p:sp>
    </p:spTree>
    <p:extLst>
      <p:ext uri="{BB962C8B-B14F-4D97-AF65-F5344CB8AC3E}">
        <p14:creationId xmlns:p14="http://schemas.microsoft.com/office/powerpoint/2010/main" val="400782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en-US"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483923" y="6430777"/>
            <a:ext cx="985847" cy="92333"/>
          </a:xfrm>
          <a:prstGeom prst="rect">
            <a:avLst/>
          </a:prstGeom>
        </p:spPr>
        <p:txBody>
          <a:bodyPr wrap="none" lIns="0" tIns="0" rIns="0" bIns="0">
            <a:spAutoFit/>
          </a:bodyPr>
          <a:lstStyle>
            <a:lvl1pPr>
              <a:defRPr sz="600" b="1">
                <a:solidFill>
                  <a:schemeClr val="tx1"/>
                </a:solidFill>
                <a:latin typeface="Arial" pitchFamily="34" charset="0"/>
                <a:cs typeface="Arial" pitchFamily="34" charset="0"/>
              </a:defRPr>
            </a:lvl1pPr>
          </a:lstStyle>
          <a:p>
            <a:r>
              <a:rPr lang="en-US" dirty="0" smtClean="0">
                <a:solidFill>
                  <a:prstClr val="black"/>
                </a:solidFill>
              </a:rPr>
              <a:t>FOR INTERNAL USE ONLY</a:t>
            </a:r>
            <a:endParaRPr lang="en-US" dirty="0">
              <a:solidFill>
                <a:prstClr val="black"/>
              </a:solidFill>
            </a:endParaRPr>
          </a:p>
        </p:txBody>
      </p:sp>
    </p:spTree>
    <p:extLst>
      <p:ext uri="{BB962C8B-B14F-4D97-AF65-F5344CB8AC3E}">
        <p14:creationId xmlns:p14="http://schemas.microsoft.com/office/powerpoint/2010/main" val="3413460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62365" y="6418968"/>
            <a:ext cx="985847" cy="92333"/>
          </a:xfrm>
          <a:prstGeom prst="rect">
            <a:avLst/>
          </a:prstGeom>
        </p:spPr>
        <p:txBody>
          <a:bodyPr vert="horz" wrap="none" lIns="0" tIns="0" rIns="0" bIns="0" rtlCol="0" anchor="ctr">
            <a:spAutoFit/>
          </a:bodyPr>
          <a:lstStyle>
            <a:lvl1pPr algn="l">
              <a:defRPr sz="600" b="1">
                <a:solidFill>
                  <a:schemeClr val="tx1"/>
                </a:solidFill>
                <a:latin typeface="Arial" pitchFamily="34" charset="0"/>
                <a:cs typeface="Arial" pitchFamily="34" charset="0"/>
              </a:defRPr>
            </a:lvl1pPr>
          </a:lstStyle>
          <a:p>
            <a:r>
              <a:rPr lang="en-US" dirty="0" smtClean="0">
                <a:solidFill>
                  <a:prstClr val="black"/>
                </a:solidFill>
              </a:rPr>
              <a:t>FOR INTERNAL USE ONLY</a:t>
            </a:r>
            <a:endParaRPr lang="en-US" dirty="0">
              <a:solidFill>
                <a:prstClr val="black"/>
              </a:solidFill>
            </a:endParaRPr>
          </a:p>
        </p:txBody>
      </p:sp>
    </p:spTree>
    <p:extLst>
      <p:ext uri="{BB962C8B-B14F-4D97-AF65-F5344CB8AC3E}">
        <p14:creationId xmlns:p14="http://schemas.microsoft.com/office/powerpoint/2010/main" val="286652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5" y="166689"/>
            <a:ext cx="2065337" cy="5832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5456" y="166689"/>
            <a:ext cx="6043613"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rot="5400000">
            <a:off x="-113522" y="775387"/>
            <a:ext cx="985847" cy="92333"/>
          </a:xfrm>
          <a:prstGeom prst="rect">
            <a:avLst/>
          </a:prstGeom>
        </p:spPr>
        <p:txBody>
          <a:bodyPr vert="horz" wrap="none" lIns="0" tIns="0" rIns="0" bIns="0" rtlCol="0" anchor="ctr">
            <a:spAutoFit/>
          </a:bodyPr>
          <a:lstStyle>
            <a:lvl1pPr algn="l">
              <a:defRPr sz="600" b="1">
                <a:solidFill>
                  <a:schemeClr val="tx1"/>
                </a:solidFill>
                <a:latin typeface="Arial" pitchFamily="34" charset="0"/>
                <a:cs typeface="Arial" pitchFamily="34" charset="0"/>
              </a:defRPr>
            </a:lvl1pPr>
          </a:lstStyle>
          <a:p>
            <a:r>
              <a:rPr lang="en-US" dirty="0" smtClean="0">
                <a:solidFill>
                  <a:prstClr val="black"/>
                </a:solidFill>
              </a:rPr>
              <a:t>FOR INTERNAL USE ONLY</a:t>
            </a:r>
            <a:endParaRPr lang="en-US" dirty="0">
              <a:solidFill>
                <a:prstClr val="black"/>
              </a:solidFill>
            </a:endParaRPr>
          </a:p>
        </p:txBody>
      </p:sp>
    </p:spTree>
    <p:extLst>
      <p:ext uri="{BB962C8B-B14F-4D97-AF65-F5344CB8AC3E}">
        <p14:creationId xmlns:p14="http://schemas.microsoft.com/office/powerpoint/2010/main" val="2953476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lin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72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90" y="265585"/>
            <a:ext cx="8450261" cy="872099"/>
          </a:xfrm>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357190" y="1438275"/>
            <a:ext cx="8450261" cy="47259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372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57187" y="1438277"/>
            <a:ext cx="4160520" cy="4725987"/>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65" y="1438277"/>
            <a:ext cx="4159936" cy="4725987"/>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97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3517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36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64334" y="2365377"/>
            <a:ext cx="8443117" cy="893763"/>
          </a:xfrm>
        </p:spPr>
        <p:txBody>
          <a:bodyPr anchor="b" anchorCtr="0">
            <a:noAutofit/>
          </a:bodyPr>
          <a:lstStyle>
            <a:lvl1pPr>
              <a:defRPr sz="1800"/>
            </a:lvl1pPr>
          </a:lstStyle>
          <a:p>
            <a:pPr lvl="0"/>
            <a:r>
              <a:rPr lang="en-US" dirty="0" smtClean="0"/>
              <a:t>Click to edit Section Number</a:t>
            </a:r>
          </a:p>
        </p:txBody>
      </p:sp>
      <p:sp>
        <p:nvSpPr>
          <p:cNvPr id="2" name="Title 1"/>
          <p:cNvSpPr>
            <a:spLocks noGrp="1"/>
          </p:cNvSpPr>
          <p:nvPr>
            <p:ph type="title" hasCustomPrompt="1"/>
          </p:nvPr>
        </p:nvSpPr>
        <p:spPr>
          <a:xfrm>
            <a:off x="357192" y="3274219"/>
            <a:ext cx="8450261" cy="1119188"/>
          </a:xfrm>
        </p:spPr>
        <p:txBody>
          <a:bodyPr anchor="t" anchorCtr="0"/>
          <a:lstStyle>
            <a:lvl1pPr algn="l">
              <a:defRPr sz="2400" b="0"/>
            </a:lvl1pPr>
          </a:lstStyle>
          <a:p>
            <a:r>
              <a:rPr lang="en-US" dirty="0" smtClean="0"/>
              <a:t>Click to add Section Title</a:t>
            </a:r>
            <a:endParaRPr lang="en-US" dirty="0"/>
          </a:p>
        </p:txBody>
      </p:sp>
    </p:spTree>
    <p:extLst>
      <p:ext uri="{BB962C8B-B14F-4D97-AF65-F5344CB8AC3E}">
        <p14:creationId xmlns:p14="http://schemas.microsoft.com/office/powerpoint/2010/main" val="64094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utlin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78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992586"/>
            <a:ext cx="5334000" cy="768927"/>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080166" y="4419600"/>
            <a:ext cx="3063834" cy="1219200"/>
          </a:xfrm>
        </p:spPr>
        <p:txBody>
          <a:bodyPr>
            <a:normAutofit/>
          </a:bodyPr>
          <a:lstStyle>
            <a:lvl1pPr marL="0" indent="0" algn="ctr">
              <a:buNone/>
              <a:defRPr sz="12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4"/>
          <p:cNvSpPr>
            <a:spLocks noGrp="1"/>
          </p:cNvSpPr>
          <p:nvPr>
            <p:ph type="ftr" sz="quarter" idx="3"/>
          </p:nvPr>
        </p:nvSpPr>
        <p:spPr>
          <a:xfrm>
            <a:off x="483923" y="6421899"/>
            <a:ext cx="985847" cy="92333"/>
          </a:xfrm>
          <a:prstGeom prst="rect">
            <a:avLst/>
          </a:prstGeom>
        </p:spPr>
        <p:txBody>
          <a:bodyPr wrap="none" lIns="0" tIns="0" rIns="0" bIns="0">
            <a:spAutoFit/>
          </a:bodyPr>
          <a:lstStyle>
            <a:lvl1pPr>
              <a:defRPr sz="600" b="1">
                <a:solidFill>
                  <a:schemeClr val="bg1"/>
                </a:solidFill>
                <a:latin typeface="Arial" pitchFamily="34" charset="0"/>
                <a:cs typeface="Arial" pitchFamily="34" charset="0"/>
              </a:defRPr>
            </a:lvl1pPr>
          </a:lstStyle>
          <a:p>
            <a:r>
              <a:rPr lang="en-US" smtClean="0">
                <a:solidFill>
                  <a:prstClr val="white"/>
                </a:solidFill>
              </a:rPr>
              <a:t>FOR INTERNAL USE ONLY</a:t>
            </a:r>
            <a:endParaRPr lang="en-US" dirty="0">
              <a:solidFill>
                <a:prstClr val="white"/>
              </a:solidFill>
            </a:endParaRPr>
          </a:p>
        </p:txBody>
      </p:sp>
    </p:spTree>
    <p:extLst>
      <p:ext uri="{BB962C8B-B14F-4D97-AF65-F5344CB8AC3E}">
        <p14:creationId xmlns:p14="http://schemas.microsoft.com/office/powerpoint/2010/main" val="373881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85836"/>
          </a:xfrm>
        </p:spPr>
        <p:txBody>
          <a:bodyPr>
            <a:normAutofit/>
          </a:bodyPr>
          <a:lstStyle>
            <a:lvl1pPr>
              <a:defRPr sz="24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3039"/>
            <a:ext cx="8229600" cy="4784724"/>
          </a:xfrm>
        </p:spPr>
        <p:txBody>
          <a:bodyPr/>
          <a:lstStyle>
            <a:lvl1pPr>
              <a:defRPr sz="2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63144" y="6422013"/>
            <a:ext cx="985847" cy="92333"/>
          </a:xfrm>
          <a:prstGeom prst="rect">
            <a:avLst/>
          </a:prstGeom>
        </p:spPr>
        <p:txBody>
          <a:bodyPr wrap="none" lIns="0" tIns="0" rIns="0" bIns="0">
            <a:spAutoFit/>
          </a:bodyPr>
          <a:lstStyle>
            <a:lvl1pPr>
              <a:defRPr>
                <a:solidFill>
                  <a:schemeClr val="tx1"/>
                </a:solidFill>
              </a:defRPr>
            </a:lvl1pPr>
          </a:lstStyle>
          <a:p>
            <a:r>
              <a:rPr lang="en-US" dirty="0" smtClean="0">
                <a:solidFill>
                  <a:prstClr val="black"/>
                </a:solidFill>
              </a:rPr>
              <a:t>FOR INTERNAL USE ONLY</a:t>
            </a:r>
            <a:endParaRPr lang="en-US" dirty="0">
              <a:solidFill>
                <a:prstClr val="black"/>
              </a:solidFill>
            </a:endParaRPr>
          </a:p>
        </p:txBody>
      </p:sp>
      <p:sp>
        <p:nvSpPr>
          <p:cNvPr id="6" name="Slide Number Placeholder 5"/>
          <p:cNvSpPr>
            <a:spLocks noGrp="1"/>
          </p:cNvSpPr>
          <p:nvPr>
            <p:ph type="sldNum" sz="quarter" idx="4"/>
          </p:nvPr>
        </p:nvSpPr>
        <p:spPr>
          <a:xfrm>
            <a:off x="4487189" y="6392791"/>
            <a:ext cx="187552" cy="184666"/>
          </a:xfrm>
          <a:prstGeom prst="rect">
            <a:avLst/>
          </a:prstGeom>
        </p:spPr>
        <p:txBody>
          <a:bodyPr vert="horz" wrap="none" lIns="0" tIns="0" rIns="0" bIns="0" rtlCol="0" anchor="ctr">
            <a:spAutoFit/>
          </a:bodyPr>
          <a:lstStyle>
            <a:lvl1pPr algn="ctr">
              <a:defRPr sz="1200">
                <a:solidFill>
                  <a:schemeClr val="tx1"/>
                </a:solidFill>
              </a:defRPr>
            </a:lvl1pPr>
          </a:lstStyle>
          <a:p>
            <a:fld id="{DA092ABF-15C0-4956-9D43-3CCC3060E89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7670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57190" y="265585"/>
            <a:ext cx="8450261" cy="872099"/>
          </a:xfrm>
          <a:prstGeom prst="rect">
            <a:avLst/>
          </a:prstGeom>
        </p:spPr>
        <p:txBody>
          <a:bodyPr vert="horz" lIns="91440" tIns="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57192" y="1438277"/>
            <a:ext cx="8450261" cy="47259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321" y="6164265"/>
            <a:ext cx="3801465" cy="330067"/>
          </a:xfrm>
          <a:prstGeom prst="rect">
            <a:avLst/>
          </a:prstGeom>
        </p:spPr>
        <p:txBody>
          <a:bodyPr vert="horz" lIns="0" tIns="0" rIns="0" bIns="0" rtlCol="0" anchor="b" anchorCtr="0"/>
          <a:lstStyle>
            <a:lvl1pPr algn="l">
              <a:defRPr sz="900">
                <a:solidFill>
                  <a:schemeClr val="tx2">
                    <a:lumMod val="50000"/>
                  </a:schemeClr>
                </a:solidFill>
                <a:latin typeface="Arial" panose="020B0604020202020204" pitchFamily="34" charset="0"/>
                <a:cs typeface="Arial" panose="020B0604020202020204" pitchFamily="34" charset="0"/>
              </a:defRPr>
            </a:lvl1pPr>
          </a:lstStyle>
          <a:p>
            <a:endParaRPr lang="en-US" dirty="0"/>
          </a:p>
        </p:txBody>
      </p:sp>
      <p:sp>
        <p:nvSpPr>
          <p:cNvPr id="7" name="Footer Placeholder 4"/>
          <p:cNvSpPr txBox="1">
            <a:spLocks/>
          </p:cNvSpPr>
          <p:nvPr userDrawn="1"/>
        </p:nvSpPr>
        <p:spPr>
          <a:xfrm>
            <a:off x="457322" y="6514278"/>
            <a:ext cx="1795363" cy="92333"/>
          </a:xfrm>
          <a:prstGeom prst="rect">
            <a:avLst/>
          </a:prstGeom>
        </p:spPr>
        <p:txBody>
          <a:bodyPr wrap="none" lIns="0" tIns="0" rIns="0" bIns="0">
            <a:spAutoFit/>
          </a:bodyPr>
          <a:lstStyle>
            <a:lvl1pPr>
              <a:defRPr sz="600" b="1">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2014 HALLIBURTON. ALL RIGHTS RESERVED.</a:t>
            </a:r>
          </a:p>
        </p:txBody>
      </p:sp>
      <p:sp>
        <p:nvSpPr>
          <p:cNvPr id="8" name="Footer Placeholder 4"/>
          <p:cNvSpPr txBox="1">
            <a:spLocks/>
          </p:cNvSpPr>
          <p:nvPr userDrawn="1"/>
        </p:nvSpPr>
        <p:spPr>
          <a:xfrm>
            <a:off x="4472199" y="6514277"/>
            <a:ext cx="199615" cy="92335"/>
          </a:xfrm>
          <a:prstGeom prst="rect">
            <a:avLst/>
          </a:prstGeom>
        </p:spPr>
        <p:txBody>
          <a:bodyPr wrap="none" lIns="0" tIns="0" rIns="0" bIns="0">
            <a:noAutofit/>
          </a:bodyPr>
          <a:lstStyle>
            <a:lvl1pPr>
              <a:defRPr sz="600" b="1">
                <a:solidFill>
                  <a:schemeClr val="tx1"/>
                </a:solidFill>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6AAE41A-6C46-46B9-AE84-74847143DEEF}" type="slidenum">
              <a:rPr kumimoji="0" lang="en-US" sz="8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a:t>
            </a:fld>
            <a:endParaRPr kumimoji="0" lang="en-US" sz="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pSp>
        <p:nvGrpSpPr>
          <p:cNvPr id="21" name="Group 20"/>
          <p:cNvGrpSpPr/>
          <p:nvPr userDrawn="1"/>
        </p:nvGrpSpPr>
        <p:grpSpPr bwMode="black">
          <a:xfrm>
            <a:off x="7310276" y="6486525"/>
            <a:ext cx="1499559" cy="105663"/>
            <a:chOff x="3049039" y="-1112761"/>
            <a:chExt cx="3026848" cy="213284"/>
          </a:xfrm>
          <a:solidFill>
            <a:schemeClr val="accent1"/>
          </a:solidFill>
        </p:grpSpPr>
        <p:sp>
          <p:nvSpPr>
            <p:cNvPr id="22" name="Freeform 21"/>
            <p:cNvSpPr>
              <a:spLocks/>
            </p:cNvSpPr>
            <p:nvPr/>
          </p:nvSpPr>
          <p:spPr bwMode="black">
            <a:xfrm>
              <a:off x="5787154" y="-1110653"/>
              <a:ext cx="288733" cy="209068"/>
            </a:xfrm>
            <a:custGeom>
              <a:avLst/>
              <a:gdLst>
                <a:gd name="T0" fmla="*/ 0 w 685"/>
                <a:gd name="T1" fmla="*/ 496 h 496"/>
                <a:gd name="T2" fmla="*/ 154 w 685"/>
                <a:gd name="T3" fmla="*/ 496 h 496"/>
                <a:gd name="T4" fmla="*/ 154 w 685"/>
                <a:gd name="T5" fmla="*/ 135 h 496"/>
                <a:gd name="T6" fmla="*/ 156 w 685"/>
                <a:gd name="T7" fmla="*/ 135 h 496"/>
                <a:gd name="T8" fmla="*/ 446 w 685"/>
                <a:gd name="T9" fmla="*/ 496 h 496"/>
                <a:gd name="T10" fmla="*/ 685 w 685"/>
                <a:gd name="T11" fmla="*/ 496 h 496"/>
                <a:gd name="T12" fmla="*/ 685 w 685"/>
                <a:gd name="T13" fmla="*/ 0 h 496"/>
                <a:gd name="T14" fmla="*/ 531 w 685"/>
                <a:gd name="T15" fmla="*/ 0 h 496"/>
                <a:gd name="T16" fmla="*/ 531 w 685"/>
                <a:gd name="T17" fmla="*/ 361 h 496"/>
                <a:gd name="T18" fmla="*/ 529 w 685"/>
                <a:gd name="T19" fmla="*/ 361 h 496"/>
                <a:gd name="T20" fmla="*/ 239 w 685"/>
                <a:gd name="T21" fmla="*/ 0 h 496"/>
                <a:gd name="T22" fmla="*/ 0 w 685"/>
                <a:gd name="T23" fmla="*/ 0 h 496"/>
                <a:gd name="T24" fmla="*/ 0 w 685"/>
                <a:gd name="T25" fmla="*/ 496 h 496"/>
                <a:gd name="T26" fmla="*/ 0 w 685"/>
                <a:gd name="T27"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5" h="496">
                  <a:moveTo>
                    <a:pt x="0" y="496"/>
                  </a:moveTo>
                  <a:lnTo>
                    <a:pt x="154" y="496"/>
                  </a:lnTo>
                  <a:lnTo>
                    <a:pt x="154" y="135"/>
                  </a:lnTo>
                  <a:lnTo>
                    <a:pt x="156" y="135"/>
                  </a:lnTo>
                  <a:lnTo>
                    <a:pt x="446" y="496"/>
                  </a:lnTo>
                  <a:lnTo>
                    <a:pt x="685" y="496"/>
                  </a:lnTo>
                  <a:lnTo>
                    <a:pt x="685" y="0"/>
                  </a:lnTo>
                  <a:lnTo>
                    <a:pt x="531" y="0"/>
                  </a:lnTo>
                  <a:lnTo>
                    <a:pt x="531" y="361"/>
                  </a:lnTo>
                  <a:lnTo>
                    <a:pt x="529" y="361"/>
                  </a:lnTo>
                  <a:lnTo>
                    <a:pt x="239"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black">
            <a:xfrm>
              <a:off x="3049039" y="-1110653"/>
              <a:ext cx="267658" cy="209068"/>
            </a:xfrm>
            <a:custGeom>
              <a:avLst/>
              <a:gdLst>
                <a:gd name="T0" fmla="*/ 0 w 635"/>
                <a:gd name="T1" fmla="*/ 496 h 496"/>
                <a:gd name="T2" fmla="*/ 153 w 635"/>
                <a:gd name="T3" fmla="*/ 496 h 496"/>
                <a:gd name="T4" fmla="*/ 153 w 635"/>
                <a:gd name="T5" fmla="*/ 309 h 496"/>
                <a:gd name="T6" fmla="*/ 479 w 635"/>
                <a:gd name="T7" fmla="*/ 309 h 496"/>
                <a:gd name="T8" fmla="*/ 479 w 635"/>
                <a:gd name="T9" fmla="*/ 496 h 496"/>
                <a:gd name="T10" fmla="*/ 635 w 635"/>
                <a:gd name="T11" fmla="*/ 496 h 496"/>
                <a:gd name="T12" fmla="*/ 635 w 635"/>
                <a:gd name="T13" fmla="*/ 0 h 496"/>
                <a:gd name="T14" fmla="*/ 479 w 635"/>
                <a:gd name="T15" fmla="*/ 0 h 496"/>
                <a:gd name="T16" fmla="*/ 479 w 635"/>
                <a:gd name="T17" fmla="*/ 177 h 496"/>
                <a:gd name="T18" fmla="*/ 153 w 635"/>
                <a:gd name="T19" fmla="*/ 177 h 496"/>
                <a:gd name="T20" fmla="*/ 153 w 635"/>
                <a:gd name="T21" fmla="*/ 0 h 496"/>
                <a:gd name="T22" fmla="*/ 0 w 635"/>
                <a:gd name="T23" fmla="*/ 0 h 496"/>
                <a:gd name="T24" fmla="*/ 0 w 635"/>
                <a:gd name="T25" fmla="*/ 496 h 496"/>
                <a:gd name="T26" fmla="*/ 0 w 635"/>
                <a:gd name="T27"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5" h="496">
                  <a:moveTo>
                    <a:pt x="0" y="496"/>
                  </a:moveTo>
                  <a:lnTo>
                    <a:pt x="153" y="496"/>
                  </a:lnTo>
                  <a:lnTo>
                    <a:pt x="153" y="309"/>
                  </a:lnTo>
                  <a:lnTo>
                    <a:pt x="479" y="309"/>
                  </a:lnTo>
                  <a:lnTo>
                    <a:pt x="479" y="496"/>
                  </a:lnTo>
                  <a:lnTo>
                    <a:pt x="635" y="496"/>
                  </a:lnTo>
                  <a:lnTo>
                    <a:pt x="635" y="0"/>
                  </a:lnTo>
                  <a:lnTo>
                    <a:pt x="479" y="0"/>
                  </a:lnTo>
                  <a:lnTo>
                    <a:pt x="479" y="177"/>
                  </a:lnTo>
                  <a:lnTo>
                    <a:pt x="153" y="177"/>
                  </a:lnTo>
                  <a:lnTo>
                    <a:pt x="153"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EditPoints="1"/>
            </p:cNvSpPr>
            <p:nvPr/>
          </p:nvSpPr>
          <p:spPr bwMode="black">
            <a:xfrm>
              <a:off x="3339458" y="-1110653"/>
              <a:ext cx="316974" cy="209068"/>
            </a:xfrm>
            <a:custGeom>
              <a:avLst/>
              <a:gdLst>
                <a:gd name="T0" fmla="*/ 0 w 752"/>
                <a:gd name="T1" fmla="*/ 496 h 496"/>
                <a:gd name="T2" fmla="*/ 173 w 752"/>
                <a:gd name="T3" fmla="*/ 496 h 496"/>
                <a:gd name="T4" fmla="*/ 218 w 752"/>
                <a:gd name="T5" fmla="*/ 409 h 496"/>
                <a:gd name="T6" fmla="*/ 532 w 752"/>
                <a:gd name="T7" fmla="*/ 409 h 496"/>
                <a:gd name="T8" fmla="*/ 579 w 752"/>
                <a:gd name="T9" fmla="*/ 496 h 496"/>
                <a:gd name="T10" fmla="*/ 752 w 752"/>
                <a:gd name="T11" fmla="*/ 496 h 496"/>
                <a:gd name="T12" fmla="*/ 473 w 752"/>
                <a:gd name="T13" fmla="*/ 0 h 496"/>
                <a:gd name="T14" fmla="*/ 272 w 752"/>
                <a:gd name="T15" fmla="*/ 0 h 496"/>
                <a:gd name="T16" fmla="*/ 0 w 752"/>
                <a:gd name="T17" fmla="*/ 496 h 496"/>
                <a:gd name="T18" fmla="*/ 0 w 752"/>
                <a:gd name="T19" fmla="*/ 496 h 496"/>
                <a:gd name="T20" fmla="*/ 374 w 752"/>
                <a:gd name="T21" fmla="*/ 116 h 496"/>
                <a:gd name="T22" fmla="*/ 473 w 752"/>
                <a:gd name="T23" fmla="*/ 302 h 496"/>
                <a:gd name="T24" fmla="*/ 274 w 752"/>
                <a:gd name="T25" fmla="*/ 302 h 496"/>
                <a:gd name="T26" fmla="*/ 374 w 752"/>
                <a:gd name="T27" fmla="*/ 116 h 496"/>
                <a:gd name="T28" fmla="*/ 374 w 752"/>
                <a:gd name="T29" fmla="*/ 1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2" h="496">
                  <a:moveTo>
                    <a:pt x="0" y="496"/>
                  </a:moveTo>
                  <a:lnTo>
                    <a:pt x="173" y="496"/>
                  </a:lnTo>
                  <a:lnTo>
                    <a:pt x="218" y="409"/>
                  </a:lnTo>
                  <a:lnTo>
                    <a:pt x="532" y="409"/>
                  </a:lnTo>
                  <a:lnTo>
                    <a:pt x="579" y="496"/>
                  </a:lnTo>
                  <a:lnTo>
                    <a:pt x="752" y="496"/>
                  </a:lnTo>
                  <a:lnTo>
                    <a:pt x="473" y="0"/>
                  </a:lnTo>
                  <a:lnTo>
                    <a:pt x="272" y="0"/>
                  </a:lnTo>
                  <a:lnTo>
                    <a:pt x="0" y="496"/>
                  </a:lnTo>
                  <a:lnTo>
                    <a:pt x="0" y="496"/>
                  </a:lnTo>
                  <a:close/>
                  <a:moveTo>
                    <a:pt x="374" y="116"/>
                  </a:moveTo>
                  <a:lnTo>
                    <a:pt x="473" y="302"/>
                  </a:lnTo>
                  <a:lnTo>
                    <a:pt x="274" y="302"/>
                  </a:lnTo>
                  <a:lnTo>
                    <a:pt x="374" y="116"/>
                  </a:lnTo>
                  <a:lnTo>
                    <a:pt x="374" y="11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black">
            <a:xfrm>
              <a:off x="3679193" y="-1110653"/>
              <a:ext cx="211176" cy="209068"/>
            </a:xfrm>
            <a:custGeom>
              <a:avLst/>
              <a:gdLst>
                <a:gd name="T0" fmla="*/ 0 w 501"/>
                <a:gd name="T1" fmla="*/ 496 h 496"/>
                <a:gd name="T2" fmla="*/ 501 w 501"/>
                <a:gd name="T3" fmla="*/ 496 h 496"/>
                <a:gd name="T4" fmla="*/ 501 w 501"/>
                <a:gd name="T5" fmla="*/ 368 h 496"/>
                <a:gd name="T6" fmla="*/ 154 w 501"/>
                <a:gd name="T7" fmla="*/ 368 h 496"/>
                <a:gd name="T8" fmla="*/ 154 w 501"/>
                <a:gd name="T9" fmla="*/ 0 h 496"/>
                <a:gd name="T10" fmla="*/ 0 w 501"/>
                <a:gd name="T11" fmla="*/ 0 h 496"/>
                <a:gd name="T12" fmla="*/ 0 w 501"/>
                <a:gd name="T13" fmla="*/ 496 h 496"/>
                <a:gd name="T14" fmla="*/ 0 w 501"/>
                <a:gd name="T15" fmla="*/ 496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6">
                  <a:moveTo>
                    <a:pt x="0" y="496"/>
                  </a:moveTo>
                  <a:lnTo>
                    <a:pt x="501" y="496"/>
                  </a:lnTo>
                  <a:lnTo>
                    <a:pt x="501" y="368"/>
                  </a:lnTo>
                  <a:lnTo>
                    <a:pt x="154" y="368"/>
                  </a:lnTo>
                  <a:lnTo>
                    <a:pt x="154"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black">
            <a:xfrm>
              <a:off x="3918188" y="-1110653"/>
              <a:ext cx="211176" cy="209068"/>
            </a:xfrm>
            <a:custGeom>
              <a:avLst/>
              <a:gdLst>
                <a:gd name="T0" fmla="*/ 0 w 501"/>
                <a:gd name="T1" fmla="*/ 496 h 496"/>
                <a:gd name="T2" fmla="*/ 501 w 501"/>
                <a:gd name="T3" fmla="*/ 496 h 496"/>
                <a:gd name="T4" fmla="*/ 501 w 501"/>
                <a:gd name="T5" fmla="*/ 368 h 496"/>
                <a:gd name="T6" fmla="*/ 154 w 501"/>
                <a:gd name="T7" fmla="*/ 368 h 496"/>
                <a:gd name="T8" fmla="*/ 154 w 501"/>
                <a:gd name="T9" fmla="*/ 0 h 496"/>
                <a:gd name="T10" fmla="*/ 0 w 501"/>
                <a:gd name="T11" fmla="*/ 0 h 496"/>
                <a:gd name="T12" fmla="*/ 0 w 501"/>
                <a:gd name="T13" fmla="*/ 496 h 496"/>
                <a:gd name="T14" fmla="*/ 0 w 501"/>
                <a:gd name="T15" fmla="*/ 496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6">
                  <a:moveTo>
                    <a:pt x="0" y="496"/>
                  </a:moveTo>
                  <a:lnTo>
                    <a:pt x="501" y="496"/>
                  </a:lnTo>
                  <a:lnTo>
                    <a:pt x="501" y="368"/>
                  </a:lnTo>
                  <a:lnTo>
                    <a:pt x="154" y="368"/>
                  </a:lnTo>
                  <a:lnTo>
                    <a:pt x="154"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black">
            <a:xfrm>
              <a:off x="4160134" y="-1110653"/>
              <a:ext cx="65755" cy="209068"/>
            </a:xfrm>
            <a:custGeom>
              <a:avLst/>
              <a:gdLst>
                <a:gd name="T0" fmla="*/ 0 w 156"/>
                <a:gd name="T1" fmla="*/ 496 h 496"/>
                <a:gd name="T2" fmla="*/ 156 w 156"/>
                <a:gd name="T3" fmla="*/ 496 h 496"/>
                <a:gd name="T4" fmla="*/ 156 w 156"/>
                <a:gd name="T5" fmla="*/ 0 h 496"/>
                <a:gd name="T6" fmla="*/ 0 w 156"/>
                <a:gd name="T7" fmla="*/ 0 h 496"/>
                <a:gd name="T8" fmla="*/ 0 w 156"/>
                <a:gd name="T9" fmla="*/ 496 h 496"/>
                <a:gd name="T10" fmla="*/ 0 w 156"/>
                <a:gd name="T11" fmla="*/ 496 h 496"/>
              </a:gdLst>
              <a:ahLst/>
              <a:cxnLst>
                <a:cxn ang="0">
                  <a:pos x="T0" y="T1"/>
                </a:cxn>
                <a:cxn ang="0">
                  <a:pos x="T2" y="T3"/>
                </a:cxn>
                <a:cxn ang="0">
                  <a:pos x="T4" y="T5"/>
                </a:cxn>
                <a:cxn ang="0">
                  <a:pos x="T6" y="T7"/>
                </a:cxn>
                <a:cxn ang="0">
                  <a:pos x="T8" y="T9"/>
                </a:cxn>
                <a:cxn ang="0">
                  <a:pos x="T10" y="T11"/>
                </a:cxn>
              </a:cxnLst>
              <a:rect l="0" t="0" r="r" b="b"/>
              <a:pathLst>
                <a:path w="156" h="496">
                  <a:moveTo>
                    <a:pt x="0" y="496"/>
                  </a:moveTo>
                  <a:lnTo>
                    <a:pt x="156" y="496"/>
                  </a:lnTo>
                  <a:lnTo>
                    <a:pt x="156"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noEditPoints="1"/>
            </p:cNvSpPr>
            <p:nvPr/>
          </p:nvSpPr>
          <p:spPr bwMode="black">
            <a:xfrm>
              <a:off x="4273519" y="-1110653"/>
              <a:ext cx="271873" cy="209068"/>
            </a:xfrm>
            <a:custGeom>
              <a:avLst/>
              <a:gdLst>
                <a:gd name="T0" fmla="*/ 0 w 273"/>
                <a:gd name="T1" fmla="*/ 210 h 210"/>
                <a:gd name="T2" fmla="*/ 208 w 273"/>
                <a:gd name="T3" fmla="*/ 210 h 210"/>
                <a:gd name="T4" fmla="*/ 273 w 273"/>
                <a:gd name="T5" fmla="*/ 154 h 210"/>
                <a:gd name="T6" fmla="*/ 234 w 273"/>
                <a:gd name="T7" fmla="*/ 104 h 210"/>
                <a:gd name="T8" fmla="*/ 234 w 273"/>
                <a:gd name="T9" fmla="*/ 103 h 210"/>
                <a:gd name="T10" fmla="*/ 265 w 273"/>
                <a:gd name="T11" fmla="*/ 55 h 210"/>
                <a:gd name="T12" fmla="*/ 188 w 273"/>
                <a:gd name="T13" fmla="*/ 0 h 210"/>
                <a:gd name="T14" fmla="*/ 0 w 273"/>
                <a:gd name="T15" fmla="*/ 0 h 210"/>
                <a:gd name="T16" fmla="*/ 0 w 273"/>
                <a:gd name="T17" fmla="*/ 210 h 210"/>
                <a:gd name="T18" fmla="*/ 65 w 273"/>
                <a:gd name="T19" fmla="*/ 127 h 210"/>
                <a:gd name="T20" fmla="*/ 182 w 273"/>
                <a:gd name="T21" fmla="*/ 127 h 210"/>
                <a:gd name="T22" fmla="*/ 206 w 273"/>
                <a:gd name="T23" fmla="*/ 144 h 210"/>
                <a:gd name="T24" fmla="*/ 182 w 273"/>
                <a:gd name="T25" fmla="*/ 160 h 210"/>
                <a:gd name="T26" fmla="*/ 65 w 273"/>
                <a:gd name="T27" fmla="*/ 160 h 210"/>
                <a:gd name="T28" fmla="*/ 65 w 273"/>
                <a:gd name="T29" fmla="*/ 127 h 210"/>
                <a:gd name="T30" fmla="*/ 65 w 273"/>
                <a:gd name="T31" fmla="*/ 50 h 210"/>
                <a:gd name="T32" fmla="*/ 181 w 273"/>
                <a:gd name="T33" fmla="*/ 50 h 210"/>
                <a:gd name="T34" fmla="*/ 200 w 273"/>
                <a:gd name="T35" fmla="*/ 67 h 210"/>
                <a:gd name="T36" fmla="*/ 181 w 273"/>
                <a:gd name="T37" fmla="*/ 83 h 210"/>
                <a:gd name="T38" fmla="*/ 65 w 273"/>
                <a:gd name="T39" fmla="*/ 83 h 210"/>
                <a:gd name="T40" fmla="*/ 65 w 273"/>
                <a:gd name="T41" fmla="*/ 5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10">
                  <a:moveTo>
                    <a:pt x="0" y="210"/>
                  </a:moveTo>
                  <a:cubicBezTo>
                    <a:pt x="208" y="210"/>
                    <a:pt x="208" y="210"/>
                    <a:pt x="208" y="210"/>
                  </a:cubicBezTo>
                  <a:cubicBezTo>
                    <a:pt x="245" y="210"/>
                    <a:pt x="273" y="200"/>
                    <a:pt x="273" y="154"/>
                  </a:cubicBezTo>
                  <a:cubicBezTo>
                    <a:pt x="273" y="123"/>
                    <a:pt x="262" y="108"/>
                    <a:pt x="234" y="104"/>
                  </a:cubicBezTo>
                  <a:cubicBezTo>
                    <a:pt x="234" y="103"/>
                    <a:pt x="234" y="103"/>
                    <a:pt x="234" y="103"/>
                  </a:cubicBezTo>
                  <a:cubicBezTo>
                    <a:pt x="252" y="98"/>
                    <a:pt x="265" y="91"/>
                    <a:pt x="265" y="55"/>
                  </a:cubicBezTo>
                  <a:cubicBezTo>
                    <a:pt x="265" y="14"/>
                    <a:pt x="240" y="0"/>
                    <a:pt x="188" y="0"/>
                  </a:cubicBezTo>
                  <a:cubicBezTo>
                    <a:pt x="0" y="0"/>
                    <a:pt x="0" y="0"/>
                    <a:pt x="0" y="0"/>
                  </a:cubicBezTo>
                  <a:cubicBezTo>
                    <a:pt x="0" y="210"/>
                    <a:pt x="0" y="210"/>
                    <a:pt x="0" y="210"/>
                  </a:cubicBezTo>
                  <a:close/>
                  <a:moveTo>
                    <a:pt x="65" y="127"/>
                  </a:moveTo>
                  <a:cubicBezTo>
                    <a:pt x="182" y="127"/>
                    <a:pt x="182" y="127"/>
                    <a:pt x="182" y="127"/>
                  </a:cubicBezTo>
                  <a:cubicBezTo>
                    <a:pt x="196" y="127"/>
                    <a:pt x="206" y="130"/>
                    <a:pt x="206" y="144"/>
                  </a:cubicBezTo>
                  <a:cubicBezTo>
                    <a:pt x="206" y="156"/>
                    <a:pt x="196" y="160"/>
                    <a:pt x="182" y="160"/>
                  </a:cubicBezTo>
                  <a:cubicBezTo>
                    <a:pt x="65" y="160"/>
                    <a:pt x="65" y="160"/>
                    <a:pt x="65" y="160"/>
                  </a:cubicBezTo>
                  <a:cubicBezTo>
                    <a:pt x="65" y="127"/>
                    <a:pt x="65" y="127"/>
                    <a:pt x="65" y="127"/>
                  </a:cubicBezTo>
                  <a:close/>
                  <a:moveTo>
                    <a:pt x="65" y="50"/>
                  </a:moveTo>
                  <a:cubicBezTo>
                    <a:pt x="181" y="50"/>
                    <a:pt x="181" y="50"/>
                    <a:pt x="181" y="50"/>
                  </a:cubicBezTo>
                  <a:cubicBezTo>
                    <a:pt x="193" y="50"/>
                    <a:pt x="200" y="55"/>
                    <a:pt x="200" y="67"/>
                  </a:cubicBezTo>
                  <a:cubicBezTo>
                    <a:pt x="200" y="79"/>
                    <a:pt x="193" y="83"/>
                    <a:pt x="181" y="83"/>
                  </a:cubicBezTo>
                  <a:cubicBezTo>
                    <a:pt x="65" y="83"/>
                    <a:pt x="65" y="83"/>
                    <a:pt x="65" y="83"/>
                  </a:cubicBezTo>
                  <a:cubicBezTo>
                    <a:pt x="65" y="50"/>
                    <a:pt x="65" y="50"/>
                    <a:pt x="65"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black">
            <a:xfrm>
              <a:off x="4584171" y="-1110653"/>
              <a:ext cx="268079" cy="211176"/>
            </a:xfrm>
            <a:custGeom>
              <a:avLst/>
              <a:gdLst>
                <a:gd name="T0" fmla="*/ 0 w 269"/>
                <a:gd name="T1" fmla="*/ 135 h 212"/>
                <a:gd name="T2" fmla="*/ 88 w 269"/>
                <a:gd name="T3" fmla="*/ 212 h 212"/>
                <a:gd name="T4" fmla="*/ 181 w 269"/>
                <a:gd name="T5" fmla="*/ 212 h 212"/>
                <a:gd name="T6" fmla="*/ 269 w 269"/>
                <a:gd name="T7" fmla="*/ 135 h 212"/>
                <a:gd name="T8" fmla="*/ 269 w 269"/>
                <a:gd name="T9" fmla="*/ 0 h 212"/>
                <a:gd name="T10" fmla="*/ 203 w 269"/>
                <a:gd name="T11" fmla="*/ 0 h 212"/>
                <a:gd name="T12" fmla="*/ 203 w 269"/>
                <a:gd name="T13" fmla="*/ 121 h 212"/>
                <a:gd name="T14" fmla="*/ 167 w 269"/>
                <a:gd name="T15" fmla="*/ 158 h 212"/>
                <a:gd name="T16" fmla="*/ 102 w 269"/>
                <a:gd name="T17" fmla="*/ 158 h 212"/>
                <a:gd name="T18" fmla="*/ 66 w 269"/>
                <a:gd name="T19" fmla="*/ 121 h 212"/>
                <a:gd name="T20" fmla="*/ 66 w 269"/>
                <a:gd name="T21" fmla="*/ 0 h 212"/>
                <a:gd name="T22" fmla="*/ 0 w 269"/>
                <a:gd name="T23" fmla="*/ 0 h 212"/>
                <a:gd name="T24" fmla="*/ 0 w 269"/>
                <a:gd name="T25" fmla="*/ 13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212">
                  <a:moveTo>
                    <a:pt x="0" y="135"/>
                  </a:moveTo>
                  <a:cubicBezTo>
                    <a:pt x="0" y="187"/>
                    <a:pt x="28" y="212"/>
                    <a:pt x="88" y="212"/>
                  </a:cubicBezTo>
                  <a:cubicBezTo>
                    <a:pt x="181" y="212"/>
                    <a:pt x="181" y="212"/>
                    <a:pt x="181" y="212"/>
                  </a:cubicBezTo>
                  <a:cubicBezTo>
                    <a:pt x="241" y="212"/>
                    <a:pt x="269" y="187"/>
                    <a:pt x="269" y="135"/>
                  </a:cubicBezTo>
                  <a:cubicBezTo>
                    <a:pt x="269" y="0"/>
                    <a:pt x="269" y="0"/>
                    <a:pt x="269" y="0"/>
                  </a:cubicBezTo>
                  <a:cubicBezTo>
                    <a:pt x="203" y="0"/>
                    <a:pt x="203" y="0"/>
                    <a:pt x="203" y="0"/>
                  </a:cubicBezTo>
                  <a:cubicBezTo>
                    <a:pt x="203" y="121"/>
                    <a:pt x="203" y="121"/>
                    <a:pt x="203" y="121"/>
                  </a:cubicBezTo>
                  <a:cubicBezTo>
                    <a:pt x="203" y="148"/>
                    <a:pt x="194" y="158"/>
                    <a:pt x="167" y="158"/>
                  </a:cubicBezTo>
                  <a:cubicBezTo>
                    <a:pt x="102" y="158"/>
                    <a:pt x="102" y="158"/>
                    <a:pt x="102" y="158"/>
                  </a:cubicBezTo>
                  <a:cubicBezTo>
                    <a:pt x="75" y="158"/>
                    <a:pt x="66" y="148"/>
                    <a:pt x="66" y="121"/>
                  </a:cubicBezTo>
                  <a:cubicBezTo>
                    <a:pt x="66" y="0"/>
                    <a:pt x="66" y="0"/>
                    <a:pt x="66" y="0"/>
                  </a:cubicBezTo>
                  <a:cubicBezTo>
                    <a:pt x="0" y="0"/>
                    <a:pt x="0" y="0"/>
                    <a:pt x="0" y="0"/>
                  </a:cubicBezTo>
                  <a:cubicBezTo>
                    <a:pt x="0" y="135"/>
                    <a:pt x="0" y="135"/>
                    <a:pt x="0" y="1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noEditPoints="1"/>
            </p:cNvSpPr>
            <p:nvPr/>
          </p:nvSpPr>
          <p:spPr bwMode="black">
            <a:xfrm>
              <a:off x="4896086" y="-1110653"/>
              <a:ext cx="259649" cy="209068"/>
            </a:xfrm>
            <a:custGeom>
              <a:avLst/>
              <a:gdLst>
                <a:gd name="T0" fmla="*/ 65 w 261"/>
                <a:gd name="T1" fmla="*/ 52 h 210"/>
                <a:gd name="T2" fmla="*/ 168 w 261"/>
                <a:gd name="T3" fmla="*/ 52 h 210"/>
                <a:gd name="T4" fmla="*/ 198 w 261"/>
                <a:gd name="T5" fmla="*/ 74 h 210"/>
                <a:gd name="T6" fmla="*/ 198 w 261"/>
                <a:gd name="T7" fmla="*/ 81 h 210"/>
                <a:gd name="T8" fmla="*/ 173 w 261"/>
                <a:gd name="T9" fmla="*/ 103 h 210"/>
                <a:gd name="T10" fmla="*/ 65 w 261"/>
                <a:gd name="T11" fmla="*/ 103 h 210"/>
                <a:gd name="T12" fmla="*/ 65 w 261"/>
                <a:gd name="T13" fmla="*/ 52 h 210"/>
                <a:gd name="T14" fmla="*/ 0 w 261"/>
                <a:gd name="T15" fmla="*/ 210 h 210"/>
                <a:gd name="T16" fmla="*/ 65 w 261"/>
                <a:gd name="T17" fmla="*/ 210 h 210"/>
                <a:gd name="T18" fmla="*/ 65 w 261"/>
                <a:gd name="T19" fmla="*/ 155 h 210"/>
                <a:gd name="T20" fmla="*/ 168 w 261"/>
                <a:gd name="T21" fmla="*/ 155 h 210"/>
                <a:gd name="T22" fmla="*/ 195 w 261"/>
                <a:gd name="T23" fmla="*/ 185 h 210"/>
                <a:gd name="T24" fmla="*/ 195 w 261"/>
                <a:gd name="T25" fmla="*/ 210 h 210"/>
                <a:gd name="T26" fmla="*/ 260 w 261"/>
                <a:gd name="T27" fmla="*/ 210 h 210"/>
                <a:gd name="T28" fmla="*/ 260 w 261"/>
                <a:gd name="T29" fmla="*/ 174 h 210"/>
                <a:gd name="T30" fmla="*/ 225 w 261"/>
                <a:gd name="T31" fmla="*/ 128 h 210"/>
                <a:gd name="T32" fmla="*/ 225 w 261"/>
                <a:gd name="T33" fmla="*/ 127 h 210"/>
                <a:gd name="T34" fmla="*/ 261 w 261"/>
                <a:gd name="T35" fmla="*/ 76 h 210"/>
                <a:gd name="T36" fmla="*/ 261 w 261"/>
                <a:gd name="T37" fmla="*/ 62 h 210"/>
                <a:gd name="T38" fmla="*/ 197 w 261"/>
                <a:gd name="T39" fmla="*/ 0 h 210"/>
                <a:gd name="T40" fmla="*/ 0 w 261"/>
                <a:gd name="T41" fmla="*/ 0 h 210"/>
                <a:gd name="T42" fmla="*/ 0 w 261"/>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210">
                  <a:moveTo>
                    <a:pt x="65" y="52"/>
                  </a:moveTo>
                  <a:cubicBezTo>
                    <a:pt x="168" y="52"/>
                    <a:pt x="168" y="52"/>
                    <a:pt x="168" y="52"/>
                  </a:cubicBezTo>
                  <a:cubicBezTo>
                    <a:pt x="188" y="52"/>
                    <a:pt x="198" y="56"/>
                    <a:pt x="198" y="74"/>
                  </a:cubicBezTo>
                  <a:cubicBezTo>
                    <a:pt x="198" y="81"/>
                    <a:pt x="198" y="81"/>
                    <a:pt x="198" y="81"/>
                  </a:cubicBezTo>
                  <a:cubicBezTo>
                    <a:pt x="198" y="96"/>
                    <a:pt x="191" y="103"/>
                    <a:pt x="173" y="103"/>
                  </a:cubicBezTo>
                  <a:cubicBezTo>
                    <a:pt x="65" y="103"/>
                    <a:pt x="65" y="103"/>
                    <a:pt x="65" y="103"/>
                  </a:cubicBezTo>
                  <a:cubicBezTo>
                    <a:pt x="65" y="52"/>
                    <a:pt x="65" y="52"/>
                    <a:pt x="65" y="52"/>
                  </a:cubicBezTo>
                  <a:close/>
                  <a:moveTo>
                    <a:pt x="0" y="210"/>
                  </a:moveTo>
                  <a:cubicBezTo>
                    <a:pt x="65" y="210"/>
                    <a:pt x="65" y="210"/>
                    <a:pt x="65" y="210"/>
                  </a:cubicBezTo>
                  <a:cubicBezTo>
                    <a:pt x="65" y="155"/>
                    <a:pt x="65" y="155"/>
                    <a:pt x="65" y="155"/>
                  </a:cubicBezTo>
                  <a:cubicBezTo>
                    <a:pt x="168" y="155"/>
                    <a:pt x="168" y="155"/>
                    <a:pt x="168" y="155"/>
                  </a:cubicBezTo>
                  <a:cubicBezTo>
                    <a:pt x="188" y="155"/>
                    <a:pt x="195" y="163"/>
                    <a:pt x="195" y="185"/>
                  </a:cubicBezTo>
                  <a:cubicBezTo>
                    <a:pt x="195" y="210"/>
                    <a:pt x="195" y="210"/>
                    <a:pt x="195" y="210"/>
                  </a:cubicBezTo>
                  <a:cubicBezTo>
                    <a:pt x="260" y="210"/>
                    <a:pt x="260" y="210"/>
                    <a:pt x="260" y="210"/>
                  </a:cubicBezTo>
                  <a:cubicBezTo>
                    <a:pt x="260" y="174"/>
                    <a:pt x="260" y="174"/>
                    <a:pt x="260" y="174"/>
                  </a:cubicBezTo>
                  <a:cubicBezTo>
                    <a:pt x="260" y="140"/>
                    <a:pt x="244" y="131"/>
                    <a:pt x="225" y="128"/>
                  </a:cubicBezTo>
                  <a:cubicBezTo>
                    <a:pt x="225" y="127"/>
                    <a:pt x="225" y="127"/>
                    <a:pt x="225" y="127"/>
                  </a:cubicBezTo>
                  <a:cubicBezTo>
                    <a:pt x="255" y="120"/>
                    <a:pt x="261" y="104"/>
                    <a:pt x="261" y="76"/>
                  </a:cubicBezTo>
                  <a:cubicBezTo>
                    <a:pt x="261" y="62"/>
                    <a:pt x="261" y="62"/>
                    <a:pt x="261" y="62"/>
                  </a:cubicBezTo>
                  <a:cubicBezTo>
                    <a:pt x="261" y="25"/>
                    <a:pt x="248" y="0"/>
                    <a:pt x="197" y="0"/>
                  </a:cubicBezTo>
                  <a:cubicBezTo>
                    <a:pt x="0" y="0"/>
                    <a:pt x="0" y="0"/>
                    <a:pt x="0" y="0"/>
                  </a:cubicBezTo>
                  <a:cubicBezTo>
                    <a:pt x="0" y="210"/>
                    <a:pt x="0" y="210"/>
                    <a:pt x="0" y="2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black">
            <a:xfrm>
              <a:off x="5184819" y="-1110653"/>
              <a:ext cx="247847" cy="209068"/>
            </a:xfrm>
            <a:custGeom>
              <a:avLst/>
              <a:gdLst>
                <a:gd name="T0" fmla="*/ 0 w 588"/>
                <a:gd name="T1" fmla="*/ 123 h 496"/>
                <a:gd name="T2" fmla="*/ 217 w 588"/>
                <a:gd name="T3" fmla="*/ 123 h 496"/>
                <a:gd name="T4" fmla="*/ 217 w 588"/>
                <a:gd name="T5" fmla="*/ 496 h 496"/>
                <a:gd name="T6" fmla="*/ 371 w 588"/>
                <a:gd name="T7" fmla="*/ 496 h 496"/>
                <a:gd name="T8" fmla="*/ 371 w 588"/>
                <a:gd name="T9" fmla="*/ 123 h 496"/>
                <a:gd name="T10" fmla="*/ 588 w 588"/>
                <a:gd name="T11" fmla="*/ 123 h 496"/>
                <a:gd name="T12" fmla="*/ 588 w 588"/>
                <a:gd name="T13" fmla="*/ 0 h 496"/>
                <a:gd name="T14" fmla="*/ 0 w 588"/>
                <a:gd name="T15" fmla="*/ 0 h 496"/>
                <a:gd name="T16" fmla="*/ 0 w 588"/>
                <a:gd name="T17" fmla="*/ 123 h 496"/>
                <a:gd name="T18" fmla="*/ 0 w 588"/>
                <a:gd name="T19" fmla="*/ 123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8" h="496">
                  <a:moveTo>
                    <a:pt x="0" y="123"/>
                  </a:moveTo>
                  <a:lnTo>
                    <a:pt x="217" y="123"/>
                  </a:lnTo>
                  <a:lnTo>
                    <a:pt x="217" y="496"/>
                  </a:lnTo>
                  <a:lnTo>
                    <a:pt x="371" y="496"/>
                  </a:lnTo>
                  <a:lnTo>
                    <a:pt x="371" y="123"/>
                  </a:lnTo>
                  <a:lnTo>
                    <a:pt x="588" y="123"/>
                  </a:lnTo>
                  <a:lnTo>
                    <a:pt x="588" y="0"/>
                  </a:lnTo>
                  <a:lnTo>
                    <a:pt x="0" y="0"/>
                  </a:lnTo>
                  <a:lnTo>
                    <a:pt x="0" y="123"/>
                  </a:lnTo>
                  <a:lnTo>
                    <a:pt x="0" y="12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noEditPoints="1"/>
            </p:cNvSpPr>
            <p:nvPr/>
          </p:nvSpPr>
          <p:spPr bwMode="black">
            <a:xfrm>
              <a:off x="5456692" y="-1112761"/>
              <a:ext cx="290419" cy="213283"/>
            </a:xfrm>
            <a:custGeom>
              <a:avLst/>
              <a:gdLst>
                <a:gd name="T0" fmla="*/ 0 w 292"/>
                <a:gd name="T1" fmla="*/ 138 h 214"/>
                <a:gd name="T2" fmla="*/ 94 w 292"/>
                <a:gd name="T3" fmla="*/ 214 h 214"/>
                <a:gd name="T4" fmla="*/ 198 w 292"/>
                <a:gd name="T5" fmla="*/ 214 h 214"/>
                <a:gd name="T6" fmla="*/ 292 w 292"/>
                <a:gd name="T7" fmla="*/ 138 h 214"/>
                <a:gd name="T8" fmla="*/ 292 w 292"/>
                <a:gd name="T9" fmla="*/ 76 h 214"/>
                <a:gd name="T10" fmla="*/ 198 w 292"/>
                <a:gd name="T11" fmla="*/ 0 h 214"/>
                <a:gd name="T12" fmla="*/ 94 w 292"/>
                <a:gd name="T13" fmla="*/ 0 h 214"/>
                <a:gd name="T14" fmla="*/ 0 w 292"/>
                <a:gd name="T15" fmla="*/ 76 h 214"/>
                <a:gd name="T16" fmla="*/ 0 w 292"/>
                <a:gd name="T17" fmla="*/ 138 h 214"/>
                <a:gd name="T18" fmla="*/ 67 w 292"/>
                <a:gd name="T19" fmla="*/ 96 h 214"/>
                <a:gd name="T20" fmla="*/ 108 w 292"/>
                <a:gd name="T21" fmla="*/ 54 h 214"/>
                <a:gd name="T22" fmla="*/ 184 w 292"/>
                <a:gd name="T23" fmla="*/ 54 h 214"/>
                <a:gd name="T24" fmla="*/ 225 w 292"/>
                <a:gd name="T25" fmla="*/ 96 h 214"/>
                <a:gd name="T26" fmla="*/ 225 w 292"/>
                <a:gd name="T27" fmla="*/ 118 h 214"/>
                <a:gd name="T28" fmla="*/ 188 w 292"/>
                <a:gd name="T29" fmla="*/ 160 h 214"/>
                <a:gd name="T30" fmla="*/ 104 w 292"/>
                <a:gd name="T31" fmla="*/ 160 h 214"/>
                <a:gd name="T32" fmla="*/ 67 w 292"/>
                <a:gd name="T33" fmla="*/ 118 h 214"/>
                <a:gd name="T34" fmla="*/ 67 w 292"/>
                <a:gd name="T35" fmla="*/ 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2" h="214">
                  <a:moveTo>
                    <a:pt x="0" y="138"/>
                  </a:moveTo>
                  <a:cubicBezTo>
                    <a:pt x="0" y="200"/>
                    <a:pt x="35" y="214"/>
                    <a:pt x="94" y="214"/>
                  </a:cubicBezTo>
                  <a:cubicBezTo>
                    <a:pt x="198" y="214"/>
                    <a:pt x="198" y="214"/>
                    <a:pt x="198" y="214"/>
                  </a:cubicBezTo>
                  <a:cubicBezTo>
                    <a:pt x="257" y="214"/>
                    <a:pt x="292" y="200"/>
                    <a:pt x="292" y="138"/>
                  </a:cubicBezTo>
                  <a:cubicBezTo>
                    <a:pt x="292" y="76"/>
                    <a:pt x="292" y="76"/>
                    <a:pt x="292" y="76"/>
                  </a:cubicBezTo>
                  <a:cubicBezTo>
                    <a:pt x="292" y="14"/>
                    <a:pt x="257" y="0"/>
                    <a:pt x="198" y="0"/>
                  </a:cubicBezTo>
                  <a:cubicBezTo>
                    <a:pt x="94" y="0"/>
                    <a:pt x="94" y="0"/>
                    <a:pt x="94" y="0"/>
                  </a:cubicBezTo>
                  <a:cubicBezTo>
                    <a:pt x="35" y="0"/>
                    <a:pt x="0" y="14"/>
                    <a:pt x="0" y="76"/>
                  </a:cubicBezTo>
                  <a:cubicBezTo>
                    <a:pt x="0" y="138"/>
                    <a:pt x="0" y="138"/>
                    <a:pt x="0" y="138"/>
                  </a:cubicBezTo>
                  <a:close/>
                  <a:moveTo>
                    <a:pt x="67" y="96"/>
                  </a:moveTo>
                  <a:cubicBezTo>
                    <a:pt x="67" y="70"/>
                    <a:pt x="73" y="54"/>
                    <a:pt x="108" y="54"/>
                  </a:cubicBezTo>
                  <a:cubicBezTo>
                    <a:pt x="184" y="54"/>
                    <a:pt x="184" y="54"/>
                    <a:pt x="184" y="54"/>
                  </a:cubicBezTo>
                  <a:cubicBezTo>
                    <a:pt x="219" y="54"/>
                    <a:pt x="225" y="70"/>
                    <a:pt x="225" y="96"/>
                  </a:cubicBezTo>
                  <a:cubicBezTo>
                    <a:pt x="225" y="118"/>
                    <a:pt x="225" y="118"/>
                    <a:pt x="225" y="118"/>
                  </a:cubicBezTo>
                  <a:cubicBezTo>
                    <a:pt x="225" y="149"/>
                    <a:pt x="219" y="160"/>
                    <a:pt x="188" y="160"/>
                  </a:cubicBezTo>
                  <a:cubicBezTo>
                    <a:pt x="104" y="160"/>
                    <a:pt x="104" y="160"/>
                    <a:pt x="104" y="160"/>
                  </a:cubicBezTo>
                  <a:cubicBezTo>
                    <a:pt x="73" y="160"/>
                    <a:pt x="67" y="149"/>
                    <a:pt x="67" y="118"/>
                  </a:cubicBezTo>
                  <a:cubicBezTo>
                    <a:pt x="67" y="96"/>
                    <a:pt x="67" y="96"/>
                    <a:pt x="67"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2160945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672" r:id="rId3"/>
    <p:sldLayoutId id="2147483674" r:id="rId4"/>
    <p:sldLayoutId id="2147483675" r:id="rId5"/>
    <p:sldLayoutId id="2147483734" r:id="rId6"/>
    <p:sldLayoutId id="2147483749" r:id="rId7"/>
  </p:sldLayoutIdLst>
  <p:hf hdr="0" ftr="0" dt="0"/>
  <p:txStyles>
    <p:titleStyle>
      <a:lvl1pPr algn="l" defTabSz="914400" rtl="0" eaLnBrk="1" latinLnBrk="0" hangingPunct="1">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27013" indent="-227013" algn="l" defTabSz="914400" rtl="0" eaLnBrk="1" latinLnBrk="0" hangingPunct="1">
        <a:spcBef>
          <a:spcPts val="400"/>
        </a:spcBef>
        <a:spcAft>
          <a:spcPts val="60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400"/>
        </a:spcBef>
        <a:spcAft>
          <a:spcPts val="60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400"/>
        </a:spcBef>
        <a:spcAft>
          <a:spcPts val="60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400"/>
        </a:spcBef>
        <a:spcAft>
          <a:spcPts val="600"/>
        </a:spcAft>
        <a:buClr>
          <a:schemeClr val="tx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400"/>
        </a:spcBef>
        <a:spcAft>
          <a:spcPts val="600"/>
        </a:spcAft>
        <a:buClr>
          <a:schemeClr val="tx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98583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3039"/>
            <a:ext cx="8229600" cy="47847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483923" y="6421899"/>
            <a:ext cx="985847" cy="92333"/>
          </a:xfrm>
          <a:prstGeom prst="rect">
            <a:avLst/>
          </a:prstGeom>
        </p:spPr>
        <p:txBody>
          <a:bodyPr wrap="none" lIns="0" tIns="0" rIns="0" bIns="0">
            <a:spAutoFit/>
          </a:bodyPr>
          <a:lstStyle>
            <a:lvl1pPr>
              <a:defRPr sz="600" b="1">
                <a:solidFill>
                  <a:schemeClr val="tx1"/>
                </a:solidFill>
                <a:latin typeface="Arial" pitchFamily="34" charset="0"/>
                <a:cs typeface="Arial" pitchFamily="34" charset="0"/>
              </a:defRPr>
            </a:lvl1pPr>
          </a:lstStyle>
          <a:p>
            <a:pPr defTabSz="914400"/>
            <a:r>
              <a:rPr lang="en-US" dirty="0" smtClean="0">
                <a:solidFill>
                  <a:prstClr val="black"/>
                </a:solidFill>
              </a:rPr>
              <a:t>FOR INTERNAL USE ONLY</a:t>
            </a:r>
            <a:endParaRPr lang="en-US" dirty="0">
              <a:solidFill>
                <a:prstClr val="black"/>
              </a:solidFill>
            </a:endParaRPr>
          </a:p>
        </p:txBody>
      </p:sp>
      <p:sp>
        <p:nvSpPr>
          <p:cNvPr id="6" name="Slide Number Placeholder 5"/>
          <p:cNvSpPr>
            <a:spLocks noGrp="1"/>
          </p:cNvSpPr>
          <p:nvPr>
            <p:ph type="sldNum" sz="quarter" idx="4"/>
          </p:nvPr>
        </p:nvSpPr>
        <p:spPr>
          <a:xfrm>
            <a:off x="4487189" y="6366157"/>
            <a:ext cx="187552" cy="184666"/>
          </a:xfrm>
          <a:prstGeom prst="rect">
            <a:avLst/>
          </a:prstGeom>
        </p:spPr>
        <p:txBody>
          <a:bodyPr vert="horz" wrap="none" lIns="0" tIns="0" rIns="0" bIns="0" rtlCol="0" anchor="ctr">
            <a:spAutoFit/>
          </a:bodyPr>
          <a:lstStyle>
            <a:lvl1pPr algn="ctr">
              <a:defRPr sz="1200">
                <a:solidFill>
                  <a:schemeClr val="tx1"/>
                </a:solidFill>
              </a:defRPr>
            </a:lvl1pPr>
          </a:lstStyle>
          <a:p>
            <a:pPr defTabSz="914400"/>
            <a:fld id="{DA092ABF-15C0-4956-9D43-3CCC3060E893}" type="slidenum">
              <a:rPr lang="en-US" smtClean="0">
                <a:solidFill>
                  <a:prstClr val="black"/>
                </a:solidFill>
              </a:rPr>
              <a:pPr defTabSz="914400"/>
              <a:t>‹#›</a:t>
            </a:fld>
            <a:endParaRPr lang="en-US" dirty="0">
              <a:solidFill>
                <a:prstClr val="black"/>
              </a:solidFill>
            </a:endParaRPr>
          </a:p>
        </p:txBody>
      </p:sp>
      <p:grpSp>
        <p:nvGrpSpPr>
          <p:cNvPr id="8" name="Group 7"/>
          <p:cNvGrpSpPr/>
          <p:nvPr/>
        </p:nvGrpSpPr>
        <p:grpSpPr>
          <a:xfrm>
            <a:off x="7149121" y="6298964"/>
            <a:ext cx="1667902" cy="313765"/>
            <a:chOff x="6714099" y="6245693"/>
            <a:chExt cx="1667902" cy="313765"/>
          </a:xfrm>
        </p:grpSpPr>
        <p:sp>
          <p:nvSpPr>
            <p:cNvPr id="10" name="Rectangle 9"/>
            <p:cNvSpPr/>
            <p:nvPr userDrawn="1"/>
          </p:nvSpPr>
          <p:spPr>
            <a:xfrm>
              <a:off x="6714099" y="6245693"/>
              <a:ext cx="1667902" cy="31376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err="1" smtClean="0">
                <a:solidFill>
                  <a:prstClr val="black"/>
                </a:solidFill>
                <a:cs typeface="Arial" pitchFamily="34" charset="0"/>
              </a:endParaRPr>
            </a:p>
          </p:txBody>
        </p:sp>
        <p:pic>
          <p:nvPicPr>
            <p:cNvPr id="11" name="Picture 10" descr="4colorHAL.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893929" y="6349732"/>
              <a:ext cx="1365721" cy="130761"/>
            </a:xfrm>
            <a:prstGeom prst="rect">
              <a:avLst/>
            </a:prstGeom>
          </p:spPr>
        </p:pic>
      </p:grpSp>
    </p:spTree>
    <p:extLst>
      <p:ext uri="{BB962C8B-B14F-4D97-AF65-F5344CB8AC3E}">
        <p14:creationId xmlns:p14="http://schemas.microsoft.com/office/powerpoint/2010/main" val="297848531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dt="0"/>
  <p:txStyles>
    <p:title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C00000"/>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15WRM_IMG_HD16x9_whit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765115"/>
      </p:ext>
    </p:extLst>
  </p:cSld>
  <p:clrMap bg1="lt1" tx1="dk1" bg2="lt2" tx2="dk2" accent1="accent1" accent2="accent2" accent3="accent3" accent4="accent4" accent5="accent5" accent6="accent6" hlink="hlink" folHlink="folHlink"/>
  <p:sldLayoutIdLst>
    <p:sldLayoutId id="2147483748"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01980" y="3349783"/>
            <a:ext cx="4542020" cy="2211567"/>
          </a:xfrm>
        </p:spPr>
        <p:txBody>
          <a:bodyPr/>
          <a:lstStyle/>
          <a:p>
            <a:r>
              <a:rPr lang="en-US" dirty="0" smtClean="0"/>
              <a:t>IPS-15-30 Europe</a:t>
            </a:r>
            <a:br>
              <a:rPr lang="en-US" dirty="0" smtClean="0"/>
            </a:br>
            <a:r>
              <a:rPr lang="en-US" dirty="0" smtClean="0"/>
              <a:t/>
            </a:r>
            <a:br>
              <a:rPr lang="en-US" dirty="0" smtClean="0"/>
            </a:br>
            <a:r>
              <a:rPr lang="en-US" dirty="0"/>
              <a:t>The Safe Retrieval of Misfired </a:t>
            </a:r>
            <a:r>
              <a:rPr lang="en-US" dirty="0" smtClean="0"/>
              <a:t>Perforating </a:t>
            </a:r>
            <a:r>
              <a:rPr lang="en-US" dirty="0"/>
              <a:t>Guns from Shallow Well </a:t>
            </a:r>
            <a:r>
              <a:rPr lang="en-US" dirty="0" smtClean="0"/>
              <a:t>Operations </a:t>
            </a:r>
            <a:r>
              <a:rPr lang="en-US" sz="1800" b="0" dirty="0" smtClean="0"/>
              <a:t>(from SPE 174009)</a:t>
            </a:r>
            <a:endParaRPr lang="en-US" sz="1800" b="0" dirty="0"/>
          </a:p>
        </p:txBody>
      </p:sp>
      <p:sp>
        <p:nvSpPr>
          <p:cNvPr id="5" name="Subtitle 4"/>
          <p:cNvSpPr>
            <a:spLocks noGrp="1"/>
          </p:cNvSpPr>
          <p:nvPr>
            <p:ph type="subTitle" idx="1"/>
          </p:nvPr>
        </p:nvSpPr>
        <p:spPr>
          <a:xfrm>
            <a:off x="4751882" y="5156616"/>
            <a:ext cx="4392118" cy="1198063"/>
          </a:xfrm>
        </p:spPr>
        <p:txBody>
          <a:bodyPr anchor="b">
            <a:normAutofit fontScale="92500"/>
          </a:bodyPr>
          <a:lstStyle/>
          <a:p>
            <a:r>
              <a:rPr lang="en-US" dirty="0" smtClean="0"/>
              <a:t>Dominic Wong </a:t>
            </a:r>
          </a:p>
          <a:p>
            <a:r>
              <a:rPr lang="en-US" dirty="0" smtClean="0"/>
              <a:t>Regional TCP Manager – ESSA</a:t>
            </a:r>
          </a:p>
          <a:p>
            <a:r>
              <a:rPr lang="en-US" dirty="0" smtClean="0"/>
              <a:t>                                                 May 21, 2015</a:t>
            </a:r>
            <a:endParaRPr lang="en-US" dirty="0"/>
          </a:p>
        </p:txBody>
      </p:sp>
    </p:spTree>
    <p:extLst>
      <p:ext uri="{BB962C8B-B14F-4D97-AF65-F5344CB8AC3E}">
        <p14:creationId xmlns:p14="http://schemas.microsoft.com/office/powerpoint/2010/main" val="410026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7" name="Title 8"/>
              <p:cNvSpPr txBox="1">
                <a:spLocks/>
              </p:cNvSpPr>
              <p:nvPr/>
            </p:nvSpPr>
            <p:spPr bwMode="auto">
              <a:xfrm>
                <a:off x="381000" y="297873"/>
                <a:ext cx="8382000" cy="482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dirty="0" smtClean="0">
                    <a:solidFill>
                      <a:srgbClr val="000000"/>
                    </a:solidFill>
                    <a:cs typeface="Arial" charset="0"/>
                  </a:rPr>
                  <a:t>Step 5: Thermal decomposition and feedback loop</a:t>
                </a:r>
              </a:p>
              <a:p>
                <a:pPr algn="ctr" eaLnBrk="1" hangingPunct="1"/>
                <a:endParaRPr lang="en-US" altLang="en-US" sz="2000" dirty="0">
                  <a:solidFill>
                    <a:srgbClr val="000000"/>
                  </a:solidFill>
                  <a:cs typeface="Arial" charset="0"/>
                </a:endParaRPr>
              </a:p>
              <a:p>
                <a:pPr algn="ctr"/>
                <a:r>
                  <a:rPr lang="en-US" sz="2000" dirty="0" smtClean="0">
                    <a:solidFill>
                      <a:srgbClr val="FF0000"/>
                    </a:solidFill>
                  </a:rPr>
                  <a:t>Arrhenius Equation</a:t>
                </a:r>
              </a:p>
              <a:p>
                <a:pPr/>
                <a14:m>
                  <m:oMathPara xmlns:m="http://schemas.openxmlformats.org/officeDocument/2006/math">
                    <m:oMathParaPr>
                      <m:jc m:val="centerGroup"/>
                    </m:oMathParaPr>
                    <m:oMath xmlns:m="http://schemas.openxmlformats.org/officeDocument/2006/math">
                      <m:r>
                        <a:rPr lang="en-US" sz="2000" i="1">
                          <a:latin typeface="Cambria Math"/>
                        </a:rPr>
                        <m:t>𝑘</m:t>
                      </m:r>
                      <m:r>
                        <a:rPr lang="en-US" sz="2000" b="1" i="1">
                          <a:latin typeface="Cambria Math"/>
                        </a:rPr>
                        <m:t>𝒅𝒕</m:t>
                      </m:r>
                      <m:r>
                        <a:rPr lang="en-US" sz="2000" i="1">
                          <a:latin typeface="Cambria Math"/>
                        </a:rPr>
                        <m:t>=</m:t>
                      </m:r>
                      <m:r>
                        <a:rPr lang="en-US" sz="2000" i="1">
                          <a:latin typeface="Cambria Math"/>
                        </a:rPr>
                        <m:t>𝑑</m:t>
                      </m:r>
                      <m:d>
                        <m:dPr>
                          <m:ctrlPr>
                            <a:rPr lang="en-US" sz="2000" b="1" i="1">
                              <a:latin typeface="Cambria Math"/>
                            </a:rPr>
                          </m:ctrlPr>
                        </m:dPr>
                        <m:e>
                          <m:f>
                            <m:fPr>
                              <m:ctrlPr>
                                <a:rPr lang="en-US" sz="2000" b="1" i="1">
                                  <a:latin typeface="Cambria Math"/>
                                </a:rPr>
                              </m:ctrlPr>
                            </m:fPr>
                            <m:num>
                              <m:sSup>
                                <m:sSupPr>
                                  <m:ctrlPr>
                                    <a:rPr lang="en-US" sz="2000" b="1" i="1">
                                      <a:latin typeface="Cambria Math"/>
                                    </a:rPr>
                                  </m:ctrlPr>
                                </m:sSupPr>
                                <m:e>
                                  <m:r>
                                    <a:rPr lang="en-US" sz="2000" b="1" i="1">
                                      <a:latin typeface="Cambria Math"/>
                                    </a:rPr>
                                    <m:t>𝑨</m:t>
                                  </m:r>
                                </m:e>
                                <m:sup>
                                  <m:r>
                                    <a:rPr lang="en-US" sz="2000" b="1" i="1">
                                      <a:latin typeface="Cambria Math"/>
                                    </a:rPr>
                                    <m:t>′</m:t>
                                  </m:r>
                                </m:sup>
                              </m:sSup>
                            </m:num>
                            <m:den>
                              <m:r>
                                <a:rPr lang="en-US" sz="2000" b="1" i="1">
                                  <a:latin typeface="Cambria Math"/>
                                </a:rPr>
                                <m:t>𝑨</m:t>
                              </m:r>
                            </m:den>
                          </m:f>
                        </m:e>
                      </m:d>
                      <m:r>
                        <a:rPr lang="en-US" sz="2000" i="1">
                          <a:latin typeface="Cambria Math"/>
                        </a:rPr>
                        <m:t>=</m:t>
                      </m:r>
                      <m:r>
                        <a:rPr lang="en-US" sz="2000" i="1">
                          <a:latin typeface="Cambria Math"/>
                        </a:rPr>
                        <m:t>𝑍</m:t>
                      </m:r>
                      <m:sSup>
                        <m:sSupPr>
                          <m:ctrlPr>
                            <a:rPr lang="en-US" sz="2000" i="1">
                              <a:latin typeface="Cambria Math"/>
                            </a:rPr>
                          </m:ctrlPr>
                        </m:sSupPr>
                        <m:e>
                          <m:r>
                            <a:rPr lang="en-US" sz="2000" i="1">
                              <a:latin typeface="Cambria Math"/>
                            </a:rPr>
                            <m:t>𝑒</m:t>
                          </m:r>
                        </m:e>
                        <m:sup>
                          <m:f>
                            <m:fPr>
                              <m:type m:val="skw"/>
                              <m:ctrlPr>
                                <a:rPr lang="en-US" sz="2000" i="1">
                                  <a:latin typeface="Cambria Math"/>
                                </a:rPr>
                              </m:ctrlPr>
                            </m:fPr>
                            <m:num>
                              <m:r>
                                <a:rPr lang="en-US" sz="2000" i="1">
                                  <a:latin typeface="Cambria Math"/>
                                </a:rPr>
                                <m:t>−</m:t>
                              </m:r>
                              <m:sSub>
                                <m:sSubPr>
                                  <m:ctrlPr>
                                    <a:rPr lang="en-US" sz="2000" i="1">
                                      <a:latin typeface="Cambria Math"/>
                                    </a:rPr>
                                  </m:ctrlPr>
                                </m:sSubPr>
                                <m:e>
                                  <m:r>
                                    <a:rPr lang="en-US" sz="2000" i="1">
                                      <a:latin typeface="Cambria Math"/>
                                    </a:rPr>
                                    <m:t>𝐸</m:t>
                                  </m:r>
                                </m:e>
                                <m:sub>
                                  <m:r>
                                    <a:rPr lang="en-US" sz="2000" i="1">
                                      <a:latin typeface="Cambria Math"/>
                                    </a:rPr>
                                    <m:t>𝑎</m:t>
                                  </m:r>
                                </m:sub>
                              </m:sSub>
                            </m:num>
                            <m:den>
                              <m:r>
                                <a:rPr lang="en-US" sz="2000" i="1">
                                  <a:latin typeface="Cambria Math"/>
                                </a:rPr>
                                <m:t>𝑅𝑇</m:t>
                              </m:r>
                            </m:den>
                          </m:f>
                        </m:sup>
                      </m:sSup>
                      <m:r>
                        <a:rPr lang="en-US" sz="2000" i="1">
                          <a:latin typeface="Cambria Math"/>
                        </a:rPr>
                        <m:t> </m:t>
                      </m:r>
                      <m:r>
                        <a:rPr lang="en-US" sz="2000" i="1">
                          <a:latin typeface="Cambria Math"/>
                        </a:rPr>
                        <m:t>𝑑𝑡</m:t>
                      </m:r>
                    </m:oMath>
                  </m:oMathPara>
                </a14:m>
                <a:endParaRPr lang="en-US" sz="2000" dirty="0"/>
              </a:p>
              <a:p>
                <a:r>
                  <a:rPr lang="en-US" sz="1600" dirty="0"/>
                  <a:t>Where,</a:t>
                </a:r>
              </a:p>
              <a:p>
                <a:r>
                  <a:rPr lang="en-US" sz="1600" i="1" dirty="0"/>
                  <a:t>k</a:t>
                </a:r>
                <a:r>
                  <a:rPr lang="en-US" sz="1600" dirty="0"/>
                  <a:t>	= reaction rate constant</a:t>
                </a:r>
              </a:p>
              <a:p>
                <a:r>
                  <a:rPr lang="en-US" sz="1600" i="1" dirty="0"/>
                  <a:t>t</a:t>
                </a:r>
                <a:r>
                  <a:rPr lang="en-US" sz="1600" dirty="0"/>
                  <a:t>	= time</a:t>
                </a:r>
              </a:p>
              <a:p>
                <a:r>
                  <a:rPr lang="en-US" sz="1600" i="1" dirty="0"/>
                  <a:t>A’/</a:t>
                </a:r>
                <a:r>
                  <a:rPr lang="en-US" sz="1600" i="1" dirty="0" smtClean="0"/>
                  <a:t>A  </a:t>
                </a:r>
                <a:r>
                  <a:rPr lang="en-US" sz="1600" dirty="0" smtClean="0"/>
                  <a:t>= ratio of reacted </a:t>
                </a:r>
                <a:r>
                  <a:rPr lang="en-US" sz="1600" dirty="0"/>
                  <a:t>vs. unreacted material </a:t>
                </a:r>
              </a:p>
              <a:p>
                <a:r>
                  <a:rPr lang="en-US" sz="1600" i="1" dirty="0"/>
                  <a:t>Z</a:t>
                </a:r>
                <a:r>
                  <a:rPr lang="en-US" sz="1600" dirty="0"/>
                  <a:t>	= reaction rate </a:t>
                </a:r>
                <a:r>
                  <a:rPr lang="en-US" sz="1600" dirty="0" smtClean="0"/>
                  <a:t>frequency</a:t>
                </a:r>
              </a:p>
              <a:p>
                <a:r>
                  <a:rPr lang="en-US" sz="1600" i="1" dirty="0" err="1" smtClean="0"/>
                  <a:t>E</a:t>
                </a:r>
                <a:r>
                  <a:rPr lang="en-US" sz="1600" i="1" baseline="-25000" dirty="0" err="1" smtClean="0"/>
                  <a:t>a</a:t>
                </a:r>
                <a:r>
                  <a:rPr lang="en-US" sz="1600" dirty="0"/>
                  <a:t>	= activation energy</a:t>
                </a:r>
              </a:p>
              <a:p>
                <a:r>
                  <a:rPr lang="en-US" sz="1600" i="1" dirty="0"/>
                  <a:t>R</a:t>
                </a:r>
                <a:r>
                  <a:rPr lang="en-US" sz="1600" dirty="0"/>
                  <a:t>	= universal gas constant</a:t>
                </a:r>
              </a:p>
              <a:p>
                <a:r>
                  <a:rPr lang="en-US" sz="1600" i="1" dirty="0"/>
                  <a:t>T</a:t>
                </a:r>
                <a:r>
                  <a:rPr lang="en-US" sz="1600" dirty="0"/>
                  <a:t>	= </a:t>
                </a:r>
                <a:r>
                  <a:rPr lang="en-US" sz="1600" dirty="0" smtClean="0"/>
                  <a:t>incubation temperature</a:t>
                </a:r>
                <a:endParaRPr lang="en-US" altLang="en-US" dirty="0">
                  <a:solidFill>
                    <a:srgbClr val="000000"/>
                  </a:solidFill>
                  <a:cs typeface="Arial" charset="0"/>
                </a:endParaRPr>
              </a:p>
            </p:txBody>
          </p:sp>
        </mc:Choice>
        <mc:Fallback xmlns="">
          <p:sp>
            <p:nvSpPr>
              <p:cNvPr id="11267" name="Title 8"/>
              <p:cNvSpPr txBox="1">
                <a:spLocks noRot="1" noChangeAspect="1" noMove="1" noResize="1" noEditPoints="1" noAdjustHandles="1" noChangeArrowheads="1" noChangeShapeType="1" noTextEdit="1"/>
              </p:cNvSpPr>
              <p:nvPr/>
            </p:nvSpPr>
            <p:spPr bwMode="auto">
              <a:xfrm>
                <a:off x="381000" y="297873"/>
                <a:ext cx="8382000" cy="4826000"/>
              </a:xfrm>
              <a:prstGeom prst="rect">
                <a:avLst/>
              </a:prstGeom>
              <a:blipFill rotWithShape="1">
                <a:blip r:embed="rId2"/>
                <a:stretch>
                  <a:fillRect l="-436" t="-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55764"/>
            <a:ext cx="3630324" cy="253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324" y="3146767"/>
            <a:ext cx="4971973" cy="237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187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7" name="Title 8"/>
              <p:cNvSpPr txBox="1">
                <a:spLocks/>
              </p:cNvSpPr>
              <p:nvPr/>
            </p:nvSpPr>
            <p:spPr bwMode="auto">
              <a:xfrm>
                <a:off x="505691" y="588818"/>
                <a:ext cx="8382000" cy="299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dirty="0" smtClean="0">
                    <a:solidFill>
                      <a:srgbClr val="000000"/>
                    </a:solidFill>
                    <a:cs typeface="Arial" charset="0"/>
                  </a:rPr>
                  <a:t>Step 6: Gun burst calculations</a:t>
                </a:r>
              </a:p>
              <a:p>
                <a:pPr algn="ctr" eaLnBrk="1" hangingPunct="1"/>
                <a:endParaRPr lang="en-US" altLang="en-US" sz="2000" b="1" dirty="0" smtClean="0">
                  <a:solidFill>
                    <a:srgbClr val="000000"/>
                  </a:solidFill>
                  <a:cs typeface="Arial" charset="0"/>
                </a:endParaRPr>
              </a:p>
              <a:p>
                <a:pPr algn="ctr"/>
                <a14:m>
                  <m:oMath xmlns:m="http://schemas.openxmlformats.org/officeDocument/2006/math">
                    <m:sSub>
                      <m:sSubPr>
                        <m:ctrlPr>
                          <a:rPr lang="en-US" sz="2000" i="1">
                            <a:latin typeface="Cambria Math"/>
                          </a:rPr>
                        </m:ctrlPr>
                      </m:sSubPr>
                      <m:e>
                        <m:r>
                          <a:rPr lang="en-US" sz="2000" i="1">
                            <a:latin typeface="Cambria Math"/>
                          </a:rPr>
                          <m:t>𝜎</m:t>
                        </m:r>
                      </m:e>
                      <m:sub>
                        <m:r>
                          <a:rPr lang="en-US" sz="2000" i="1">
                            <a:latin typeface="Cambria Math"/>
                          </a:rPr>
                          <m:t>h</m:t>
                        </m:r>
                      </m:sub>
                    </m:sSub>
                    <m:r>
                      <a:rPr lang="en-US" sz="2000" i="1">
                        <a:latin typeface="Cambria Math"/>
                      </a:rPr>
                      <m:t>=</m:t>
                    </m:r>
                    <m:sSub>
                      <m:sSubPr>
                        <m:ctrlPr>
                          <a:rPr lang="en-US" sz="2000" i="1">
                            <a:latin typeface="Cambria Math"/>
                          </a:rPr>
                        </m:ctrlPr>
                      </m:sSubPr>
                      <m:e>
                        <m:r>
                          <a:rPr lang="en-US" sz="2000" i="1">
                            <a:latin typeface="Cambria Math"/>
                          </a:rPr>
                          <m:t>𝑃</m:t>
                        </m:r>
                      </m:e>
                      <m:sub>
                        <m:r>
                          <a:rPr lang="en-US" sz="2000" i="1">
                            <a:latin typeface="Cambria Math"/>
                          </a:rPr>
                          <m:t>𝑖</m:t>
                        </m:r>
                      </m:sub>
                    </m:sSub>
                    <m:d>
                      <m:dPr>
                        <m:ctrlPr>
                          <a:rPr lang="en-US" sz="2000" i="1">
                            <a:latin typeface="Cambria Math"/>
                          </a:rPr>
                        </m:ctrlPr>
                      </m:dPr>
                      <m:e>
                        <m:f>
                          <m:fPr>
                            <m:ctrlPr>
                              <a:rPr lang="en-US" sz="2000" i="1">
                                <a:latin typeface="Cambria Math"/>
                              </a:rPr>
                            </m:ctrlPr>
                          </m:fPr>
                          <m:num>
                            <m:sSubSup>
                              <m:sSubSupPr>
                                <m:ctrlPr>
                                  <a:rPr lang="en-US" sz="2000" i="1">
                                    <a:latin typeface="Cambria Math"/>
                                  </a:rPr>
                                </m:ctrlPr>
                              </m:sSubSupPr>
                              <m:e>
                                <m:r>
                                  <a:rPr lang="en-US" sz="2000" i="1">
                                    <a:latin typeface="Cambria Math"/>
                                  </a:rPr>
                                  <m:t>𝑟</m:t>
                                </m:r>
                              </m:e>
                              <m:sub>
                                <m:r>
                                  <a:rPr lang="en-US" sz="2000" i="1">
                                    <a:latin typeface="Cambria Math"/>
                                  </a:rPr>
                                  <m:t>𝑜</m:t>
                                </m:r>
                              </m:sub>
                              <m:sup>
                                <m:r>
                                  <a:rPr lang="en-US" sz="2000" i="1">
                                    <a:latin typeface="Cambria Math"/>
                                  </a:rPr>
                                  <m:t>2</m:t>
                                </m:r>
                              </m:sup>
                            </m:sSubSup>
                            <m:r>
                              <a:rPr lang="en-US" sz="2000" i="1">
                                <a:latin typeface="Cambria Math"/>
                              </a:rPr>
                              <m:t>+</m:t>
                            </m:r>
                            <m:sSubSup>
                              <m:sSubSupPr>
                                <m:ctrlPr>
                                  <a:rPr lang="en-US" sz="2000" i="1">
                                    <a:latin typeface="Cambria Math"/>
                                  </a:rPr>
                                </m:ctrlPr>
                              </m:sSubSupPr>
                              <m:e>
                                <m:r>
                                  <a:rPr lang="en-US" sz="2000" i="1">
                                    <a:latin typeface="Cambria Math"/>
                                  </a:rPr>
                                  <m:t>𝑟</m:t>
                                </m:r>
                              </m:e>
                              <m:sub>
                                <m:r>
                                  <a:rPr lang="en-US" sz="2000" i="1">
                                    <a:latin typeface="Cambria Math"/>
                                  </a:rPr>
                                  <m:t>𝑚𝑖𝑑</m:t>
                                </m:r>
                              </m:sub>
                              <m:sup>
                                <m:r>
                                  <a:rPr lang="en-US" sz="2000" i="1">
                                    <a:latin typeface="Cambria Math"/>
                                  </a:rPr>
                                  <m:t>2</m:t>
                                </m:r>
                              </m:sup>
                            </m:sSubSup>
                          </m:num>
                          <m:den>
                            <m:sSubSup>
                              <m:sSubSupPr>
                                <m:ctrlPr>
                                  <a:rPr lang="en-US" sz="2000" i="1">
                                    <a:latin typeface="Cambria Math"/>
                                  </a:rPr>
                                </m:ctrlPr>
                              </m:sSubSupPr>
                              <m:e>
                                <m:r>
                                  <a:rPr lang="en-US" sz="2000" i="1">
                                    <a:latin typeface="Cambria Math"/>
                                  </a:rPr>
                                  <m:t>𝑟</m:t>
                                </m:r>
                              </m:e>
                              <m:sub>
                                <m:r>
                                  <a:rPr lang="en-US" sz="2000" i="1">
                                    <a:latin typeface="Cambria Math"/>
                                  </a:rPr>
                                  <m:t>𝑜</m:t>
                                </m:r>
                              </m:sub>
                              <m:sup>
                                <m:r>
                                  <a:rPr lang="en-US" sz="2000" i="1">
                                    <a:latin typeface="Cambria Math"/>
                                  </a:rPr>
                                  <m:t>2</m:t>
                                </m:r>
                              </m:sup>
                            </m:sSubSup>
                            <m:r>
                              <a:rPr lang="en-US" sz="2000" i="1">
                                <a:latin typeface="Cambria Math"/>
                              </a:rPr>
                              <m:t>−</m:t>
                            </m:r>
                            <m:sSubSup>
                              <m:sSubSupPr>
                                <m:ctrlPr>
                                  <a:rPr lang="en-US" sz="2000" i="1">
                                    <a:latin typeface="Cambria Math"/>
                                  </a:rPr>
                                </m:ctrlPr>
                              </m:sSubSupPr>
                              <m:e>
                                <m:r>
                                  <a:rPr lang="en-US" sz="2000" i="1">
                                    <a:latin typeface="Cambria Math"/>
                                  </a:rPr>
                                  <m:t>𝑟</m:t>
                                </m:r>
                              </m:e>
                              <m:sub>
                                <m:r>
                                  <a:rPr lang="en-US" sz="2000" i="1">
                                    <a:latin typeface="Cambria Math"/>
                                  </a:rPr>
                                  <m:t>𝑚𝑖𝑑</m:t>
                                </m:r>
                              </m:sub>
                              <m:sup>
                                <m:r>
                                  <a:rPr lang="en-US" sz="2000" i="1">
                                    <a:latin typeface="Cambria Math"/>
                                  </a:rPr>
                                  <m:t>2</m:t>
                                </m:r>
                              </m:sup>
                            </m:sSubSup>
                          </m:den>
                        </m:f>
                      </m:e>
                    </m:d>
                  </m:oMath>
                </a14:m>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14:m>
                  <m:oMath xmlns:m="http://schemas.openxmlformats.org/officeDocument/2006/math">
                    <m:sSub>
                      <m:sSubPr>
                        <m:ctrlPr>
                          <a:rPr lang="en-US" sz="2000" i="1">
                            <a:latin typeface="Cambria Math"/>
                          </a:rPr>
                        </m:ctrlPr>
                      </m:sSubPr>
                      <m:e>
                        <m:r>
                          <a:rPr lang="en-US" sz="2000" i="1">
                            <a:latin typeface="Cambria Math"/>
                          </a:rPr>
                          <m:t>𝜎</m:t>
                        </m:r>
                      </m:e>
                      <m:sub>
                        <m:r>
                          <a:rPr lang="en-US" sz="2000" i="1">
                            <a:latin typeface="Cambria Math"/>
                          </a:rPr>
                          <m:t>𝑟</m:t>
                        </m:r>
                      </m:sub>
                    </m:sSub>
                    <m:r>
                      <a:rPr lang="en-US" sz="2000" i="1">
                        <a:latin typeface="Cambria Math"/>
                      </a:rPr>
                      <m:t>=</m:t>
                    </m:r>
                    <m:sSub>
                      <m:sSubPr>
                        <m:ctrlPr>
                          <a:rPr lang="en-US" sz="2000" i="1">
                            <a:latin typeface="Cambria Math"/>
                          </a:rPr>
                        </m:ctrlPr>
                      </m:sSubPr>
                      <m:e>
                        <m:r>
                          <a:rPr lang="en-US" sz="2000" i="1">
                            <a:latin typeface="Cambria Math"/>
                          </a:rPr>
                          <m:t>−</m:t>
                        </m:r>
                        <m:r>
                          <a:rPr lang="en-US" sz="2000" i="1">
                            <a:latin typeface="Cambria Math"/>
                          </a:rPr>
                          <m:t>𝑃</m:t>
                        </m:r>
                      </m:e>
                      <m:sub>
                        <m:r>
                          <a:rPr lang="en-US" sz="2000" i="1">
                            <a:latin typeface="Cambria Math"/>
                          </a:rPr>
                          <m:t>𝑖</m:t>
                        </m:r>
                      </m:sub>
                    </m:sSub>
                  </m:oMath>
                </a14:m>
                <a:r>
                  <a:rPr lang="en-US" sz="2000" dirty="0" smtClean="0">
                    <a:latin typeface="Arial" panose="020B0604020202020204" pitchFamily="34" charset="0"/>
                    <a:cs typeface="Arial" panose="020B0604020202020204" pitchFamily="34" charset="0"/>
                  </a:rPr>
                  <a:t>                            </a:t>
                </a:r>
                <a14:m>
                  <m:oMath xmlns:m="http://schemas.openxmlformats.org/officeDocument/2006/math">
                    <m:sSub>
                      <m:sSubPr>
                        <m:ctrlPr>
                          <a:rPr lang="en-US" sz="2000" i="1">
                            <a:latin typeface="Cambria Math"/>
                          </a:rPr>
                        </m:ctrlPr>
                      </m:sSubPr>
                      <m:e>
                        <m:r>
                          <a:rPr lang="en-US" sz="2000" i="1">
                            <a:latin typeface="Cambria Math"/>
                          </a:rPr>
                          <m:t>𝜎</m:t>
                        </m:r>
                      </m:e>
                      <m:sub>
                        <m:r>
                          <a:rPr lang="en-US" sz="2000" i="1">
                            <a:latin typeface="Cambria Math"/>
                          </a:rPr>
                          <m:t>𝑎</m:t>
                        </m:r>
                      </m:sub>
                    </m:sSub>
                    <m:r>
                      <a:rPr lang="en-US" sz="2000" i="1">
                        <a:latin typeface="Cambria Math"/>
                      </a:rPr>
                      <m:t>=</m:t>
                    </m:r>
                    <m:sSub>
                      <m:sSubPr>
                        <m:ctrlPr>
                          <a:rPr lang="en-US" sz="2000" i="1">
                            <a:latin typeface="Cambria Math"/>
                          </a:rPr>
                        </m:ctrlPr>
                      </m:sSubPr>
                      <m:e>
                        <m:r>
                          <a:rPr lang="en-US" sz="2000" i="1">
                            <a:latin typeface="Cambria Math"/>
                          </a:rPr>
                          <m:t>𝑃</m:t>
                        </m:r>
                      </m:e>
                      <m:sub>
                        <m:r>
                          <a:rPr lang="en-US" sz="2000" i="1">
                            <a:latin typeface="Cambria Math"/>
                          </a:rPr>
                          <m:t>𝑖</m:t>
                        </m:r>
                      </m:sub>
                    </m:sSub>
                    <m:d>
                      <m:dPr>
                        <m:ctrlPr>
                          <a:rPr lang="en-US" sz="2000" i="1">
                            <a:latin typeface="Cambria Math"/>
                          </a:rPr>
                        </m:ctrlPr>
                      </m:dPr>
                      <m:e>
                        <m:f>
                          <m:fPr>
                            <m:ctrlPr>
                              <a:rPr lang="en-US" sz="2000" i="1">
                                <a:latin typeface="Cambria Math"/>
                              </a:rPr>
                            </m:ctrlPr>
                          </m:fPr>
                          <m:num>
                            <m:sSubSup>
                              <m:sSubSupPr>
                                <m:ctrlPr>
                                  <a:rPr lang="en-US" sz="2000" i="1">
                                    <a:latin typeface="Cambria Math"/>
                                  </a:rPr>
                                </m:ctrlPr>
                              </m:sSubSupPr>
                              <m:e>
                                <m:r>
                                  <a:rPr lang="en-US" sz="2000" i="1">
                                    <a:latin typeface="Cambria Math"/>
                                  </a:rPr>
                                  <m:t>𝑟</m:t>
                                </m:r>
                              </m:e>
                              <m:sub>
                                <m:r>
                                  <a:rPr lang="en-US" sz="2000" i="1">
                                    <a:latin typeface="Cambria Math"/>
                                  </a:rPr>
                                  <m:t>𝑖</m:t>
                                </m:r>
                              </m:sub>
                              <m:sup>
                                <m:r>
                                  <a:rPr lang="en-US" sz="2000" i="1">
                                    <a:latin typeface="Cambria Math"/>
                                  </a:rPr>
                                  <m:t>2</m:t>
                                </m:r>
                              </m:sup>
                            </m:sSubSup>
                          </m:num>
                          <m:den>
                            <m:sSubSup>
                              <m:sSubSupPr>
                                <m:ctrlPr>
                                  <a:rPr lang="en-US" sz="2000" i="1">
                                    <a:latin typeface="Cambria Math"/>
                                  </a:rPr>
                                </m:ctrlPr>
                              </m:sSubSupPr>
                              <m:e>
                                <m:r>
                                  <a:rPr lang="en-US" sz="2000" i="1">
                                    <a:latin typeface="Cambria Math"/>
                                  </a:rPr>
                                  <m:t>𝑟</m:t>
                                </m:r>
                              </m:e>
                              <m:sub>
                                <m:r>
                                  <a:rPr lang="en-US" sz="2000" i="1">
                                    <a:latin typeface="Cambria Math"/>
                                  </a:rPr>
                                  <m:t>𝑜</m:t>
                                </m:r>
                              </m:sub>
                              <m:sup>
                                <m:r>
                                  <a:rPr lang="en-US" sz="2000" i="1">
                                    <a:latin typeface="Cambria Math"/>
                                  </a:rPr>
                                  <m:t>2</m:t>
                                </m:r>
                              </m:sup>
                            </m:sSubSup>
                            <m:r>
                              <a:rPr lang="en-US" sz="2000" i="1">
                                <a:latin typeface="Cambria Math"/>
                              </a:rPr>
                              <m:t>−</m:t>
                            </m:r>
                            <m:sSubSup>
                              <m:sSubSupPr>
                                <m:ctrlPr>
                                  <a:rPr lang="en-US" sz="2000" i="1">
                                    <a:latin typeface="Cambria Math"/>
                                  </a:rPr>
                                </m:ctrlPr>
                              </m:sSubSupPr>
                              <m:e>
                                <m:r>
                                  <a:rPr lang="en-US" sz="2000" i="1">
                                    <a:latin typeface="Cambria Math"/>
                                  </a:rPr>
                                  <m:t>𝑟</m:t>
                                </m:r>
                              </m:e>
                              <m:sub>
                                <m:r>
                                  <a:rPr lang="en-US" sz="2000" i="1">
                                    <a:latin typeface="Cambria Math"/>
                                  </a:rPr>
                                  <m:t>𝑡h𝑑</m:t>
                                </m:r>
                              </m:sub>
                              <m:sup>
                                <m:r>
                                  <a:rPr lang="en-US" sz="2000" i="1">
                                    <a:latin typeface="Cambria Math"/>
                                  </a:rPr>
                                  <m:t>2</m:t>
                                </m:r>
                              </m:sup>
                            </m:sSubSup>
                          </m:den>
                        </m:f>
                      </m:e>
                    </m:d>
                  </m:oMath>
                </a14:m>
                <a:endParaRPr lang="en-US" sz="2000" dirty="0" smtClean="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pPr algn="ctr"/>
                <a14:m>
                  <m:oMath xmlns:m="http://schemas.openxmlformats.org/officeDocument/2006/math">
                    <m:sSub>
                      <m:sSubPr>
                        <m:ctrlPr>
                          <a:rPr lang="en-US" sz="2000" b="1" i="1">
                            <a:latin typeface="Cambria Math"/>
                          </a:rPr>
                        </m:ctrlPr>
                      </m:sSubPr>
                      <m:e>
                        <m:r>
                          <a:rPr lang="en-US" sz="2000" b="1" i="1">
                            <a:latin typeface="Cambria Math"/>
                          </a:rPr>
                          <m:t>𝝈</m:t>
                        </m:r>
                      </m:e>
                      <m:sub>
                        <m:r>
                          <a:rPr lang="en-US" sz="2000" b="1" i="1">
                            <a:latin typeface="Cambria Math"/>
                          </a:rPr>
                          <m:t>𝑽𝑴</m:t>
                        </m:r>
                      </m:sub>
                    </m:sSub>
                    <m:r>
                      <a:rPr lang="en-US" sz="2000" i="1">
                        <a:latin typeface="Cambria Math"/>
                      </a:rPr>
                      <m:t>= </m:t>
                    </m:r>
                    <m:f>
                      <m:fPr>
                        <m:ctrlPr>
                          <a:rPr lang="en-US" sz="2000" i="1">
                            <a:latin typeface="Cambria Math"/>
                          </a:rPr>
                        </m:ctrlPr>
                      </m:fPr>
                      <m:num>
                        <m:r>
                          <a:rPr lang="en-US" sz="2000" i="1">
                            <a:latin typeface="Cambria Math"/>
                          </a:rPr>
                          <m:t>1</m:t>
                        </m:r>
                      </m:num>
                      <m:den>
                        <m:rad>
                          <m:radPr>
                            <m:degHide m:val="on"/>
                            <m:ctrlPr>
                              <a:rPr lang="en-US" sz="2000" i="1">
                                <a:latin typeface="Cambria Math"/>
                              </a:rPr>
                            </m:ctrlPr>
                          </m:radPr>
                          <m:deg/>
                          <m:e>
                            <m:r>
                              <a:rPr lang="en-US" sz="2000" i="1">
                                <a:latin typeface="Cambria Math"/>
                              </a:rPr>
                              <m:t>2</m:t>
                            </m:r>
                          </m:e>
                        </m:rad>
                      </m:den>
                    </m:f>
                    <m:rad>
                      <m:radPr>
                        <m:degHide m:val="on"/>
                        <m:ctrlPr>
                          <a:rPr lang="en-US" sz="2000" i="1">
                            <a:latin typeface="Cambria Math"/>
                          </a:rPr>
                        </m:ctrlPr>
                      </m:radPr>
                      <m:deg/>
                      <m:e>
                        <m:d>
                          <m:dPr>
                            <m:begChr m:val=""/>
                            <m:endChr m:val=""/>
                            <m:ctrlPr>
                              <a:rPr lang="en-US" sz="2000" i="1">
                                <a:latin typeface="Cambria Math"/>
                              </a:rPr>
                            </m:ctrlPr>
                          </m:dPr>
                          <m:e>
                            <m:sSup>
                              <m:sSupPr>
                                <m:ctrlPr>
                                  <a:rPr lang="en-US" sz="2000" i="1">
                                    <a:latin typeface="Cambria Math"/>
                                  </a:rPr>
                                </m:ctrlPr>
                              </m:sSupPr>
                              <m:e>
                                <m:d>
                                  <m:dPr>
                                    <m:ctrlPr>
                                      <a:rPr lang="en-US" sz="2000" i="1">
                                        <a:latin typeface="Cambria Math"/>
                                      </a:rPr>
                                    </m:ctrlPr>
                                  </m:dPr>
                                  <m:e>
                                    <m:sSub>
                                      <m:sSubPr>
                                        <m:ctrlPr>
                                          <a:rPr lang="en-US" sz="2000" i="1">
                                            <a:latin typeface="Cambria Math"/>
                                          </a:rPr>
                                        </m:ctrlPr>
                                      </m:sSubPr>
                                      <m:e>
                                        <m:r>
                                          <a:rPr lang="en-US" sz="2000" i="1">
                                            <a:latin typeface="Cambria Math"/>
                                          </a:rPr>
                                          <m:t>𝜎</m:t>
                                        </m:r>
                                      </m:e>
                                      <m:sub>
                                        <m:r>
                                          <a:rPr lang="en-US" sz="2000" i="1">
                                            <a:latin typeface="Cambria Math"/>
                                          </a:rPr>
                                          <m:t>𝑎</m:t>
                                        </m:r>
                                      </m:sub>
                                    </m:sSub>
                                    <m:r>
                                      <a:rPr lang="en-US" sz="2000" i="1">
                                        <a:latin typeface="Cambria Math"/>
                                      </a:rPr>
                                      <m:t>−</m:t>
                                    </m:r>
                                    <m:sSub>
                                      <m:sSubPr>
                                        <m:ctrlPr>
                                          <a:rPr lang="en-US" sz="2000" i="1">
                                            <a:latin typeface="Cambria Math"/>
                                          </a:rPr>
                                        </m:ctrlPr>
                                      </m:sSubPr>
                                      <m:e>
                                        <m:r>
                                          <a:rPr lang="en-US" sz="2000" i="1">
                                            <a:latin typeface="Cambria Math"/>
                                          </a:rPr>
                                          <m:t>𝜎</m:t>
                                        </m:r>
                                      </m:e>
                                      <m:sub>
                                        <m:r>
                                          <a:rPr lang="en-US" sz="2000" i="1">
                                            <a:latin typeface="Cambria Math"/>
                                          </a:rPr>
                                          <m:t>h</m:t>
                                        </m:r>
                                      </m:sub>
                                    </m:sSub>
                                  </m:e>
                                </m:d>
                              </m:e>
                              <m:sup>
                                <m:r>
                                  <a:rPr lang="en-US" sz="2000" i="1">
                                    <a:latin typeface="Cambria Math"/>
                                  </a:rPr>
                                  <m:t>2</m:t>
                                </m:r>
                              </m:sup>
                            </m:sSup>
                            <m:r>
                              <a:rPr lang="en-US" sz="2000" i="1">
                                <a:latin typeface="Cambria Math"/>
                              </a:rPr>
                              <m:t>+</m:t>
                            </m:r>
                            <m:sSup>
                              <m:sSupPr>
                                <m:ctrlPr>
                                  <a:rPr lang="en-US" sz="2000" i="1">
                                    <a:latin typeface="Cambria Math"/>
                                  </a:rPr>
                                </m:ctrlPr>
                              </m:sSupPr>
                              <m:e>
                                <m:d>
                                  <m:dPr>
                                    <m:ctrlPr>
                                      <a:rPr lang="en-US" sz="2000" i="1">
                                        <a:latin typeface="Cambria Math"/>
                                      </a:rPr>
                                    </m:ctrlPr>
                                  </m:dPr>
                                  <m:e>
                                    <m:sSub>
                                      <m:sSubPr>
                                        <m:ctrlPr>
                                          <a:rPr lang="en-US" sz="2000" i="1">
                                            <a:latin typeface="Cambria Math"/>
                                          </a:rPr>
                                        </m:ctrlPr>
                                      </m:sSubPr>
                                      <m:e>
                                        <m:r>
                                          <a:rPr lang="en-US" sz="2000" i="1">
                                            <a:latin typeface="Cambria Math"/>
                                          </a:rPr>
                                          <m:t>𝜎</m:t>
                                        </m:r>
                                      </m:e>
                                      <m:sub>
                                        <m:r>
                                          <a:rPr lang="en-US" sz="2000" i="1">
                                            <a:latin typeface="Cambria Math"/>
                                          </a:rPr>
                                          <m:t>h</m:t>
                                        </m:r>
                                      </m:sub>
                                    </m:sSub>
                                    <m:r>
                                      <a:rPr lang="en-US" sz="2000" i="1">
                                        <a:latin typeface="Cambria Math"/>
                                      </a:rPr>
                                      <m:t>−</m:t>
                                    </m:r>
                                    <m:sSub>
                                      <m:sSubPr>
                                        <m:ctrlPr>
                                          <a:rPr lang="en-US" sz="2000" i="1">
                                            <a:latin typeface="Cambria Math"/>
                                          </a:rPr>
                                        </m:ctrlPr>
                                      </m:sSubPr>
                                      <m:e>
                                        <m:r>
                                          <a:rPr lang="en-US" sz="2000" i="1">
                                            <a:latin typeface="Cambria Math"/>
                                          </a:rPr>
                                          <m:t>𝜎</m:t>
                                        </m:r>
                                      </m:e>
                                      <m:sub>
                                        <m:r>
                                          <a:rPr lang="en-US" sz="2000" i="1">
                                            <a:latin typeface="Cambria Math"/>
                                          </a:rPr>
                                          <m:t>𝑟</m:t>
                                        </m:r>
                                      </m:sub>
                                    </m:sSub>
                                  </m:e>
                                </m:d>
                              </m:e>
                              <m:sup>
                                <m:r>
                                  <a:rPr lang="en-US" sz="2000" i="1">
                                    <a:latin typeface="Cambria Math"/>
                                  </a:rPr>
                                  <m:t>2</m:t>
                                </m:r>
                              </m:sup>
                            </m:sSup>
                            <m:r>
                              <a:rPr lang="en-US" sz="2000" i="1">
                                <a:latin typeface="Cambria Math"/>
                              </a:rPr>
                              <m:t>+</m:t>
                            </m:r>
                            <m:sSup>
                              <m:sSupPr>
                                <m:ctrlPr>
                                  <a:rPr lang="en-US" sz="2000" i="1">
                                    <a:latin typeface="Cambria Math"/>
                                  </a:rPr>
                                </m:ctrlPr>
                              </m:sSupPr>
                              <m:e>
                                <m:d>
                                  <m:dPr>
                                    <m:ctrlPr>
                                      <a:rPr lang="en-US" sz="2000" i="1">
                                        <a:latin typeface="Cambria Math"/>
                                      </a:rPr>
                                    </m:ctrlPr>
                                  </m:dPr>
                                  <m:e>
                                    <m:sSub>
                                      <m:sSubPr>
                                        <m:ctrlPr>
                                          <a:rPr lang="en-US" sz="2000" i="1">
                                            <a:latin typeface="Cambria Math"/>
                                          </a:rPr>
                                        </m:ctrlPr>
                                      </m:sSubPr>
                                      <m:e>
                                        <m:r>
                                          <a:rPr lang="en-US" sz="2000" i="1">
                                            <a:latin typeface="Cambria Math"/>
                                          </a:rPr>
                                          <m:t>𝜎</m:t>
                                        </m:r>
                                      </m:e>
                                      <m:sub>
                                        <m:r>
                                          <a:rPr lang="en-US" sz="2000" i="1">
                                            <a:latin typeface="Cambria Math"/>
                                          </a:rPr>
                                          <m:t>𝑟</m:t>
                                        </m:r>
                                      </m:sub>
                                    </m:sSub>
                                    <m:r>
                                      <a:rPr lang="en-US" sz="2000" i="1">
                                        <a:latin typeface="Cambria Math"/>
                                      </a:rPr>
                                      <m:t>−</m:t>
                                    </m:r>
                                    <m:sSub>
                                      <m:sSubPr>
                                        <m:ctrlPr>
                                          <a:rPr lang="en-US" sz="2000" i="1">
                                            <a:latin typeface="Cambria Math"/>
                                          </a:rPr>
                                        </m:ctrlPr>
                                      </m:sSubPr>
                                      <m:e>
                                        <m:r>
                                          <a:rPr lang="en-US" sz="2000" i="1">
                                            <a:latin typeface="Cambria Math"/>
                                          </a:rPr>
                                          <m:t>𝜎</m:t>
                                        </m:r>
                                      </m:e>
                                      <m:sub>
                                        <m:r>
                                          <a:rPr lang="en-US" sz="2000" i="1">
                                            <a:latin typeface="Cambria Math"/>
                                          </a:rPr>
                                          <m:t>𝑎</m:t>
                                        </m:r>
                                      </m:sub>
                                    </m:sSub>
                                  </m:e>
                                </m:d>
                              </m:e>
                              <m:sup>
                                <m:r>
                                  <a:rPr lang="en-US" sz="2000" i="1">
                                    <a:latin typeface="Cambria Math"/>
                                  </a:rPr>
                                  <m:t>2</m:t>
                                </m:r>
                              </m:sup>
                            </m:sSup>
                          </m:e>
                        </m:d>
                      </m:e>
                    </m:rad>
                  </m:oMath>
                </a14:m>
                <a:r>
                  <a:rPr lang="en-US" sz="2000" dirty="0">
                    <a:latin typeface="Arial" panose="020B0604020202020204" pitchFamily="34" charset="0"/>
                    <a:cs typeface="Arial" panose="020B0604020202020204" pitchFamily="34" charset="0"/>
                  </a:rPr>
                  <a:t> </a:t>
                </a:r>
                <a:endParaRPr lang="en-US" altLang="en-US" sz="2000" b="1" dirty="0" smtClean="0">
                  <a:solidFill>
                    <a:srgbClr val="000000"/>
                  </a:solidFill>
                  <a:latin typeface="Arial" panose="020B0604020202020204" pitchFamily="34" charset="0"/>
                  <a:cs typeface="Arial" panose="020B0604020202020204" pitchFamily="34" charset="0"/>
                </a:endParaRPr>
              </a:p>
              <a:p>
                <a:pPr fontAlgn="auto">
                  <a:spcAft>
                    <a:spcPts val="0"/>
                  </a:spcAft>
                  <a:defRPr/>
                </a:pPr>
                <a:endParaRPr lang="en-US" sz="2000" dirty="0" smtClean="0">
                  <a:latin typeface="Arial"/>
                  <a:cs typeface="Arial"/>
                </a:endParaRPr>
              </a:p>
              <a:p>
                <a:pPr algn="ctr" eaLnBrk="1" hangingPunct="1"/>
                <a:endParaRPr lang="en-US" altLang="en-US" sz="2000" dirty="0">
                  <a:solidFill>
                    <a:srgbClr val="000000"/>
                  </a:solidFill>
                  <a:cs typeface="Arial" charset="0"/>
                </a:endParaRPr>
              </a:p>
            </p:txBody>
          </p:sp>
        </mc:Choice>
        <mc:Fallback xmlns="">
          <p:sp>
            <p:nvSpPr>
              <p:cNvPr id="11267" name="Title 8"/>
              <p:cNvSpPr txBox="1">
                <a:spLocks noRot="1" noChangeAspect="1" noMove="1" noResize="1" noEditPoints="1" noAdjustHandles="1" noChangeArrowheads="1" noChangeShapeType="1" noTextEdit="1"/>
              </p:cNvSpPr>
              <p:nvPr/>
            </p:nvSpPr>
            <p:spPr bwMode="auto">
              <a:xfrm>
                <a:off x="505691" y="588818"/>
                <a:ext cx="8382000" cy="2997200"/>
              </a:xfrm>
              <a:prstGeom prst="rect">
                <a:avLst/>
              </a:prstGeom>
              <a:blipFill rotWithShape="1">
                <a:blip r:embed="rId3"/>
                <a:stretch>
                  <a:fillRect t="-8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 name="Title 8"/>
          <p:cNvSpPr txBox="1">
            <a:spLocks/>
          </p:cNvSpPr>
          <p:nvPr/>
        </p:nvSpPr>
        <p:spPr bwMode="auto">
          <a:xfrm>
            <a:off x="505691" y="3071091"/>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defRPr/>
            </a:pPr>
            <a:r>
              <a:rPr lang="en-US" sz="1600" dirty="0" err="1" smtClean="0">
                <a:latin typeface="Arial" panose="020B0604020202020204" pitchFamily="34" charset="0"/>
                <a:cs typeface="Arial" panose="020B0604020202020204" pitchFamily="34" charset="0"/>
              </a:rPr>
              <a:t>σ</a:t>
            </a:r>
            <a:r>
              <a:rPr lang="en-US" sz="1600" baseline="-25000" dirty="0" err="1" smtClean="0">
                <a:latin typeface="Arial" panose="020B0604020202020204" pitchFamily="34" charset="0"/>
                <a:cs typeface="Arial" panose="020B0604020202020204" pitchFamily="34" charset="0"/>
              </a:rPr>
              <a:t>h</a:t>
            </a:r>
            <a:r>
              <a:rPr lang="en-US" sz="1600" baseline="-250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 inner hoop stress</a:t>
            </a:r>
          </a:p>
          <a:p>
            <a:pPr>
              <a:defRPr/>
            </a:pPr>
            <a:r>
              <a:rPr lang="en-US" sz="1600" dirty="0" err="1" smtClean="0">
                <a:latin typeface="Arial" panose="020B0604020202020204" pitchFamily="34" charset="0"/>
                <a:cs typeface="Arial" panose="020B0604020202020204" pitchFamily="34" charset="0"/>
              </a:rPr>
              <a:t>σ</a:t>
            </a:r>
            <a:r>
              <a:rPr lang="en-US" sz="1600" baseline="-25000" dirty="0" err="1" smtClean="0">
                <a:latin typeface="Arial" panose="020B0604020202020204" pitchFamily="34" charset="0"/>
                <a:cs typeface="Arial" panose="020B0604020202020204" pitchFamily="34" charset="0"/>
              </a:rPr>
              <a:t>r</a:t>
            </a:r>
            <a:r>
              <a:rPr lang="en-US" sz="1600" baseline="-250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inner radial stress</a:t>
            </a:r>
          </a:p>
          <a:p>
            <a:pPr>
              <a:defRPr/>
            </a:pPr>
            <a:r>
              <a:rPr lang="en-US" sz="1600" dirty="0" err="1" smtClean="0">
                <a:latin typeface="Arial" panose="020B0604020202020204" pitchFamily="34" charset="0"/>
                <a:cs typeface="Arial" panose="020B0604020202020204" pitchFamily="34" charset="0"/>
              </a:rPr>
              <a:t>σ</a:t>
            </a:r>
            <a:r>
              <a:rPr lang="en-US" sz="1600" baseline="-25000" dirty="0" err="1" smtClean="0">
                <a:latin typeface="Arial" panose="020B0604020202020204" pitchFamily="34" charset="0"/>
                <a:cs typeface="Arial" panose="020B0604020202020204" pitchFamily="34" charset="0"/>
              </a:rPr>
              <a:t>a</a:t>
            </a:r>
            <a:r>
              <a:rPr lang="en-US" sz="1600" baseline="-250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inner </a:t>
            </a:r>
            <a:r>
              <a:rPr lang="en-US" sz="1600" dirty="0">
                <a:latin typeface="Arial" panose="020B0604020202020204" pitchFamily="34" charset="0"/>
                <a:cs typeface="Arial" panose="020B0604020202020204" pitchFamily="34" charset="0"/>
              </a:rPr>
              <a:t>axial </a:t>
            </a:r>
            <a:r>
              <a:rPr lang="en-US" sz="1600" dirty="0" smtClean="0">
                <a:latin typeface="Arial" panose="020B0604020202020204" pitchFamily="34" charset="0"/>
                <a:cs typeface="Arial" panose="020B0604020202020204" pitchFamily="34" charset="0"/>
              </a:rPr>
              <a:t>stress</a:t>
            </a:r>
          </a:p>
          <a:p>
            <a:pPr>
              <a:defRPr/>
            </a:pPr>
            <a:r>
              <a:rPr lang="en-US" sz="1600" dirty="0" err="1" smtClean="0">
                <a:latin typeface="Arial" panose="020B0604020202020204" pitchFamily="34" charset="0"/>
                <a:cs typeface="Arial" panose="020B0604020202020204" pitchFamily="34" charset="0"/>
              </a:rPr>
              <a:t>σ</a:t>
            </a:r>
            <a:r>
              <a:rPr lang="en-US" sz="1600" baseline="-25000" dirty="0" err="1" smtClean="0">
                <a:latin typeface="Arial" panose="020B0604020202020204" pitchFamily="34" charset="0"/>
                <a:cs typeface="Arial" panose="020B0604020202020204" pitchFamily="34" charset="0"/>
              </a:rPr>
              <a:t>VM</a:t>
            </a:r>
            <a:r>
              <a:rPr lang="en-US" sz="1600" baseline="-250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von Mises stress </a:t>
            </a:r>
            <a:endParaRPr lang="en-US" sz="1600" dirty="0" smtClean="0">
              <a:latin typeface="Arial" panose="020B0604020202020204" pitchFamily="34" charset="0"/>
              <a:cs typeface="Arial" panose="020B0604020202020204" pitchFamily="34" charset="0"/>
            </a:endParaRPr>
          </a:p>
          <a:p>
            <a:pPr>
              <a:defRPr/>
            </a:pPr>
            <a:endParaRPr lang="en-US" sz="1600" dirty="0" smtClean="0">
              <a:latin typeface="Arial" panose="020B0604020202020204" pitchFamily="34" charset="0"/>
              <a:cs typeface="Arial" panose="020B0604020202020204" pitchFamily="34" charset="0"/>
            </a:endParaRPr>
          </a:p>
          <a:p>
            <a:pPr>
              <a:defRPr/>
            </a:pPr>
            <a:endParaRPr lang="en-US" sz="1600" dirty="0">
              <a:latin typeface="Arial" panose="020B0604020202020204" pitchFamily="34" charset="0"/>
              <a:cs typeface="Arial" panose="020B0604020202020204" pitchFamily="34" charset="0"/>
            </a:endParaRPr>
          </a:p>
          <a:p>
            <a:pPr>
              <a:defRPr/>
            </a:pPr>
            <a:endParaRPr lang="en-US" sz="1600" dirty="0" smtClean="0">
              <a:latin typeface="Arial" panose="020B0604020202020204" pitchFamily="34" charset="0"/>
              <a:cs typeface="Arial" panose="020B0604020202020204" pitchFamily="34" charset="0"/>
            </a:endParaRPr>
          </a:p>
          <a:p>
            <a:pPr>
              <a:defRPr/>
            </a:pPr>
            <a:endParaRPr lang="en-US" sz="1600" dirty="0">
              <a:latin typeface="Arial" panose="020B0604020202020204" pitchFamily="34" charset="0"/>
              <a:cs typeface="Arial" panose="020B0604020202020204" pitchFamily="34" charset="0"/>
            </a:endParaRPr>
          </a:p>
          <a:p>
            <a:pPr>
              <a:defRPr/>
            </a:pPr>
            <a:r>
              <a:rPr lang="en-US" sz="1600" dirty="0" smtClean="0">
                <a:latin typeface="Arial" panose="020B0604020202020204" pitchFamily="34" charset="0"/>
                <a:cs typeface="Arial" panose="020B0604020202020204" pitchFamily="34" charset="0"/>
              </a:rPr>
              <a:t>P</a:t>
            </a:r>
            <a:r>
              <a:rPr lang="en-US" sz="1600" baseline="-25000" dirty="0" smtClean="0">
                <a:latin typeface="Arial" panose="020B0604020202020204" pitchFamily="34" charset="0"/>
                <a:cs typeface="Arial" panose="020B0604020202020204" pitchFamily="34" charset="0"/>
              </a:rPr>
              <a:t>i</a:t>
            </a:r>
            <a:r>
              <a:rPr lang="en-US" sz="1600" dirty="0" smtClean="0">
                <a:latin typeface="Arial" panose="020B0604020202020204" pitchFamily="34" charset="0"/>
                <a:cs typeface="Arial" panose="020B0604020202020204" pitchFamily="34" charset="0"/>
              </a:rPr>
              <a:t>   = </a:t>
            </a:r>
            <a:r>
              <a:rPr lang="en-US" sz="1600" dirty="0">
                <a:latin typeface="Arial" panose="020B0604020202020204" pitchFamily="34" charset="0"/>
                <a:cs typeface="Arial" panose="020B0604020202020204" pitchFamily="34" charset="0"/>
              </a:rPr>
              <a:t>internal </a:t>
            </a:r>
            <a:r>
              <a:rPr lang="en-US" sz="1600" dirty="0" smtClean="0">
                <a:latin typeface="Arial" panose="020B0604020202020204" pitchFamily="34" charset="0"/>
                <a:cs typeface="Arial" panose="020B0604020202020204" pitchFamily="34" charset="0"/>
              </a:rPr>
              <a:t>pressure</a:t>
            </a:r>
          </a:p>
          <a:p>
            <a:pPr>
              <a:defRPr/>
            </a:pPr>
            <a:r>
              <a:rPr lang="en-US" sz="1600" dirty="0" err="1" smtClean="0">
                <a:latin typeface="Arial" panose="020B0604020202020204" pitchFamily="34" charset="0"/>
                <a:cs typeface="Arial" panose="020B0604020202020204" pitchFamily="34" charset="0"/>
              </a:rPr>
              <a:t>r</a:t>
            </a:r>
            <a:r>
              <a:rPr lang="en-US" sz="1600" baseline="-25000" dirty="0" err="1" smtClean="0">
                <a:latin typeface="Arial" panose="020B0604020202020204" pitchFamily="34" charset="0"/>
                <a:cs typeface="Arial" panose="020B0604020202020204" pitchFamily="34" charset="0"/>
              </a:rPr>
              <a:t>o</a:t>
            </a:r>
            <a:r>
              <a:rPr lang="en-US" sz="1600" dirty="0" smtClean="0">
                <a:latin typeface="Arial" panose="020B0604020202020204" pitchFamily="34" charset="0"/>
                <a:cs typeface="Arial" panose="020B0604020202020204" pitchFamily="34" charset="0"/>
              </a:rPr>
              <a:t>   = </a:t>
            </a:r>
            <a:r>
              <a:rPr lang="en-US" sz="1600" dirty="0">
                <a:latin typeface="Arial" panose="020B0604020202020204" pitchFamily="34" charset="0"/>
                <a:cs typeface="Arial" panose="020B0604020202020204" pitchFamily="34" charset="0"/>
              </a:rPr>
              <a:t>outside radius of gun </a:t>
            </a:r>
            <a:r>
              <a:rPr lang="en-US" sz="1600" dirty="0" smtClean="0">
                <a:latin typeface="Arial" panose="020B0604020202020204" pitchFamily="34" charset="0"/>
                <a:cs typeface="Arial" panose="020B0604020202020204" pitchFamily="34" charset="0"/>
              </a:rPr>
              <a:t>tube</a:t>
            </a:r>
          </a:p>
          <a:p>
            <a:pPr>
              <a:defRPr/>
            </a:pPr>
            <a:r>
              <a:rPr lang="en-US" sz="1600" dirty="0" err="1" smtClean="0">
                <a:latin typeface="Arial" panose="020B0604020202020204" pitchFamily="34" charset="0"/>
                <a:cs typeface="Arial" panose="020B0604020202020204" pitchFamily="34" charset="0"/>
              </a:rPr>
              <a:t>r</a:t>
            </a:r>
            <a:r>
              <a:rPr lang="en-US" sz="1600" baseline="-25000" dirty="0" err="1" smtClean="0">
                <a:latin typeface="Arial" panose="020B0604020202020204" pitchFamily="34" charset="0"/>
                <a:cs typeface="Arial" panose="020B0604020202020204" pitchFamily="34" charset="0"/>
              </a:rPr>
              <a:t>i</a:t>
            </a:r>
            <a:r>
              <a:rPr lang="en-US" sz="1600" dirty="0" smtClean="0">
                <a:latin typeface="Arial" panose="020B0604020202020204" pitchFamily="34" charset="0"/>
                <a:cs typeface="Arial" panose="020B0604020202020204" pitchFamily="34" charset="0"/>
              </a:rPr>
              <a:t>    = inside radius of gun tube</a:t>
            </a:r>
          </a:p>
          <a:p>
            <a:pPr>
              <a:defRPr/>
            </a:pPr>
            <a:r>
              <a:rPr lang="en-US" sz="1600" dirty="0" err="1" smtClean="0">
                <a:latin typeface="Arial" panose="020B0604020202020204" pitchFamily="34" charset="0"/>
                <a:cs typeface="Arial" panose="020B0604020202020204" pitchFamily="34" charset="0"/>
              </a:rPr>
              <a:t>r</a:t>
            </a:r>
            <a:r>
              <a:rPr lang="en-US" sz="1600" baseline="-25000" dirty="0" err="1" smtClean="0">
                <a:latin typeface="Arial" panose="020B0604020202020204" pitchFamily="34" charset="0"/>
                <a:cs typeface="Arial" panose="020B0604020202020204" pitchFamily="34" charset="0"/>
              </a:rPr>
              <a:t>thd</a:t>
            </a:r>
            <a:r>
              <a:rPr lang="en-US" sz="1600" dirty="0" smtClean="0">
                <a:latin typeface="Arial" panose="020B0604020202020204" pitchFamily="34" charset="0"/>
                <a:cs typeface="Arial" panose="020B0604020202020204" pitchFamily="34" charset="0"/>
              </a:rPr>
              <a:t> = </a:t>
            </a:r>
            <a:r>
              <a:rPr lang="en-US" sz="1600" dirty="0">
                <a:latin typeface="Arial" panose="020B0604020202020204" pitchFamily="34" charset="0"/>
                <a:cs typeface="Arial" panose="020B0604020202020204" pitchFamily="34" charset="0"/>
              </a:rPr>
              <a:t>inside radius of thread </a:t>
            </a:r>
            <a:r>
              <a:rPr lang="en-US" sz="1600" dirty="0" smtClean="0">
                <a:latin typeface="Arial" panose="020B0604020202020204" pitchFamily="34" charset="0"/>
                <a:cs typeface="Arial" panose="020B0604020202020204" pitchFamily="34" charset="0"/>
              </a:rPr>
              <a:t>relief</a:t>
            </a:r>
            <a:endParaRPr lang="en-US" sz="1600" dirty="0">
              <a:latin typeface="Arial" panose="020B0604020202020204" pitchFamily="34" charset="0"/>
              <a:cs typeface="Arial" panose="020B0604020202020204" pitchFamily="34" charset="0"/>
            </a:endParaRPr>
          </a:p>
          <a:p>
            <a:pPr>
              <a:defRPr/>
            </a:pPr>
            <a:r>
              <a:rPr lang="en-US" sz="1600" dirty="0" err="1" smtClean="0">
                <a:latin typeface="Arial" panose="020B0604020202020204" pitchFamily="34" charset="0"/>
                <a:cs typeface="Arial" panose="020B0604020202020204" pitchFamily="34" charset="0"/>
              </a:rPr>
              <a:t>r</a:t>
            </a:r>
            <a:r>
              <a:rPr lang="en-US" sz="1600" baseline="-25000" dirty="0" err="1" smtClean="0">
                <a:latin typeface="Arial" panose="020B0604020202020204" pitchFamily="34" charset="0"/>
                <a:cs typeface="Arial" panose="020B0604020202020204" pitchFamily="34" charset="0"/>
              </a:rPr>
              <a:t>mid</a:t>
            </a:r>
            <a:r>
              <a:rPr lang="en-US" sz="1600" dirty="0" smtClean="0">
                <a:latin typeface="Arial" panose="020B0604020202020204" pitchFamily="34" charset="0"/>
                <a:cs typeface="Arial" panose="020B0604020202020204" pitchFamily="34" charset="0"/>
              </a:rPr>
              <a:t> = </a:t>
            </a:r>
            <a:r>
              <a:rPr lang="en-US" sz="1600" dirty="0">
                <a:latin typeface="Arial" panose="020B0604020202020204" pitchFamily="34" charset="0"/>
                <a:cs typeface="Arial" panose="020B0604020202020204" pitchFamily="34" charset="0"/>
              </a:rPr>
              <a:t>midpoint radius </a:t>
            </a:r>
            <a:r>
              <a:rPr lang="en-US" sz="1600" dirty="0" smtClean="0">
                <a:latin typeface="Arial" panose="020B0604020202020204" pitchFamily="34" charset="0"/>
                <a:cs typeface="Arial" panose="020B0604020202020204" pitchFamily="34" charset="0"/>
              </a:rPr>
              <a:t>½(</a:t>
            </a:r>
            <a:r>
              <a:rPr lang="en-US" sz="1600" dirty="0" err="1">
                <a:latin typeface="Arial" panose="020B0604020202020204" pitchFamily="34" charset="0"/>
                <a:cs typeface="Arial" panose="020B0604020202020204" pitchFamily="34" charset="0"/>
              </a:rPr>
              <a:t>r</a:t>
            </a:r>
            <a:r>
              <a:rPr lang="en-US" sz="1600" baseline="-250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r</a:t>
            </a:r>
            <a:r>
              <a:rPr lang="en-US" sz="1600" baseline="-25000" dirty="0" err="1">
                <a:latin typeface="Arial" panose="020B0604020202020204" pitchFamily="34" charset="0"/>
                <a:cs typeface="Arial" panose="020B0604020202020204" pitchFamily="34" charset="0"/>
              </a:rPr>
              <a:t>thd</a:t>
            </a:r>
            <a:r>
              <a:rPr lang="en-US" sz="1600" dirty="0">
                <a:latin typeface="Arial" panose="020B0604020202020204" pitchFamily="34" charset="0"/>
                <a:cs typeface="Arial" panose="020B0604020202020204" pitchFamily="34" charset="0"/>
              </a:rPr>
              <a:t> ) </a:t>
            </a:r>
            <a:r>
              <a:rPr lang="en-US" altLang="en-US" sz="1600" dirty="0">
                <a:latin typeface="Arial" panose="020B0604020202020204" pitchFamily="34" charset="0"/>
                <a:cs typeface="Arial" panose="020B0604020202020204" pitchFamily="34" charset="0"/>
              </a:rPr>
              <a:t> </a:t>
            </a:r>
          </a:p>
          <a:p>
            <a:pPr>
              <a:defRPr/>
            </a:pPr>
            <a:endParaRPr lang="en-US" sz="1600" dirty="0" smtClean="0">
              <a:latin typeface="Arial" panose="020B0604020202020204" pitchFamily="34" charset="0"/>
              <a:cs typeface="Arial" panose="020B0604020202020204" pitchFamily="34" charset="0"/>
            </a:endParaRPr>
          </a:p>
          <a:p>
            <a:pPr>
              <a:defRPr/>
            </a:pPr>
            <a:endParaRPr lang="en-US" sz="1600" dirty="0" smtClean="0">
              <a:latin typeface="Arial" panose="020B0604020202020204" pitchFamily="34" charset="0"/>
              <a:cs typeface="Arial" panose="020B0604020202020204" pitchFamily="34" charset="0"/>
            </a:endParaRPr>
          </a:p>
          <a:p>
            <a:pPr>
              <a:defRPr/>
            </a:pPr>
            <a:endParaRPr lang="en-US" sz="16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54" y="4350731"/>
            <a:ext cx="3413414" cy="234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330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8"/>
          <p:cNvSpPr txBox="1">
            <a:spLocks/>
          </p:cNvSpPr>
          <p:nvPr/>
        </p:nvSpPr>
        <p:spPr bwMode="auto">
          <a:xfrm>
            <a:off x="381000" y="398318"/>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a:solidFill>
                  <a:srgbClr val="000000"/>
                </a:solidFill>
                <a:cs typeface="Arial" charset="0"/>
              </a:rPr>
              <a:t>Postulated Example</a:t>
            </a: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08937" y="3477932"/>
            <a:ext cx="2484829" cy="276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08937" y="1117561"/>
            <a:ext cx="2484829" cy="218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142874" y="1628776"/>
            <a:ext cx="5343526" cy="4260848"/>
          </a:xfrm>
          <a:prstGeom prst="rect">
            <a:avLst/>
          </a:prstGeom>
        </p:spPr>
        <p:txBody>
          <a:bodyPr>
            <a:noAutofit/>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Shallow well, &lt; 2000ft</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10 </a:t>
            </a:r>
            <a:r>
              <a:rPr lang="en-US" sz="1800" dirty="0" err="1" smtClean="0">
                <a:latin typeface="Arial" panose="020B0604020202020204" pitchFamily="34" charset="0"/>
                <a:cs typeface="Arial" panose="020B0604020202020204" pitchFamily="34" charset="0"/>
              </a:rPr>
              <a:t>ft</a:t>
            </a:r>
            <a:r>
              <a:rPr lang="en-US" sz="1800" dirty="0" smtClean="0">
                <a:latin typeface="Arial" panose="020B0604020202020204" pitchFamily="34" charset="0"/>
                <a:cs typeface="Arial" panose="020B0604020202020204" pitchFamily="34" charset="0"/>
              </a:rPr>
              <a:t> 4-5/8” perforating gun by 5 shots per foot</a:t>
            </a:r>
          </a:p>
          <a:p>
            <a:pPr lvl="1"/>
            <a:r>
              <a:rPr lang="en-US" sz="1800" dirty="0">
                <a:latin typeface="Arial" panose="020B0604020202020204" pitchFamily="34" charset="0"/>
                <a:cs typeface="Arial" panose="020B0604020202020204" pitchFamily="34" charset="0"/>
              </a:rPr>
              <a:t>50 charges</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HMX explosives</a:t>
            </a:r>
          </a:p>
          <a:p>
            <a:pPr lvl="1"/>
            <a:r>
              <a:rPr lang="en-US" sz="1800" dirty="0" smtClean="0">
                <a:latin typeface="Arial" panose="020B0604020202020204" pitchFamily="34" charset="0"/>
                <a:cs typeface="Arial" panose="020B0604020202020204" pitchFamily="34" charset="0"/>
              </a:rPr>
              <a:t>2000g total for charges</a:t>
            </a:r>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100g initiation </a:t>
            </a:r>
            <a:r>
              <a:rPr lang="en-US" sz="1800" dirty="0" smtClean="0">
                <a:latin typeface="Arial" panose="020B0604020202020204" pitchFamily="34" charset="0"/>
                <a:cs typeface="Arial" panose="020B0604020202020204" pitchFamily="34" charset="0"/>
              </a:rPr>
              <a:t>train</a:t>
            </a:r>
          </a:p>
          <a:p>
            <a:pPr>
              <a:buFont typeface="Wingdings" panose="05000000000000000000" pitchFamily="2" charset="2"/>
              <a:buChar char="§"/>
            </a:pPr>
            <a:r>
              <a:rPr lang="en-US" sz="1800" dirty="0">
                <a:latin typeface="Arial" panose="020B0604020202020204" pitchFamily="34" charset="0"/>
                <a:cs typeface="Arial" panose="020B0604020202020204" pitchFamily="34" charset="0"/>
              </a:rPr>
              <a:t>Downhole temperature </a:t>
            </a:r>
            <a:r>
              <a:rPr lang="en-US" sz="1800" dirty="0" smtClean="0">
                <a:latin typeface="Arial" panose="020B0604020202020204" pitchFamily="34" charset="0"/>
                <a:cs typeface="Arial" panose="020B0604020202020204" pitchFamily="34" charset="0"/>
              </a:rPr>
              <a:t>100°C</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Downhole misfire, 300g explosive deflagrate</a:t>
            </a:r>
          </a:p>
          <a:p>
            <a:pP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Retrieval time about 20 minutes</a:t>
            </a:r>
          </a:p>
        </p:txBody>
      </p:sp>
    </p:spTree>
    <p:extLst>
      <p:ext uri="{BB962C8B-B14F-4D97-AF65-F5344CB8AC3E}">
        <p14:creationId xmlns:p14="http://schemas.microsoft.com/office/powerpoint/2010/main" val="3634757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8"/>
          <p:cNvSpPr txBox="1">
            <a:spLocks/>
          </p:cNvSpPr>
          <p:nvPr/>
        </p:nvSpPr>
        <p:spPr bwMode="auto">
          <a:xfrm>
            <a:off x="381000" y="4191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dirty="0">
                <a:solidFill>
                  <a:srgbClr val="000000"/>
                </a:solidFill>
                <a:cs typeface="Arial" charset="0"/>
              </a:rPr>
              <a:t>First Iteration Calculations</a:t>
            </a:r>
          </a:p>
        </p:txBody>
      </p:sp>
      <p:sp>
        <p:nvSpPr>
          <p:cNvPr id="9" name="TextBox 8"/>
          <p:cNvSpPr txBox="1"/>
          <p:nvPr/>
        </p:nvSpPr>
        <p:spPr>
          <a:xfrm>
            <a:off x="1081253" y="1309319"/>
            <a:ext cx="2010103" cy="646986"/>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latin typeface="Arial" panose="020B0604020202020204" pitchFamily="34" charset="0"/>
                <a:cs typeface="Arial" panose="020B0604020202020204" pitchFamily="34" charset="0"/>
              </a:rPr>
              <a:t>Initial heat released = 1859 kJ</a:t>
            </a:r>
            <a:endParaRPr lang="en-US" sz="1600" dirty="0">
              <a:latin typeface="Arial" panose="020B0604020202020204" pitchFamily="34" charset="0"/>
              <a:cs typeface="Arial" panose="020B0604020202020204" pitchFamily="34" charset="0"/>
            </a:endParaRPr>
          </a:p>
        </p:txBody>
      </p:sp>
      <p:sp>
        <p:nvSpPr>
          <p:cNvPr id="10" name="TextBox 9"/>
          <p:cNvSpPr txBox="1"/>
          <p:nvPr/>
        </p:nvSpPr>
        <p:spPr>
          <a:xfrm>
            <a:off x="1081253" y="2377452"/>
            <a:ext cx="2010103" cy="646986"/>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latin typeface="Arial" panose="020B0604020202020204" pitchFamily="34" charset="0"/>
                <a:cs typeface="Arial" panose="020B0604020202020204" pitchFamily="34" charset="0"/>
              </a:rPr>
              <a:t>Temperature rises 100</a:t>
            </a:r>
            <a:r>
              <a:rPr lang="en-US" sz="1600" dirty="0" smtClean="0">
                <a:latin typeface="Courier New"/>
                <a:cs typeface="Courier New"/>
              </a:rPr>
              <a:t>°</a:t>
            </a:r>
            <a:r>
              <a:rPr lang="en-US" sz="1600" dirty="0" smtClean="0">
                <a:latin typeface="Arial" panose="020B0604020202020204" pitchFamily="34" charset="0"/>
                <a:cs typeface="Arial" panose="020B0604020202020204" pitchFamily="34" charset="0"/>
              </a:rPr>
              <a:t>C to 238 </a:t>
            </a:r>
            <a:r>
              <a:rPr lang="en-US" sz="1600" dirty="0" smtClean="0">
                <a:latin typeface="Courier New"/>
                <a:cs typeface="Courier New"/>
              </a:rPr>
              <a:t>°</a:t>
            </a:r>
            <a:r>
              <a:rPr lang="en-US" sz="1600" dirty="0" smtClean="0">
                <a:latin typeface="Arial" panose="020B0604020202020204" pitchFamily="34" charset="0"/>
                <a:cs typeface="Arial" panose="020B0604020202020204" pitchFamily="34" charset="0"/>
              </a:rPr>
              <a:t>C</a:t>
            </a:r>
            <a:endParaRPr lang="en-US" sz="1600" dirty="0">
              <a:latin typeface="Arial" panose="020B0604020202020204" pitchFamily="34" charset="0"/>
              <a:cs typeface="Arial" panose="020B0604020202020204" pitchFamily="34" charset="0"/>
            </a:endParaRPr>
          </a:p>
        </p:txBody>
      </p:sp>
      <p:sp>
        <p:nvSpPr>
          <p:cNvPr id="11" name="TextBox 10"/>
          <p:cNvSpPr txBox="1"/>
          <p:nvPr/>
        </p:nvSpPr>
        <p:spPr>
          <a:xfrm>
            <a:off x="1081253" y="4102748"/>
            <a:ext cx="2010103" cy="646986"/>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latin typeface="Arial" panose="020B0604020202020204" pitchFamily="34" charset="0"/>
                <a:cs typeface="Arial" panose="020B0604020202020204" pitchFamily="34" charset="0"/>
              </a:rPr>
              <a:t>12.14 moles of gas produced</a:t>
            </a: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5805652" y="4102748"/>
            <a:ext cx="2010103" cy="646986"/>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latin typeface="Arial" panose="020B0604020202020204" pitchFamily="34" charset="0"/>
                <a:cs typeface="Arial" panose="020B0604020202020204" pitchFamily="34" charset="0"/>
              </a:rPr>
              <a:t>Pressure increases to 3,017psi</a:t>
            </a:r>
            <a:endParaRPr lang="en-US" sz="1600" dirty="0">
              <a:latin typeface="Arial" panose="020B0604020202020204" pitchFamily="34" charset="0"/>
              <a:cs typeface="Arial" panose="020B0604020202020204" pitchFamily="34" charset="0"/>
            </a:endParaRPr>
          </a:p>
        </p:txBody>
      </p:sp>
      <p:sp>
        <p:nvSpPr>
          <p:cNvPr id="13" name="TextBox 12"/>
          <p:cNvSpPr txBox="1"/>
          <p:nvPr/>
        </p:nvSpPr>
        <p:spPr>
          <a:xfrm>
            <a:off x="3443452" y="3103892"/>
            <a:ext cx="2010103" cy="919401"/>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latin typeface="Arial" panose="020B0604020202020204" pitchFamily="34" charset="0"/>
                <a:cs typeface="Arial" panose="020B0604020202020204" pitchFamily="34" charset="0"/>
              </a:rPr>
              <a:t>0.06% further decomposes over the next 45 sec</a:t>
            </a:r>
          </a:p>
        </p:txBody>
      </p:sp>
      <p:sp>
        <p:nvSpPr>
          <p:cNvPr id="14" name="TextBox 13"/>
          <p:cNvSpPr txBox="1"/>
          <p:nvPr/>
        </p:nvSpPr>
        <p:spPr>
          <a:xfrm>
            <a:off x="2924502" y="5323471"/>
            <a:ext cx="3124199" cy="374571"/>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latin typeface="Arial" panose="020B0604020202020204" pitchFamily="34" charset="0"/>
                <a:cs typeface="Arial" panose="020B0604020202020204" pitchFamily="34" charset="0"/>
              </a:rPr>
              <a:t>von Mises stress is 20,852 psi</a:t>
            </a:r>
          </a:p>
        </p:txBody>
      </p:sp>
      <p:cxnSp>
        <p:nvCxnSpPr>
          <p:cNvPr id="15" name="Straight Arrow Connector 14"/>
          <p:cNvCxnSpPr>
            <a:stCxn id="9" idx="2"/>
            <a:endCxn id="10" idx="0"/>
          </p:cNvCxnSpPr>
          <p:nvPr/>
        </p:nvCxnSpPr>
        <p:spPr>
          <a:xfrm>
            <a:off x="2086305" y="1956305"/>
            <a:ext cx="0" cy="421147"/>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056328" y="3090037"/>
            <a:ext cx="0" cy="998856"/>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1" idx="3"/>
            <a:endCxn id="12" idx="1"/>
          </p:cNvCxnSpPr>
          <p:nvPr/>
        </p:nvCxnSpPr>
        <p:spPr>
          <a:xfrm>
            <a:off x="3091356" y="4426241"/>
            <a:ext cx="2714296"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12" idx="0"/>
            <a:endCxn id="13" idx="3"/>
          </p:cNvCxnSpPr>
          <p:nvPr/>
        </p:nvCxnSpPr>
        <p:spPr>
          <a:xfrm rot="16200000" flipV="1">
            <a:off x="5862553" y="3154596"/>
            <a:ext cx="539155" cy="1357149"/>
          </a:xfrm>
          <a:prstGeom prst="bentConnector2">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2086306" y="3500801"/>
            <a:ext cx="1357146"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Curved Connector 19"/>
          <p:cNvCxnSpPr>
            <a:stCxn id="11" idx="2"/>
            <a:endCxn id="14" idx="1"/>
          </p:cNvCxnSpPr>
          <p:nvPr/>
        </p:nvCxnSpPr>
        <p:spPr>
          <a:xfrm rot="16200000" flipH="1">
            <a:off x="2124892" y="4711146"/>
            <a:ext cx="761023" cy="838197"/>
          </a:xfrm>
          <a:prstGeom prst="curvedConnector2">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45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8"/>
          <p:cNvSpPr txBox="1">
            <a:spLocks/>
          </p:cNvSpPr>
          <p:nvPr/>
        </p:nvSpPr>
        <p:spPr bwMode="auto">
          <a:xfrm>
            <a:off x="211766" y="-4636"/>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dirty="0" smtClean="0">
                <a:solidFill>
                  <a:srgbClr val="000000"/>
                </a:solidFill>
                <a:cs typeface="Arial" charset="0"/>
              </a:rPr>
              <a:t>Time iteration history</a:t>
            </a:r>
            <a:endParaRPr lang="en-US" altLang="en-US" sz="2000" b="1" dirty="0">
              <a:solidFill>
                <a:srgbClr val="000000"/>
              </a:solidFill>
              <a:cs typeface="Arial"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694" y="535939"/>
            <a:ext cx="4772141" cy="579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979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1385229073"/>
              </p:ext>
            </p:extLst>
          </p:nvPr>
        </p:nvGraphicFramePr>
        <p:xfrm>
          <a:off x="301283" y="306005"/>
          <a:ext cx="9067800" cy="6263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8182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8"/>
          <p:cNvSpPr txBox="1">
            <a:spLocks/>
          </p:cNvSpPr>
          <p:nvPr/>
        </p:nvSpPr>
        <p:spPr bwMode="auto">
          <a:xfrm>
            <a:off x="381000" y="14478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endParaRPr lang="en-US" altLang="en-US" sz="2000" dirty="0">
              <a:solidFill>
                <a:srgbClr val="000000"/>
              </a:solidFill>
              <a:cs typeface="Arial"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08096" y="372140"/>
            <a:ext cx="6159704" cy="5486400"/>
          </a:xfrm>
          <a:prstGeom prst="rect">
            <a:avLst/>
          </a:prstGeom>
          <a:noFill/>
        </p:spPr>
      </p:pic>
      <p:pic>
        <p:nvPicPr>
          <p:cNvPr id="8" name="Picture 7" descr="IMG_066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1999" y="44451"/>
            <a:ext cx="4487826" cy="416052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664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520559233"/>
              </p:ext>
            </p:extLst>
          </p:nvPr>
        </p:nvGraphicFramePr>
        <p:xfrm>
          <a:off x="-76200" y="422489"/>
          <a:ext cx="9220200" cy="6263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860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8"/>
          <p:cNvSpPr txBox="1">
            <a:spLocks/>
          </p:cNvSpPr>
          <p:nvPr/>
        </p:nvSpPr>
        <p:spPr bwMode="auto">
          <a:xfrm>
            <a:off x="212187" y="433753"/>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dirty="0" smtClean="0">
                <a:solidFill>
                  <a:srgbClr val="000000"/>
                </a:solidFill>
                <a:cs typeface="Arial" charset="0"/>
              </a:rPr>
              <a:t>Recommended Practices for Field Operations</a:t>
            </a:r>
            <a:endParaRPr lang="en-US" altLang="en-US" sz="2000" b="1" dirty="0">
              <a:solidFill>
                <a:srgbClr val="000000"/>
              </a:solidFill>
              <a:cs typeface="Arial" charset="0"/>
            </a:endParaRPr>
          </a:p>
        </p:txBody>
      </p:sp>
      <p:sp>
        <p:nvSpPr>
          <p:cNvPr id="7" name="Title 8"/>
          <p:cNvSpPr txBox="1">
            <a:spLocks/>
          </p:cNvSpPr>
          <p:nvPr/>
        </p:nvSpPr>
        <p:spPr>
          <a:xfrm>
            <a:off x="533400" y="1377462"/>
            <a:ext cx="8382000" cy="4191000"/>
          </a:xfrm>
          <a:prstGeom prst="rect">
            <a:avLst/>
          </a:prstGeom>
        </p:spPr>
        <p:txBody>
          <a:bodyPr numCol="1"/>
          <a:lstStyle>
            <a:lvl1pPr algn="ctr" defTabSz="457200" rtl="0" eaLnBrk="1" latinLnBrk="0" hangingPunct="1">
              <a:spcBef>
                <a:spcPct val="0"/>
              </a:spcBef>
              <a:buNone/>
              <a:defRPr sz="2000" b="1" kern="1200" baseline="0">
                <a:solidFill>
                  <a:srgbClr val="7EBA31"/>
                </a:solidFill>
                <a:latin typeface="+mj-lt"/>
                <a:ea typeface="+mj-ea"/>
                <a:cs typeface="+mj-cs"/>
              </a:defRPr>
            </a:lvl1pPr>
          </a:lstStyle>
          <a:p>
            <a:pPr marL="342900" indent="-342900" algn="l" fontAlgn="auto">
              <a:spcAft>
                <a:spcPts val="0"/>
              </a:spcAft>
              <a:buFont typeface="Wingdings" panose="05000000000000000000" pitchFamily="2" charset="2"/>
              <a:buChar char="§"/>
              <a:defRPr/>
            </a:pPr>
            <a:r>
              <a:rPr lang="en-US" b="0" dirty="0">
                <a:solidFill>
                  <a:srgbClr val="000000"/>
                </a:solidFill>
                <a:latin typeface="Arial"/>
                <a:cs typeface="Arial"/>
              </a:rPr>
              <a:t>Misfired guns are filled with </a:t>
            </a:r>
            <a:r>
              <a:rPr lang="en-US" b="0" dirty="0" smtClean="0">
                <a:solidFill>
                  <a:srgbClr val="000000"/>
                </a:solidFill>
                <a:latin typeface="Arial"/>
                <a:cs typeface="Arial"/>
              </a:rPr>
              <a:t>uncertainty</a:t>
            </a:r>
          </a:p>
          <a:p>
            <a:pPr marL="342900" indent="-342900" algn="l" fontAlgn="auto">
              <a:spcAft>
                <a:spcPts val="0"/>
              </a:spcAft>
              <a:buFont typeface="Wingdings" panose="05000000000000000000" pitchFamily="2" charset="2"/>
              <a:buChar char="§"/>
              <a:defRPr/>
            </a:pPr>
            <a:endParaRPr lang="en-US" b="0" dirty="0">
              <a:solidFill>
                <a:srgbClr val="000000"/>
              </a:solidFill>
              <a:latin typeface="Arial"/>
              <a:cs typeface="Arial"/>
            </a:endParaRPr>
          </a:p>
          <a:p>
            <a:pPr marL="342900" indent="-342900" algn="l" fontAlgn="auto">
              <a:spcAft>
                <a:spcPts val="0"/>
              </a:spcAft>
              <a:buFont typeface="Wingdings" panose="05000000000000000000" pitchFamily="2" charset="2"/>
              <a:buChar char="§"/>
              <a:defRPr/>
            </a:pPr>
            <a:r>
              <a:rPr lang="en-US" b="0" dirty="0" smtClean="0">
                <a:solidFill>
                  <a:srgbClr val="000000"/>
                </a:solidFill>
                <a:latin typeface="Arial"/>
                <a:cs typeface="Arial"/>
              </a:rPr>
              <a:t>Use Process </a:t>
            </a:r>
            <a:r>
              <a:rPr lang="en-US" b="0" dirty="0">
                <a:solidFill>
                  <a:srgbClr val="000000"/>
                </a:solidFill>
                <a:latin typeface="Arial"/>
                <a:cs typeface="Arial"/>
              </a:rPr>
              <a:t>Safety Management </a:t>
            </a:r>
            <a:r>
              <a:rPr lang="en-US" b="0" dirty="0" smtClean="0">
                <a:solidFill>
                  <a:srgbClr val="000000"/>
                </a:solidFill>
                <a:latin typeface="Arial"/>
                <a:cs typeface="Arial"/>
              </a:rPr>
              <a:t>principles:</a:t>
            </a:r>
          </a:p>
          <a:p>
            <a:pPr algn="l" fontAlgn="auto">
              <a:spcAft>
                <a:spcPts val="0"/>
              </a:spcAft>
              <a:defRPr/>
            </a:pPr>
            <a:endParaRPr lang="en-US" b="0" dirty="0">
              <a:solidFill>
                <a:srgbClr val="000000"/>
              </a:solidFill>
              <a:latin typeface="Arial"/>
              <a:cs typeface="Arial"/>
            </a:endParaRPr>
          </a:p>
          <a:p>
            <a:pPr marL="800100" lvl="1" indent="-342900" fontAlgn="auto">
              <a:spcAft>
                <a:spcPts val="0"/>
              </a:spcAft>
              <a:buFont typeface="Courier New" panose="02070309020205020404" pitchFamily="49" charset="0"/>
              <a:buChar char="-"/>
              <a:defRPr/>
            </a:pPr>
            <a:r>
              <a:rPr lang="en-US" sz="1800" dirty="0">
                <a:solidFill>
                  <a:srgbClr val="000000"/>
                </a:solidFill>
                <a:latin typeface="Arial"/>
                <a:cs typeface="Arial"/>
              </a:rPr>
              <a:t>Process Hazard </a:t>
            </a:r>
            <a:r>
              <a:rPr lang="en-US" sz="1800" dirty="0" smtClean="0">
                <a:solidFill>
                  <a:srgbClr val="000000"/>
                </a:solidFill>
                <a:latin typeface="Arial"/>
                <a:cs typeface="Arial"/>
              </a:rPr>
              <a:t>Analysis</a:t>
            </a:r>
            <a:endParaRPr lang="en-US" sz="1800" dirty="0">
              <a:solidFill>
                <a:srgbClr val="000000"/>
              </a:solidFill>
              <a:latin typeface="Arial"/>
              <a:cs typeface="Arial"/>
            </a:endParaRPr>
          </a:p>
          <a:p>
            <a:pPr marL="800100" lvl="1" indent="-342900" fontAlgn="auto">
              <a:spcAft>
                <a:spcPts val="0"/>
              </a:spcAft>
              <a:buFont typeface="Courier New" panose="02070309020205020404" pitchFamily="49" charset="0"/>
              <a:buChar char="-"/>
              <a:defRPr/>
            </a:pPr>
            <a:r>
              <a:rPr lang="en-US" sz="1800" dirty="0">
                <a:solidFill>
                  <a:srgbClr val="000000"/>
                </a:solidFill>
                <a:latin typeface="Arial"/>
                <a:cs typeface="Arial"/>
              </a:rPr>
              <a:t>Operating Procedures</a:t>
            </a:r>
          </a:p>
          <a:p>
            <a:pPr marL="800100" lvl="1" indent="-342900" fontAlgn="auto">
              <a:spcAft>
                <a:spcPts val="0"/>
              </a:spcAft>
              <a:buFont typeface="Courier New" panose="02070309020205020404" pitchFamily="49" charset="0"/>
              <a:buChar char="-"/>
              <a:defRPr/>
            </a:pPr>
            <a:r>
              <a:rPr lang="en-US" sz="1800" dirty="0">
                <a:solidFill>
                  <a:srgbClr val="000000"/>
                </a:solidFill>
                <a:latin typeface="Arial"/>
                <a:cs typeface="Arial"/>
              </a:rPr>
              <a:t>Training</a:t>
            </a:r>
          </a:p>
          <a:p>
            <a:pPr marL="800100" lvl="1" indent="-342900" fontAlgn="auto">
              <a:spcAft>
                <a:spcPts val="0"/>
              </a:spcAft>
              <a:buFont typeface="Courier New" panose="02070309020205020404" pitchFamily="49" charset="0"/>
              <a:buChar char="-"/>
              <a:defRPr/>
            </a:pPr>
            <a:r>
              <a:rPr lang="en-US" sz="1800" dirty="0">
                <a:solidFill>
                  <a:srgbClr val="000000"/>
                </a:solidFill>
                <a:latin typeface="Arial"/>
                <a:cs typeface="Arial"/>
              </a:rPr>
              <a:t>Pre-Startup Safety Review</a:t>
            </a:r>
          </a:p>
          <a:p>
            <a:pPr marL="800100" lvl="1" indent="-342900" fontAlgn="auto">
              <a:spcAft>
                <a:spcPts val="0"/>
              </a:spcAft>
              <a:buFont typeface="Courier New" panose="02070309020205020404" pitchFamily="49" charset="0"/>
              <a:buChar char="-"/>
              <a:defRPr/>
            </a:pPr>
            <a:r>
              <a:rPr lang="en-US" sz="1800" dirty="0">
                <a:solidFill>
                  <a:srgbClr val="000000"/>
                </a:solidFill>
                <a:latin typeface="Arial"/>
                <a:cs typeface="Arial"/>
              </a:rPr>
              <a:t>Management of Change</a:t>
            </a:r>
          </a:p>
          <a:p>
            <a:pPr marL="800100" lvl="1" indent="-342900" fontAlgn="auto">
              <a:spcAft>
                <a:spcPts val="0"/>
              </a:spcAft>
              <a:buFont typeface="Courier New" panose="02070309020205020404" pitchFamily="49" charset="0"/>
              <a:buChar char="-"/>
              <a:defRPr/>
            </a:pPr>
            <a:r>
              <a:rPr lang="en-US" sz="1800" dirty="0">
                <a:solidFill>
                  <a:srgbClr val="FF0000"/>
                </a:solidFill>
                <a:latin typeface="Arial"/>
                <a:cs typeface="Arial"/>
              </a:rPr>
              <a:t>Emergency Planning and </a:t>
            </a:r>
            <a:r>
              <a:rPr lang="en-US" sz="1800" dirty="0" smtClean="0">
                <a:solidFill>
                  <a:srgbClr val="FF0000"/>
                </a:solidFill>
                <a:latin typeface="Arial"/>
                <a:cs typeface="Arial"/>
              </a:rPr>
              <a:t>Response</a:t>
            </a:r>
          </a:p>
          <a:p>
            <a:pPr marL="457200" lvl="1" fontAlgn="auto">
              <a:spcAft>
                <a:spcPts val="0"/>
              </a:spcAft>
              <a:defRPr/>
            </a:pPr>
            <a:endParaRPr lang="en-US" sz="1800" dirty="0">
              <a:solidFill>
                <a:srgbClr val="000000"/>
              </a:solidFill>
              <a:latin typeface="Arial"/>
              <a:cs typeface="Arial"/>
            </a:endParaRPr>
          </a:p>
          <a:p>
            <a:pPr algn="l" fontAlgn="auto">
              <a:spcAft>
                <a:spcPts val="0"/>
              </a:spcAft>
              <a:defRPr/>
            </a:pPr>
            <a:endParaRPr lang="en-US" b="0" dirty="0" smtClean="0">
              <a:solidFill>
                <a:srgbClr val="000000"/>
              </a:solidFill>
              <a:latin typeface="Arial"/>
              <a:cs typeface="Arial"/>
            </a:endParaRPr>
          </a:p>
        </p:txBody>
      </p:sp>
      <p:pic>
        <p:nvPicPr>
          <p:cNvPr id="4" name="Picture 3"/>
          <p:cNvPicPr>
            <a:picLocks noChangeAspect="1" noChangeArrowheads="1"/>
          </p:cNvPicPr>
          <p:nvPr/>
        </p:nvPicPr>
        <p:blipFill>
          <a:blip r:embed="rId3" cstate="email">
            <a:clrChange>
              <a:clrFrom>
                <a:srgbClr val="FEFFFF"/>
              </a:clrFrom>
              <a:clrTo>
                <a:srgbClr val="FEFFFF">
                  <a:alpha val="0"/>
                </a:srgbClr>
              </a:clrTo>
            </a:clrChange>
            <a:extLst>
              <a:ext uri="{28A0092B-C50C-407E-A947-70E740481C1C}">
                <a14:useLocalDpi xmlns:a14="http://schemas.microsoft.com/office/drawing/2010/main"/>
              </a:ext>
            </a:extLst>
          </a:blip>
          <a:srcRect/>
          <a:stretch>
            <a:fillRect/>
          </a:stretch>
        </p:blipFill>
        <p:spPr bwMode="auto">
          <a:xfrm flipH="1">
            <a:off x="5716116" y="3196131"/>
            <a:ext cx="1684714" cy="280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46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66324" y="480244"/>
            <a:ext cx="2725747" cy="580101"/>
          </a:xfrm>
          <a:prstGeom prst="rect">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en-US" sz="1400" b="1" dirty="0" smtClean="0">
                <a:solidFill>
                  <a:schemeClr val="tx1"/>
                </a:solidFill>
                <a:latin typeface="Arial" panose="020B0604020202020204" pitchFamily="34" charset="0"/>
                <a:cs typeface="Arial" panose="020B0604020202020204" pitchFamily="34" charset="0"/>
              </a:rPr>
              <a:t>Note last firing attempt, t</a:t>
            </a:r>
            <a:r>
              <a:rPr lang="en-US" sz="1400" b="1" baseline="-25000" dirty="0" smtClean="0">
                <a:solidFill>
                  <a:schemeClr val="tx1"/>
                </a:solidFill>
                <a:latin typeface="Arial" panose="020B0604020202020204" pitchFamily="34" charset="0"/>
                <a:cs typeface="Arial" panose="020B0604020202020204" pitchFamily="34" charset="0"/>
              </a:rPr>
              <a:t>o</a:t>
            </a:r>
          </a:p>
        </p:txBody>
      </p:sp>
      <p:sp>
        <p:nvSpPr>
          <p:cNvPr id="7" name="Rectangle 6"/>
          <p:cNvSpPr/>
          <p:nvPr/>
        </p:nvSpPr>
        <p:spPr>
          <a:xfrm>
            <a:off x="188896" y="126366"/>
            <a:ext cx="2725747" cy="12878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US" sz="1400" dirty="0" smtClean="0">
              <a:solidFill>
                <a:schemeClr val="tx1"/>
              </a:solidFill>
              <a:latin typeface="Arial" panose="020B0604020202020204" pitchFamily="34" charset="0"/>
              <a:cs typeface="Arial" panose="020B0604020202020204" pitchFamily="34" charset="0"/>
            </a:endParaRPr>
          </a:p>
          <a:p>
            <a:r>
              <a:rPr lang="en-US" sz="1400" dirty="0" smtClean="0">
                <a:solidFill>
                  <a:schemeClr val="tx1"/>
                </a:solidFill>
                <a:latin typeface="Arial" panose="020B0604020202020204" pitchFamily="34" charset="0"/>
                <a:cs typeface="Arial" panose="020B0604020202020204" pitchFamily="34" charset="0"/>
              </a:rPr>
              <a:t>Begin safety stand down</a:t>
            </a:r>
          </a:p>
          <a:p>
            <a:r>
              <a:rPr lang="en-US" sz="1400" dirty="0">
                <a:solidFill>
                  <a:schemeClr val="tx1"/>
                </a:solidFill>
                <a:latin typeface="Arial" panose="020B0604020202020204" pitchFamily="34" charset="0"/>
                <a:cs typeface="Arial" panose="020B0604020202020204" pitchFamily="34" charset="0"/>
              </a:rPr>
              <a:t>▪</a:t>
            </a:r>
            <a:r>
              <a:rPr lang="en-US" sz="1400" dirty="0" smtClean="0">
                <a:solidFill>
                  <a:schemeClr val="tx1"/>
                </a:solidFill>
                <a:latin typeface="Arial" panose="020B0604020202020204" pitchFamily="34" charset="0"/>
                <a:cs typeface="Arial" panose="020B0604020202020204" pitchFamily="34" charset="0"/>
              </a:rPr>
              <a:t> Initiate 30 min wait time</a:t>
            </a:r>
          </a:p>
          <a:p>
            <a:r>
              <a:rPr lang="en-US" sz="1400" dirty="0">
                <a:solidFill>
                  <a:schemeClr val="tx1"/>
                </a:solidFill>
                <a:latin typeface="Arial" panose="020B0604020202020204" pitchFamily="34" charset="0"/>
                <a:cs typeface="Arial" panose="020B0604020202020204" pitchFamily="34" charset="0"/>
              </a:rPr>
              <a:t>▪</a:t>
            </a:r>
            <a:r>
              <a:rPr lang="en-US" sz="1400" dirty="0" smtClean="0">
                <a:solidFill>
                  <a:schemeClr val="tx1"/>
                </a:solidFill>
                <a:latin typeface="Arial" panose="020B0604020202020204" pitchFamily="34" charset="0"/>
                <a:cs typeface="Arial" panose="020B0604020202020204" pitchFamily="34" charset="0"/>
              </a:rPr>
              <a:t> Bring gun to cooler temp                  </a:t>
            </a:r>
            <a:r>
              <a:rPr lang="en-US"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tx1"/>
                </a:solidFill>
                <a:latin typeface="Arial" panose="020B0604020202020204" pitchFamily="34" charset="0"/>
                <a:cs typeface="Arial" panose="020B0604020202020204" pitchFamily="34" charset="0"/>
              </a:rPr>
              <a:t>typically ~200 </a:t>
            </a:r>
            <a:r>
              <a:rPr lang="en-US" sz="1400" dirty="0" err="1" smtClean="0">
                <a:solidFill>
                  <a:schemeClr val="tx1"/>
                </a:solidFill>
                <a:latin typeface="Arial" panose="020B0604020202020204" pitchFamily="34" charset="0"/>
                <a:cs typeface="Arial" panose="020B0604020202020204" pitchFamily="34" charset="0"/>
              </a:rPr>
              <a:t>ft</a:t>
            </a:r>
            <a:r>
              <a:rPr lang="en-US" sz="1400" dirty="0" smtClean="0">
                <a:solidFill>
                  <a:schemeClr val="tx1"/>
                </a:solidFill>
                <a:latin typeface="Arial" panose="020B0604020202020204" pitchFamily="34" charset="0"/>
                <a:cs typeface="Arial" panose="020B0604020202020204" pitchFamily="34" charset="0"/>
              </a:rPr>
              <a:t> below surface</a:t>
            </a:r>
          </a:p>
          <a:p>
            <a:r>
              <a:rPr lang="en-US" sz="1400" dirty="0" smtClean="0">
                <a:solidFill>
                  <a:schemeClr val="tx1"/>
                </a:solidFill>
                <a:latin typeface="Arial" panose="020B0604020202020204" pitchFamily="34" charset="0"/>
                <a:cs typeface="Arial" panose="020B0604020202020204" pitchFamily="34" charset="0"/>
              </a:rPr>
              <a:t>  </a:t>
            </a:r>
          </a:p>
        </p:txBody>
      </p:sp>
      <p:cxnSp>
        <p:nvCxnSpPr>
          <p:cNvPr id="8" name="Straight Arrow Connector 7"/>
          <p:cNvCxnSpPr>
            <a:stCxn id="6" idx="1"/>
            <a:endCxn id="7" idx="3"/>
          </p:cNvCxnSpPr>
          <p:nvPr/>
        </p:nvCxnSpPr>
        <p:spPr>
          <a:xfrm flipH="1">
            <a:off x="2914643" y="770296"/>
            <a:ext cx="751681"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2"/>
            <a:endCxn id="10" idx="0"/>
          </p:cNvCxnSpPr>
          <p:nvPr/>
        </p:nvCxnSpPr>
        <p:spPr>
          <a:xfrm flipH="1">
            <a:off x="1542249" y="1414226"/>
            <a:ext cx="9521" cy="2772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02978" y="1691484"/>
            <a:ext cx="2078541" cy="47552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US" sz="1400" dirty="0" smtClean="0">
              <a:solidFill>
                <a:schemeClr val="tx1"/>
              </a:solidFill>
              <a:latin typeface="Arial" panose="020B0604020202020204" pitchFamily="34" charset="0"/>
              <a:cs typeface="Arial" panose="020B0604020202020204" pitchFamily="34" charset="0"/>
            </a:endParaRPr>
          </a:p>
          <a:p>
            <a:r>
              <a:rPr lang="en-US" sz="1400" dirty="0" smtClean="0">
                <a:solidFill>
                  <a:schemeClr val="tx1"/>
                </a:solidFill>
                <a:latin typeface="Arial" panose="020B0604020202020204" pitchFamily="34" charset="0"/>
                <a:cs typeface="Arial" panose="020B0604020202020204" pitchFamily="34" charset="0"/>
              </a:rPr>
              <a:t>Measure T</a:t>
            </a:r>
            <a:r>
              <a:rPr lang="en-US" sz="1400" baseline="-25000" dirty="0" smtClean="0">
                <a:solidFill>
                  <a:schemeClr val="tx1"/>
                </a:solidFill>
                <a:latin typeface="Arial" panose="020B0604020202020204" pitchFamily="34" charset="0"/>
                <a:cs typeface="Arial" panose="020B0604020202020204" pitchFamily="34" charset="0"/>
              </a:rPr>
              <a:t>1</a:t>
            </a:r>
          </a:p>
          <a:p>
            <a:r>
              <a:rPr lang="en-US" sz="1400" dirty="0" smtClean="0">
                <a:solidFill>
                  <a:schemeClr val="tx1"/>
                </a:solidFill>
                <a:latin typeface="Arial" panose="020B0604020202020204" pitchFamily="34" charset="0"/>
                <a:cs typeface="Arial" panose="020B0604020202020204" pitchFamily="34" charset="0"/>
              </a:rPr>
              <a:t>  </a:t>
            </a:r>
          </a:p>
        </p:txBody>
      </p:sp>
      <p:sp>
        <p:nvSpPr>
          <p:cNvPr id="11" name="Rectangle 10"/>
          <p:cNvSpPr/>
          <p:nvPr/>
        </p:nvSpPr>
        <p:spPr>
          <a:xfrm>
            <a:off x="3121918" y="1624802"/>
            <a:ext cx="1273367" cy="614151"/>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T</a:t>
            </a:r>
            <a:r>
              <a:rPr lang="en-US" sz="1400" baseline="-25000" dirty="0" smtClean="0">
                <a:solidFill>
                  <a:schemeClr val="tx1"/>
                </a:solidFill>
                <a:latin typeface="Arial" panose="020B0604020202020204" pitchFamily="34" charset="0"/>
                <a:cs typeface="Arial" panose="020B0604020202020204" pitchFamily="34" charset="0"/>
              </a:rPr>
              <a:t>1</a:t>
            </a:r>
            <a:r>
              <a:rPr lang="en-US" sz="1400" dirty="0" smtClean="0">
                <a:solidFill>
                  <a:schemeClr val="tx1"/>
                </a:solidFill>
                <a:latin typeface="Arial" panose="020B0604020202020204" pitchFamily="34" charset="0"/>
                <a:cs typeface="Arial" panose="020B0604020202020204" pitchFamily="34" charset="0"/>
              </a:rPr>
              <a:t> ≥ 225°F</a:t>
            </a:r>
          </a:p>
        </p:txBody>
      </p:sp>
      <p:cxnSp>
        <p:nvCxnSpPr>
          <p:cNvPr id="12" name="Straight Arrow Connector 11"/>
          <p:cNvCxnSpPr>
            <a:stCxn id="10" idx="3"/>
          </p:cNvCxnSpPr>
          <p:nvPr/>
        </p:nvCxnSpPr>
        <p:spPr>
          <a:xfrm flipV="1">
            <a:off x="2581518" y="1927076"/>
            <a:ext cx="542680" cy="21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02978" y="2259966"/>
            <a:ext cx="2078540" cy="76990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US" sz="1400" dirty="0" smtClean="0">
              <a:solidFill>
                <a:schemeClr val="tx1"/>
              </a:solidFill>
              <a:latin typeface="Arial" panose="020B0604020202020204" pitchFamily="34" charset="0"/>
              <a:cs typeface="Arial" panose="020B0604020202020204" pitchFamily="34" charset="0"/>
            </a:endParaRPr>
          </a:p>
          <a:p>
            <a:r>
              <a:rPr lang="en-US" sz="1400" dirty="0" smtClean="0">
                <a:solidFill>
                  <a:schemeClr val="tx1"/>
                </a:solidFill>
                <a:latin typeface="Arial" panose="020B0604020202020204" pitchFamily="34" charset="0"/>
                <a:cs typeface="Arial" panose="020B0604020202020204" pitchFamily="34" charset="0"/>
              </a:rPr>
              <a:t>Wait 15 minutes</a:t>
            </a:r>
          </a:p>
          <a:p>
            <a:r>
              <a:rPr lang="en-US" sz="1400" dirty="0">
                <a:solidFill>
                  <a:schemeClr val="tx1"/>
                </a:solidFill>
                <a:latin typeface="Arial" panose="020B0604020202020204" pitchFamily="34" charset="0"/>
                <a:cs typeface="Arial" panose="020B0604020202020204" pitchFamily="34" charset="0"/>
              </a:rPr>
              <a:t>▪</a:t>
            </a:r>
            <a:r>
              <a:rPr lang="en-US" sz="1400" dirty="0" smtClean="0">
                <a:solidFill>
                  <a:schemeClr val="tx1"/>
                </a:solidFill>
                <a:latin typeface="Arial" panose="020B0604020202020204" pitchFamily="34" charset="0"/>
                <a:cs typeface="Arial" panose="020B0604020202020204" pitchFamily="34" charset="0"/>
              </a:rPr>
              <a:t> Measure T</a:t>
            </a:r>
            <a:r>
              <a:rPr lang="en-US" sz="1400" baseline="-25000" dirty="0" smtClean="0">
                <a:solidFill>
                  <a:schemeClr val="tx1"/>
                </a:solidFill>
                <a:latin typeface="Arial" panose="020B0604020202020204" pitchFamily="34" charset="0"/>
                <a:cs typeface="Arial" panose="020B0604020202020204" pitchFamily="34" charset="0"/>
              </a:rPr>
              <a:t>2</a:t>
            </a:r>
          </a:p>
          <a:p>
            <a:pPr algn="ctr"/>
            <a:r>
              <a:rPr lang="en-US" sz="1400" dirty="0" smtClean="0">
                <a:solidFill>
                  <a:schemeClr val="tx1"/>
                </a:solidFill>
                <a:latin typeface="Arial" panose="020B0604020202020204" pitchFamily="34" charset="0"/>
                <a:cs typeface="Arial" panose="020B0604020202020204" pitchFamily="34" charset="0"/>
              </a:rPr>
              <a:t>  </a:t>
            </a:r>
          </a:p>
        </p:txBody>
      </p:sp>
      <p:cxnSp>
        <p:nvCxnSpPr>
          <p:cNvPr id="14" name="Elbow Connector 13"/>
          <p:cNvCxnSpPr>
            <a:stCxn id="11" idx="2"/>
          </p:cNvCxnSpPr>
          <p:nvPr/>
        </p:nvCxnSpPr>
        <p:spPr>
          <a:xfrm rot="5400000">
            <a:off x="2891857" y="1928617"/>
            <a:ext cx="556408" cy="1177081"/>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1" idx="2"/>
            <a:endCxn id="17" idx="1"/>
          </p:cNvCxnSpPr>
          <p:nvPr/>
        </p:nvCxnSpPr>
        <p:spPr>
          <a:xfrm rot="16200000" flipH="1">
            <a:off x="4065302" y="1932251"/>
            <a:ext cx="563893" cy="1177295"/>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25824" y="2615788"/>
            <a:ext cx="493776" cy="261610"/>
          </a:xfrm>
          <a:prstGeom prst="rect">
            <a:avLst/>
          </a:prstGeom>
          <a:solidFill>
            <a:schemeClr val="bg1"/>
          </a:solidFill>
        </p:spPr>
        <p:txBody>
          <a:bodyPr wrap="square" rtlCol="0" anchor="ctr">
            <a:spAutoFit/>
          </a:bodyPr>
          <a:lstStyle/>
          <a:p>
            <a:pPr algn="ctr"/>
            <a:r>
              <a:rPr lang="en-US" sz="1100" dirty="0" smtClean="0">
                <a:latin typeface="Arial" panose="020B0604020202020204" pitchFamily="34" charset="0"/>
                <a:cs typeface="Arial" panose="020B0604020202020204" pitchFamily="34" charset="0"/>
              </a:rPr>
              <a:t>YES</a:t>
            </a:r>
            <a:endParaRPr lang="en-US" sz="1100" dirty="0">
              <a:latin typeface="Arial" panose="020B0604020202020204" pitchFamily="34" charset="0"/>
              <a:cs typeface="Arial" panose="020B0604020202020204" pitchFamily="34" charset="0"/>
            </a:endParaRPr>
          </a:p>
        </p:txBody>
      </p:sp>
      <p:sp>
        <p:nvSpPr>
          <p:cNvPr id="17" name="Rectangle 16"/>
          <p:cNvSpPr/>
          <p:nvPr/>
        </p:nvSpPr>
        <p:spPr>
          <a:xfrm>
            <a:off x="4935896" y="2527520"/>
            <a:ext cx="2171698" cy="55065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latin typeface="Arial" panose="020B0604020202020204" pitchFamily="34" charset="0"/>
              <a:cs typeface="Arial" panose="020B0604020202020204" pitchFamily="34" charset="0"/>
            </a:endParaRPr>
          </a:p>
          <a:p>
            <a:pPr algn="ctr"/>
            <a:r>
              <a:rPr lang="en-US" sz="1400" b="1" dirty="0" smtClean="0">
                <a:solidFill>
                  <a:srgbClr val="FF0000"/>
                </a:solidFill>
                <a:latin typeface="Arial" panose="020B0604020202020204" pitchFamily="34" charset="0"/>
                <a:cs typeface="Arial" panose="020B0604020202020204" pitchFamily="34" charset="0"/>
              </a:rPr>
              <a:t>WAIT 24 HOURS</a:t>
            </a:r>
            <a:endParaRPr lang="en-US" sz="1400" b="1" baseline="-25000" dirty="0" smtClean="0">
              <a:solidFill>
                <a:srgbClr val="FF0000"/>
              </a:solidFill>
              <a:latin typeface="Arial" panose="020B0604020202020204" pitchFamily="34" charset="0"/>
              <a:cs typeface="Arial" panose="020B0604020202020204" pitchFamily="34" charset="0"/>
            </a:endParaRPr>
          </a:p>
          <a:p>
            <a:pPr algn="ctr"/>
            <a:r>
              <a:rPr lang="en-US" sz="1400" dirty="0" smtClean="0">
                <a:solidFill>
                  <a:schemeClr val="tx1"/>
                </a:solidFill>
                <a:latin typeface="Arial" panose="020B0604020202020204" pitchFamily="34" charset="0"/>
                <a:cs typeface="Arial" panose="020B0604020202020204" pitchFamily="34" charset="0"/>
              </a:rPr>
              <a:t>  </a:t>
            </a:r>
          </a:p>
        </p:txBody>
      </p:sp>
      <p:cxnSp>
        <p:nvCxnSpPr>
          <p:cNvPr id="18" name="Straight Arrow Connector 17"/>
          <p:cNvCxnSpPr>
            <a:stCxn id="13" idx="2"/>
            <a:endCxn id="20" idx="0"/>
          </p:cNvCxnSpPr>
          <p:nvPr/>
        </p:nvCxnSpPr>
        <p:spPr>
          <a:xfrm>
            <a:off x="1542248" y="3029875"/>
            <a:ext cx="0" cy="2183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121917" y="3311984"/>
            <a:ext cx="1273366" cy="61247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T</a:t>
            </a:r>
            <a:r>
              <a:rPr lang="en-US" sz="1400" baseline="-25000" dirty="0" smtClean="0">
                <a:solidFill>
                  <a:schemeClr val="tx1"/>
                </a:solidFill>
                <a:latin typeface="Arial" panose="020B0604020202020204" pitchFamily="34" charset="0"/>
                <a:cs typeface="Arial" panose="020B0604020202020204" pitchFamily="34" charset="0"/>
              </a:rPr>
              <a:t>2</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&gt; </a:t>
            </a:r>
            <a:r>
              <a:rPr lang="en-US" sz="1400" dirty="0" smtClean="0">
                <a:solidFill>
                  <a:schemeClr val="tx1"/>
                </a:solidFill>
                <a:latin typeface="Arial" panose="020B0604020202020204" pitchFamily="34" charset="0"/>
                <a:cs typeface="Arial" panose="020B0604020202020204" pitchFamily="34" charset="0"/>
              </a:rPr>
              <a:t>T</a:t>
            </a:r>
            <a:r>
              <a:rPr lang="en-US" sz="1400" baseline="-25000" dirty="0" smtClean="0">
                <a:solidFill>
                  <a:schemeClr val="tx1"/>
                </a:solidFill>
                <a:latin typeface="Arial" panose="020B0604020202020204" pitchFamily="34" charset="0"/>
                <a:cs typeface="Arial" panose="020B0604020202020204" pitchFamily="34" charset="0"/>
              </a:rPr>
              <a:t>3</a:t>
            </a:r>
            <a:endParaRPr lang="en-US" sz="1400" dirty="0" smtClean="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502978" y="3248231"/>
            <a:ext cx="2078541" cy="78647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US" sz="1400" dirty="0" smtClean="0">
              <a:solidFill>
                <a:schemeClr val="tx1"/>
              </a:solidFill>
              <a:latin typeface="Arial" panose="020B0604020202020204" pitchFamily="34" charset="0"/>
              <a:cs typeface="Arial" panose="020B0604020202020204" pitchFamily="34" charset="0"/>
            </a:endParaRPr>
          </a:p>
          <a:p>
            <a:r>
              <a:rPr lang="en-US" sz="1400" dirty="0" smtClean="0">
                <a:solidFill>
                  <a:schemeClr val="tx1"/>
                </a:solidFill>
                <a:latin typeface="Arial" panose="020B0604020202020204" pitchFamily="34" charset="0"/>
                <a:cs typeface="Arial" panose="020B0604020202020204" pitchFamily="34" charset="0"/>
              </a:rPr>
              <a:t>Wait 15 minutes</a:t>
            </a:r>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a:t>
            </a:r>
            <a:r>
              <a:rPr lang="en-US" sz="1400" dirty="0" smtClean="0">
                <a:solidFill>
                  <a:schemeClr val="tx1"/>
                </a:solidFill>
                <a:latin typeface="Arial" panose="020B0604020202020204" pitchFamily="34" charset="0"/>
                <a:cs typeface="Arial" panose="020B0604020202020204" pitchFamily="34" charset="0"/>
              </a:rPr>
              <a:t> Measure T</a:t>
            </a:r>
            <a:r>
              <a:rPr lang="en-US" sz="1400" baseline="-25000" dirty="0" smtClean="0">
                <a:solidFill>
                  <a:schemeClr val="tx1"/>
                </a:solidFill>
                <a:latin typeface="Arial" panose="020B0604020202020204" pitchFamily="34" charset="0"/>
                <a:cs typeface="Arial" panose="020B0604020202020204" pitchFamily="34" charset="0"/>
              </a:rPr>
              <a:t>3</a:t>
            </a:r>
          </a:p>
          <a:p>
            <a:pPr algn="ctr"/>
            <a:r>
              <a:rPr lang="en-US" sz="1400" dirty="0" smtClean="0">
                <a:solidFill>
                  <a:schemeClr val="tx1"/>
                </a:solidFill>
                <a:latin typeface="Arial" panose="020B0604020202020204" pitchFamily="34" charset="0"/>
                <a:cs typeface="Arial" panose="020B0604020202020204" pitchFamily="34" charset="0"/>
              </a:rPr>
              <a:t>  </a:t>
            </a:r>
          </a:p>
        </p:txBody>
      </p:sp>
      <p:cxnSp>
        <p:nvCxnSpPr>
          <p:cNvPr id="21" name="Straight Arrow Connector 20"/>
          <p:cNvCxnSpPr>
            <a:stCxn id="20" idx="3"/>
          </p:cNvCxnSpPr>
          <p:nvPr/>
        </p:nvCxnSpPr>
        <p:spPr>
          <a:xfrm>
            <a:off x="2581518" y="3641470"/>
            <a:ext cx="542681"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19636" y="2664555"/>
            <a:ext cx="493776" cy="261610"/>
          </a:xfrm>
          <a:prstGeom prst="rect">
            <a:avLst/>
          </a:prstGeom>
          <a:solidFill>
            <a:schemeClr val="bg1"/>
          </a:solidFill>
        </p:spPr>
        <p:txBody>
          <a:bodyPr wrap="square" rtlCol="0" anchor="ctr">
            <a:spAutoFit/>
          </a:bodyPr>
          <a:lstStyle/>
          <a:p>
            <a:pPr algn="ctr"/>
            <a:r>
              <a:rPr lang="en-US" sz="1100" dirty="0" smtClean="0">
                <a:latin typeface="Arial" panose="020B0604020202020204" pitchFamily="34" charset="0"/>
                <a:cs typeface="Arial" panose="020B0604020202020204" pitchFamily="34" charset="0"/>
              </a:rPr>
              <a:t>NO </a:t>
            </a:r>
            <a:endParaRPr lang="en-US" sz="1100" dirty="0">
              <a:latin typeface="Arial" panose="020B0604020202020204" pitchFamily="34" charset="0"/>
              <a:cs typeface="Arial" panose="020B0604020202020204" pitchFamily="34" charset="0"/>
            </a:endParaRPr>
          </a:p>
        </p:txBody>
      </p:sp>
      <p:sp>
        <p:nvSpPr>
          <p:cNvPr id="27" name="Rectangle 26"/>
          <p:cNvSpPr/>
          <p:nvPr/>
        </p:nvSpPr>
        <p:spPr>
          <a:xfrm>
            <a:off x="5080429" y="4421283"/>
            <a:ext cx="2171698" cy="55065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latin typeface="Arial" panose="020B0604020202020204" pitchFamily="34" charset="0"/>
              <a:cs typeface="Arial" panose="020B0604020202020204" pitchFamily="34" charset="0"/>
            </a:endParaRPr>
          </a:p>
          <a:p>
            <a:pPr algn="ctr"/>
            <a:r>
              <a:rPr lang="en-US" sz="1400" dirty="0" smtClean="0">
                <a:solidFill>
                  <a:schemeClr val="tx1"/>
                </a:solidFill>
                <a:latin typeface="Arial" panose="020B0604020202020204" pitchFamily="34" charset="0"/>
                <a:cs typeface="Arial" panose="020B0604020202020204" pitchFamily="34" charset="0"/>
              </a:rPr>
              <a:t>Lay down gun</a:t>
            </a:r>
            <a:endParaRPr lang="en-US" sz="1400" baseline="-25000" dirty="0" smtClean="0">
              <a:solidFill>
                <a:schemeClr val="tx1"/>
              </a:solidFill>
              <a:latin typeface="Arial" panose="020B0604020202020204" pitchFamily="34" charset="0"/>
              <a:cs typeface="Arial" panose="020B0604020202020204" pitchFamily="34" charset="0"/>
            </a:endParaRPr>
          </a:p>
          <a:p>
            <a:pPr algn="ctr"/>
            <a:r>
              <a:rPr lang="en-US" sz="1400" dirty="0" smtClean="0">
                <a:solidFill>
                  <a:schemeClr val="tx1"/>
                </a:solidFill>
                <a:latin typeface="Arial" panose="020B0604020202020204" pitchFamily="34" charset="0"/>
                <a:cs typeface="Arial" panose="020B0604020202020204" pitchFamily="34" charset="0"/>
              </a:rPr>
              <a:t>  </a:t>
            </a:r>
          </a:p>
        </p:txBody>
      </p:sp>
      <p:sp>
        <p:nvSpPr>
          <p:cNvPr id="28" name="Rectangle 27"/>
          <p:cNvSpPr/>
          <p:nvPr/>
        </p:nvSpPr>
        <p:spPr>
          <a:xfrm>
            <a:off x="502977" y="4147413"/>
            <a:ext cx="2078542" cy="11605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US" sz="1400" dirty="0" smtClean="0">
              <a:solidFill>
                <a:schemeClr val="tx1"/>
              </a:solidFill>
              <a:latin typeface="Arial" panose="020B0604020202020204" pitchFamily="34" charset="0"/>
              <a:cs typeface="Arial" panose="020B0604020202020204" pitchFamily="34" charset="0"/>
            </a:endParaRPr>
          </a:p>
          <a:p>
            <a:r>
              <a:rPr lang="en-US" sz="1400" dirty="0" smtClean="0">
                <a:solidFill>
                  <a:schemeClr val="tx1"/>
                </a:solidFill>
                <a:latin typeface="Arial" panose="020B0604020202020204" pitchFamily="34" charset="0"/>
                <a:cs typeface="Arial" panose="020B0604020202020204" pitchFamily="34" charset="0"/>
              </a:rPr>
              <a:t>Lower to cooler temp</a:t>
            </a:r>
          </a:p>
          <a:p>
            <a:r>
              <a:rPr lang="en-US" sz="1400" dirty="0" smtClean="0">
                <a:solidFill>
                  <a:schemeClr val="tx1"/>
                </a:solidFill>
                <a:latin typeface="Arial" panose="020B0604020202020204" pitchFamily="34" charset="0"/>
                <a:cs typeface="Arial" panose="020B0604020202020204" pitchFamily="34" charset="0"/>
              </a:rPr>
              <a:t>▪ Wait 2 hours</a:t>
            </a:r>
            <a:endParaRPr lang="en-US" sz="1400" dirty="0">
              <a:solidFill>
                <a:schemeClr val="tx1"/>
              </a:solidFill>
              <a:latin typeface="Arial" panose="020B0604020202020204" pitchFamily="34" charset="0"/>
              <a:cs typeface="Arial" panose="020B0604020202020204" pitchFamily="34" charset="0"/>
            </a:endParaRPr>
          </a:p>
          <a:p>
            <a:r>
              <a:rPr lang="en-US" sz="1400" dirty="0" smtClean="0">
                <a:solidFill>
                  <a:schemeClr val="tx1"/>
                </a:solidFill>
                <a:latin typeface="Arial" panose="020B0604020202020204" pitchFamily="34" charset="0"/>
                <a:cs typeface="Arial" panose="020B0604020202020204" pitchFamily="34" charset="0"/>
              </a:rPr>
              <a:t>▪ Measure T</a:t>
            </a:r>
            <a:r>
              <a:rPr lang="en-US" sz="1400" baseline="-25000" dirty="0" smtClean="0">
                <a:solidFill>
                  <a:schemeClr val="tx1"/>
                </a:solidFill>
                <a:latin typeface="Arial" panose="020B0604020202020204" pitchFamily="34" charset="0"/>
                <a:cs typeface="Arial" panose="020B0604020202020204" pitchFamily="34" charset="0"/>
              </a:rPr>
              <a:t>4</a:t>
            </a:r>
          </a:p>
          <a:p>
            <a:pPr algn="ctr"/>
            <a:r>
              <a:rPr lang="en-US" sz="1400" dirty="0" smtClean="0">
                <a:solidFill>
                  <a:schemeClr val="tx1"/>
                </a:solidFill>
                <a:latin typeface="Arial" panose="020B0604020202020204" pitchFamily="34" charset="0"/>
                <a:cs typeface="Arial" panose="020B0604020202020204" pitchFamily="34" charset="0"/>
              </a:rPr>
              <a:t>  </a:t>
            </a:r>
          </a:p>
        </p:txBody>
      </p:sp>
      <p:sp>
        <p:nvSpPr>
          <p:cNvPr id="29" name="Rectangle 28"/>
          <p:cNvSpPr/>
          <p:nvPr/>
        </p:nvSpPr>
        <p:spPr>
          <a:xfrm>
            <a:off x="3119636" y="5559723"/>
            <a:ext cx="1273364" cy="61247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T</a:t>
            </a:r>
            <a:r>
              <a:rPr lang="en-US" sz="1400" baseline="-25000" dirty="0" smtClean="0">
                <a:solidFill>
                  <a:schemeClr val="tx1"/>
                </a:solidFill>
                <a:latin typeface="Arial" panose="020B0604020202020204" pitchFamily="34" charset="0"/>
                <a:cs typeface="Arial" panose="020B0604020202020204" pitchFamily="34" charset="0"/>
              </a:rPr>
              <a:t>3</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&gt; </a:t>
            </a:r>
            <a:r>
              <a:rPr lang="en-US" sz="1400" dirty="0" smtClean="0">
                <a:solidFill>
                  <a:schemeClr val="tx1"/>
                </a:solidFill>
                <a:latin typeface="Arial" panose="020B0604020202020204" pitchFamily="34" charset="0"/>
                <a:cs typeface="Arial" panose="020B0604020202020204" pitchFamily="34" charset="0"/>
              </a:rPr>
              <a:t>T</a:t>
            </a:r>
            <a:r>
              <a:rPr lang="en-US" sz="1400" baseline="-25000" dirty="0" smtClean="0">
                <a:solidFill>
                  <a:schemeClr val="tx1"/>
                </a:solidFill>
                <a:latin typeface="Arial" panose="020B0604020202020204" pitchFamily="34" charset="0"/>
                <a:cs typeface="Arial" panose="020B0604020202020204" pitchFamily="34" charset="0"/>
              </a:rPr>
              <a:t>4</a:t>
            </a:r>
            <a:endParaRPr lang="en-US" sz="1400" dirty="0" smtClean="0">
              <a:solidFill>
                <a:schemeClr val="tx1"/>
              </a:solidFill>
              <a:latin typeface="Arial" panose="020B0604020202020204" pitchFamily="34" charset="0"/>
              <a:cs typeface="Arial" panose="020B0604020202020204" pitchFamily="34" charset="0"/>
            </a:endParaRPr>
          </a:p>
        </p:txBody>
      </p:sp>
      <p:cxnSp>
        <p:nvCxnSpPr>
          <p:cNvPr id="30" name="Elbow Connector 29"/>
          <p:cNvCxnSpPr>
            <a:endCxn id="17" idx="3"/>
          </p:cNvCxnSpPr>
          <p:nvPr/>
        </p:nvCxnSpPr>
        <p:spPr>
          <a:xfrm rot="5400000" flipH="1" flipV="1">
            <a:off x="5206259" y="3762865"/>
            <a:ext cx="2861355" cy="941316"/>
          </a:xfrm>
          <a:prstGeom prst="bentConnector4">
            <a:avLst>
              <a:gd name="adj1" fmla="val -6960"/>
              <a:gd name="adj2" fmla="val 14603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9" idx="3"/>
            <a:endCxn id="27" idx="2"/>
          </p:cNvCxnSpPr>
          <p:nvPr/>
        </p:nvCxnSpPr>
        <p:spPr>
          <a:xfrm flipV="1">
            <a:off x="4393000" y="4971934"/>
            <a:ext cx="1773278" cy="894028"/>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36552" y="5358988"/>
            <a:ext cx="464248" cy="261610"/>
          </a:xfrm>
          <a:prstGeom prst="rect">
            <a:avLst/>
          </a:prstGeom>
          <a:solidFill>
            <a:schemeClr val="bg1"/>
          </a:solidFill>
        </p:spPr>
        <p:txBody>
          <a:bodyPr wrap="square" rtlCol="0" anchor="ctr">
            <a:spAutoFit/>
          </a:bodyPr>
          <a:lstStyle/>
          <a:p>
            <a:pPr algn="ctr"/>
            <a:r>
              <a:rPr lang="en-US" sz="1100" dirty="0" smtClean="0">
                <a:latin typeface="Arial" panose="020B0604020202020204" pitchFamily="34" charset="0"/>
                <a:cs typeface="Arial" panose="020B0604020202020204" pitchFamily="34" charset="0"/>
              </a:rPr>
              <a:t>YES</a:t>
            </a:r>
            <a:endParaRPr lang="en-US" sz="1100" dirty="0">
              <a:latin typeface="Arial" panose="020B0604020202020204" pitchFamily="34" charset="0"/>
              <a:cs typeface="Arial" panose="020B0604020202020204" pitchFamily="34" charset="0"/>
            </a:endParaRPr>
          </a:p>
        </p:txBody>
      </p:sp>
      <p:sp>
        <p:nvSpPr>
          <p:cNvPr id="33" name="TextBox 32"/>
          <p:cNvSpPr txBox="1"/>
          <p:nvPr/>
        </p:nvSpPr>
        <p:spPr>
          <a:xfrm>
            <a:off x="6400800" y="5707801"/>
            <a:ext cx="457200" cy="261610"/>
          </a:xfrm>
          <a:prstGeom prst="rect">
            <a:avLst/>
          </a:prstGeom>
          <a:solidFill>
            <a:schemeClr val="bg1"/>
          </a:solidFill>
        </p:spPr>
        <p:txBody>
          <a:bodyPr wrap="square" rtlCol="0" anchor="ctr">
            <a:spAutoFit/>
          </a:bodyPr>
          <a:lstStyle/>
          <a:p>
            <a:pPr algn="ctr"/>
            <a:r>
              <a:rPr lang="en-US" sz="1100" dirty="0" smtClean="0">
                <a:latin typeface="Arial" panose="020B0604020202020204" pitchFamily="34" charset="0"/>
                <a:cs typeface="Arial" panose="020B0604020202020204" pitchFamily="34" charset="0"/>
              </a:rPr>
              <a:t>NO </a:t>
            </a:r>
            <a:endParaRPr lang="en-US" sz="1100" dirty="0">
              <a:latin typeface="Arial" panose="020B0604020202020204" pitchFamily="34" charset="0"/>
              <a:cs typeface="Arial" panose="020B0604020202020204" pitchFamily="34" charset="0"/>
            </a:endParaRPr>
          </a:p>
        </p:txBody>
      </p:sp>
      <p:cxnSp>
        <p:nvCxnSpPr>
          <p:cNvPr id="34" name="Elbow Connector 33"/>
          <p:cNvCxnSpPr>
            <a:stCxn id="28" idx="2"/>
            <a:endCxn id="29" idx="1"/>
          </p:cNvCxnSpPr>
          <p:nvPr/>
        </p:nvCxnSpPr>
        <p:spPr>
          <a:xfrm rot="16200000" flipH="1">
            <a:off x="2051945" y="4798269"/>
            <a:ext cx="557996" cy="1577388"/>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19" idx="2"/>
            <a:endCxn id="28" idx="3"/>
          </p:cNvCxnSpPr>
          <p:nvPr/>
        </p:nvCxnSpPr>
        <p:spPr>
          <a:xfrm rot="5400000">
            <a:off x="2768447" y="3737536"/>
            <a:ext cx="803228" cy="1177081"/>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124200" y="4590201"/>
            <a:ext cx="493776" cy="261610"/>
          </a:xfrm>
          <a:prstGeom prst="rect">
            <a:avLst/>
          </a:prstGeom>
          <a:solidFill>
            <a:schemeClr val="bg1"/>
          </a:solidFill>
        </p:spPr>
        <p:txBody>
          <a:bodyPr wrap="square" rtlCol="0" anchor="ctr">
            <a:spAutoFit/>
          </a:bodyPr>
          <a:lstStyle/>
          <a:p>
            <a:pPr algn="ctr"/>
            <a:r>
              <a:rPr lang="en-US" sz="1100" dirty="0" smtClean="0">
                <a:latin typeface="Arial" panose="020B0604020202020204" pitchFamily="34" charset="0"/>
                <a:cs typeface="Arial" panose="020B0604020202020204" pitchFamily="34" charset="0"/>
              </a:rPr>
              <a:t>NO </a:t>
            </a:r>
            <a:endParaRPr lang="en-US" sz="1100" dirty="0">
              <a:latin typeface="Arial" panose="020B0604020202020204" pitchFamily="34" charset="0"/>
              <a:cs typeface="Arial" panose="020B0604020202020204" pitchFamily="34" charset="0"/>
            </a:endParaRPr>
          </a:p>
        </p:txBody>
      </p:sp>
      <p:cxnSp>
        <p:nvCxnSpPr>
          <p:cNvPr id="35" name="Elbow Connector 34"/>
          <p:cNvCxnSpPr/>
          <p:nvPr/>
        </p:nvCxnSpPr>
        <p:spPr>
          <a:xfrm>
            <a:off x="3762530" y="3940004"/>
            <a:ext cx="1321614" cy="772145"/>
          </a:xfrm>
          <a:prstGeom prst="bentConnector3">
            <a:avLst>
              <a:gd name="adj1" fmla="val -319"/>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962400" y="4546188"/>
            <a:ext cx="493776" cy="261610"/>
          </a:xfrm>
          <a:prstGeom prst="rect">
            <a:avLst/>
          </a:prstGeom>
          <a:solidFill>
            <a:schemeClr val="bg1"/>
          </a:solidFill>
        </p:spPr>
        <p:txBody>
          <a:bodyPr wrap="square" rtlCol="0" anchor="ctr">
            <a:spAutoFit/>
          </a:bodyPr>
          <a:lstStyle/>
          <a:p>
            <a:pPr algn="ctr"/>
            <a:r>
              <a:rPr lang="en-US" sz="1100" dirty="0" smtClean="0">
                <a:latin typeface="Arial" panose="020B0604020202020204" pitchFamily="34" charset="0"/>
                <a:cs typeface="Arial" panose="020B0604020202020204" pitchFamily="34" charset="0"/>
              </a:rPr>
              <a:t>YES</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07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P spid="16" grpId="0" animBg="1"/>
      <p:bldP spid="17" grpId="0" animBg="1"/>
      <p:bldP spid="19" grpId="0" animBg="1"/>
      <p:bldP spid="20" grpId="0" animBg="1"/>
      <p:bldP spid="22" grpId="0" animBg="1"/>
      <p:bldP spid="27" grpId="0" animBg="1"/>
      <p:bldP spid="28" grpId="0" animBg="1"/>
      <p:bldP spid="29" grpId="0" animBg="1"/>
      <p:bldP spid="32" grpId="0" animBg="1"/>
      <p:bldP spid="33" grpId="0" animBg="1"/>
      <p:bldP spid="81"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p:cNvSpPr txBox="1">
            <a:spLocks/>
          </p:cNvSpPr>
          <p:nvPr/>
        </p:nvSpPr>
        <p:spPr bwMode="auto">
          <a:xfrm>
            <a:off x="276069" y="565878"/>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dirty="0">
                <a:solidFill>
                  <a:srgbClr val="000000"/>
                </a:solidFill>
                <a:cs typeface="Arial" charset="0"/>
              </a:rPr>
              <a:t>Introduction</a:t>
            </a:r>
          </a:p>
        </p:txBody>
      </p:sp>
      <p:sp>
        <p:nvSpPr>
          <p:cNvPr id="8195" name="Title 8"/>
          <p:cNvSpPr txBox="1">
            <a:spLocks/>
          </p:cNvSpPr>
          <p:nvPr/>
        </p:nvSpPr>
        <p:spPr bwMode="auto">
          <a:xfrm>
            <a:off x="381000" y="1152993"/>
            <a:ext cx="8382000" cy="457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pitchFamily="-112" charset="-128"/>
              </a:defRPr>
            </a:lvl1pPr>
            <a:lvl2pPr marL="37931725" indent="-37474525" defTabSz="457200"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342900" indent="-342900" eaLnBrk="1" hangingPunct="1">
              <a:buFont typeface="Wingdings" panose="05000000000000000000" pitchFamily="2" charset="2"/>
              <a:buChar char="§"/>
              <a:defRPr/>
            </a:pPr>
            <a:r>
              <a:rPr lang="en-US" altLang="en-US" sz="2000" dirty="0" smtClean="0">
                <a:solidFill>
                  <a:srgbClr val="000000"/>
                </a:solidFill>
                <a:cs typeface="Arial" charset="0"/>
              </a:rPr>
              <a:t>The vast majority of perforating operations are accomplished without issue.</a:t>
            </a:r>
          </a:p>
          <a:p>
            <a:pPr marL="342900" indent="-342900" eaLnBrk="1" hangingPunct="1">
              <a:buFont typeface="Arial" panose="020B0604020202020204" pitchFamily="34" charset="0"/>
              <a:buChar char="•"/>
              <a:defRPr/>
            </a:pPr>
            <a:endParaRPr lang="en-US" altLang="en-US" sz="2000" dirty="0" smtClean="0">
              <a:solidFill>
                <a:srgbClr val="000000"/>
              </a:solidFill>
              <a:cs typeface="Arial" charset="0"/>
            </a:endParaRPr>
          </a:p>
          <a:p>
            <a:pPr marL="342900" indent="-342900" eaLnBrk="1" hangingPunct="1">
              <a:buFont typeface="Wingdings" panose="05000000000000000000" pitchFamily="2" charset="2"/>
              <a:buChar char="§"/>
              <a:defRPr/>
            </a:pPr>
            <a:r>
              <a:rPr lang="en-US" altLang="en-US" sz="2000" dirty="0" smtClean="0">
                <a:solidFill>
                  <a:srgbClr val="000000"/>
                </a:solidFill>
                <a:cs typeface="Arial" charset="0"/>
              </a:rPr>
              <a:t>A special case of misfire occurs when guns partially fire, leaving an unknown state of the remaining ballistic train.</a:t>
            </a:r>
          </a:p>
          <a:p>
            <a:pPr marL="342900" indent="-342900" eaLnBrk="1" hangingPunct="1">
              <a:buFont typeface="Arial" panose="020B0604020202020204" pitchFamily="34" charset="0"/>
              <a:buChar char="•"/>
              <a:defRPr/>
            </a:pPr>
            <a:endParaRPr lang="en-US" altLang="en-US" sz="2000" dirty="0" smtClean="0">
              <a:solidFill>
                <a:srgbClr val="000000"/>
              </a:solidFill>
              <a:cs typeface="Arial" charset="0"/>
            </a:endParaRPr>
          </a:p>
          <a:p>
            <a:pPr marL="342900" indent="-342900" eaLnBrk="1" hangingPunct="1">
              <a:buFont typeface="Wingdings" panose="05000000000000000000" pitchFamily="2" charset="2"/>
              <a:buChar char="§"/>
              <a:defRPr/>
            </a:pPr>
            <a:r>
              <a:rPr lang="en-US" altLang="en-US" sz="2000" dirty="0" smtClean="0">
                <a:solidFill>
                  <a:srgbClr val="000000"/>
                </a:solidFill>
                <a:cs typeface="Arial" charset="0"/>
              </a:rPr>
              <a:t>This type of misfire, especially in shallow wells, may require special planning to account for unknown factors.</a:t>
            </a:r>
          </a:p>
          <a:p>
            <a:pPr marL="342900" indent="-342900" eaLnBrk="1" hangingPunct="1">
              <a:buFont typeface="Wingdings" panose="05000000000000000000" pitchFamily="2" charset="2"/>
              <a:buChar char="§"/>
              <a:defRPr/>
            </a:pPr>
            <a:endParaRPr lang="en-US" altLang="en-US" sz="2000" dirty="0">
              <a:solidFill>
                <a:srgbClr val="000000"/>
              </a:solidFill>
              <a:cs typeface="Arial" charset="0"/>
            </a:endParaRPr>
          </a:p>
          <a:p>
            <a:pPr marL="342900" indent="-342900" eaLnBrk="1" hangingPunct="1">
              <a:buFont typeface="Wingdings" panose="05000000000000000000" pitchFamily="2" charset="2"/>
              <a:buChar char="§"/>
              <a:defRPr/>
            </a:pPr>
            <a:r>
              <a:rPr lang="en-US" altLang="en-US" sz="2000" dirty="0" smtClean="0">
                <a:solidFill>
                  <a:srgbClr val="000000"/>
                </a:solidFill>
                <a:cs typeface="Arial" charset="0"/>
              </a:rPr>
              <a:t>This presentation discuss the decomposition calculations with multi-step time iteration to predict the catastrophic event </a:t>
            </a:r>
          </a:p>
          <a:p>
            <a:pPr marL="342900" indent="-342900" eaLnBrk="1" hangingPunct="1">
              <a:buFont typeface="Wingdings" panose="05000000000000000000" pitchFamily="2" charset="2"/>
              <a:buChar char="§"/>
              <a:defRPr/>
            </a:pPr>
            <a:endParaRPr lang="en-US" altLang="en-US" sz="2000" dirty="0">
              <a:solidFill>
                <a:srgbClr val="000000"/>
              </a:solidFill>
              <a:cs typeface="Arial" charset="0"/>
            </a:endParaRPr>
          </a:p>
          <a:p>
            <a:pPr marL="342900" indent="-342900" eaLnBrk="1" hangingPunct="1">
              <a:buFont typeface="Wingdings" panose="05000000000000000000" pitchFamily="2" charset="2"/>
              <a:buChar char="§"/>
              <a:defRPr/>
            </a:pPr>
            <a:r>
              <a:rPr lang="en-US" altLang="en-US" sz="2000" dirty="0" smtClean="0">
                <a:solidFill>
                  <a:srgbClr val="000000"/>
                </a:solidFill>
                <a:cs typeface="Arial" charset="0"/>
              </a:rPr>
              <a:t>Recommended procedure for retrieving these guns in-line with the OSHA Process Safety Management [OSHA 1910.119]</a:t>
            </a:r>
          </a:p>
          <a:p>
            <a:pPr algn="ctr" eaLnBrk="1" hangingPunct="1">
              <a:defRPr/>
            </a:pPr>
            <a:endParaRPr lang="en-US" altLang="en-US" sz="2000" dirty="0" smtClean="0">
              <a:solidFill>
                <a:srgbClr val="000000"/>
              </a:solidFill>
              <a:cs typeface="Arial" charset="0"/>
            </a:endParaRPr>
          </a:p>
        </p:txBody>
      </p:sp>
    </p:spTree>
    <p:extLst>
      <p:ext uri="{BB962C8B-B14F-4D97-AF65-F5344CB8AC3E}">
        <p14:creationId xmlns:p14="http://schemas.microsoft.com/office/powerpoint/2010/main" val="4081472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8"/>
          <p:cNvSpPr txBox="1">
            <a:spLocks/>
          </p:cNvSpPr>
          <p:nvPr/>
        </p:nvSpPr>
        <p:spPr bwMode="auto">
          <a:xfrm>
            <a:off x="228600" y="439882"/>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dirty="0">
                <a:solidFill>
                  <a:srgbClr val="000000"/>
                </a:solidFill>
                <a:cs typeface="Arial" charset="0"/>
              </a:rPr>
              <a:t>Summary</a:t>
            </a:r>
          </a:p>
        </p:txBody>
      </p:sp>
      <p:sp>
        <p:nvSpPr>
          <p:cNvPr id="23555" name="Title 8"/>
          <p:cNvSpPr txBox="1">
            <a:spLocks/>
          </p:cNvSpPr>
          <p:nvPr/>
        </p:nvSpPr>
        <p:spPr bwMode="auto">
          <a:xfrm>
            <a:off x="381000" y="1281545"/>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342900" indent="-342900" eaLnBrk="1" hangingPunct="1">
              <a:buFont typeface="Wingdings" panose="05000000000000000000" pitchFamily="2" charset="2"/>
              <a:buChar char="§"/>
            </a:pPr>
            <a:r>
              <a:rPr lang="en-US" altLang="en-US" sz="2000" dirty="0">
                <a:cs typeface="Arial" charset="0"/>
              </a:rPr>
              <a:t>Misfires </a:t>
            </a:r>
            <a:r>
              <a:rPr lang="en-US" altLang="en-US" sz="2000" dirty="0" smtClean="0">
                <a:cs typeface="Arial" charset="0"/>
              </a:rPr>
              <a:t>occur </a:t>
            </a:r>
            <a:r>
              <a:rPr lang="en-US" altLang="en-US" sz="2000" dirty="0">
                <a:cs typeface="Arial" charset="0"/>
              </a:rPr>
              <a:t>in the </a:t>
            </a:r>
            <a:r>
              <a:rPr lang="en-US" altLang="en-US" sz="2000" dirty="0" smtClean="0">
                <a:cs typeface="Arial" charset="0"/>
              </a:rPr>
              <a:t>field, </a:t>
            </a:r>
            <a:r>
              <a:rPr lang="en-US" altLang="en-US" sz="2000" dirty="0">
                <a:cs typeface="Arial" charset="0"/>
              </a:rPr>
              <a:t>which leads to </a:t>
            </a:r>
            <a:r>
              <a:rPr lang="en-US" altLang="en-US" sz="2000" dirty="0" smtClean="0">
                <a:cs typeface="Arial" charset="0"/>
              </a:rPr>
              <a:t>uncertainty.</a:t>
            </a:r>
          </a:p>
          <a:p>
            <a:pPr marL="342900" indent="-342900" eaLnBrk="1" hangingPunct="1">
              <a:buFont typeface="Wingdings" panose="05000000000000000000" pitchFamily="2" charset="2"/>
              <a:buChar char="§"/>
            </a:pPr>
            <a:endParaRPr lang="en-US" altLang="en-US" sz="2000" dirty="0" smtClean="0">
              <a:cs typeface="Arial" charset="0"/>
            </a:endParaRPr>
          </a:p>
          <a:p>
            <a:pPr marL="342900" indent="-342900" eaLnBrk="1" hangingPunct="1">
              <a:buFont typeface="Wingdings" panose="05000000000000000000" pitchFamily="2" charset="2"/>
              <a:buChar char="§"/>
            </a:pPr>
            <a:r>
              <a:rPr lang="en-US" altLang="en-US" sz="2000" dirty="0" smtClean="0">
                <a:cs typeface="Arial" charset="0"/>
              </a:rPr>
              <a:t>All </a:t>
            </a:r>
            <a:r>
              <a:rPr lang="en-US" altLang="en-US" sz="2000" dirty="0">
                <a:cs typeface="Arial" charset="0"/>
              </a:rPr>
              <a:t>explosives decompose with </a:t>
            </a:r>
            <a:r>
              <a:rPr lang="en-US" altLang="en-US" sz="2000" dirty="0" smtClean="0">
                <a:cs typeface="Arial" charset="0"/>
              </a:rPr>
              <a:t>temperature.</a:t>
            </a:r>
          </a:p>
          <a:p>
            <a:pPr marL="342900" indent="-342900" eaLnBrk="1" hangingPunct="1">
              <a:buFont typeface="Wingdings" panose="05000000000000000000" pitchFamily="2" charset="2"/>
              <a:buChar char="§"/>
            </a:pPr>
            <a:endParaRPr lang="en-US" altLang="en-US" sz="2000" dirty="0" smtClean="0">
              <a:cs typeface="Arial" charset="0"/>
            </a:endParaRPr>
          </a:p>
          <a:p>
            <a:pPr marL="342900" indent="-342900" eaLnBrk="1" hangingPunct="1">
              <a:buFont typeface="Wingdings" panose="05000000000000000000" pitchFamily="2" charset="2"/>
              <a:buChar char="§"/>
            </a:pPr>
            <a:r>
              <a:rPr lang="en-US" altLang="en-US" sz="2000" dirty="0">
                <a:cs typeface="Arial" charset="0"/>
              </a:rPr>
              <a:t>Incubation periods can create a false sense of </a:t>
            </a:r>
            <a:r>
              <a:rPr lang="en-US" altLang="en-US" sz="2000" dirty="0" smtClean="0">
                <a:cs typeface="Arial" charset="0"/>
              </a:rPr>
              <a:t>security.</a:t>
            </a:r>
          </a:p>
          <a:p>
            <a:pPr marL="342900" indent="-342900" eaLnBrk="1" hangingPunct="1">
              <a:buFont typeface="Wingdings" panose="05000000000000000000" pitchFamily="2" charset="2"/>
              <a:buChar char="§"/>
            </a:pPr>
            <a:endParaRPr lang="en-US" altLang="en-US" sz="2000" dirty="0">
              <a:cs typeface="Arial" charset="0"/>
            </a:endParaRPr>
          </a:p>
          <a:p>
            <a:pPr marL="342900" indent="-342900" eaLnBrk="1" hangingPunct="1">
              <a:buFont typeface="Wingdings" panose="05000000000000000000" pitchFamily="2" charset="2"/>
              <a:buChar char="§"/>
            </a:pPr>
            <a:r>
              <a:rPr lang="en-US" altLang="en-US" sz="2000" dirty="0" smtClean="0">
                <a:cs typeface="Arial" charset="0"/>
              </a:rPr>
              <a:t>Temperature </a:t>
            </a:r>
            <a:r>
              <a:rPr lang="en-US" altLang="en-US" sz="2000" dirty="0">
                <a:cs typeface="Arial" charset="0"/>
              </a:rPr>
              <a:t>drives this reaction </a:t>
            </a:r>
            <a:r>
              <a:rPr lang="en-US" altLang="en-US" sz="2000" dirty="0" smtClean="0">
                <a:cs typeface="Arial" charset="0"/>
              </a:rPr>
              <a:t>exponentially. </a:t>
            </a:r>
          </a:p>
          <a:p>
            <a:pPr marL="342900" indent="-342900" eaLnBrk="1" hangingPunct="1">
              <a:buFont typeface="Wingdings" panose="05000000000000000000" pitchFamily="2" charset="2"/>
              <a:buChar char="§"/>
            </a:pPr>
            <a:endParaRPr lang="en-US" altLang="en-US" sz="2000" dirty="0" smtClean="0">
              <a:cs typeface="Arial" charset="0"/>
            </a:endParaRPr>
          </a:p>
          <a:p>
            <a:pPr marL="342900" indent="-342900" eaLnBrk="1" hangingPunct="1">
              <a:buFont typeface="Wingdings" panose="05000000000000000000" pitchFamily="2" charset="2"/>
              <a:buChar char="§"/>
            </a:pPr>
            <a:r>
              <a:rPr lang="en-US" altLang="en-US" sz="2000" dirty="0" smtClean="0">
                <a:cs typeface="Arial" charset="0"/>
              </a:rPr>
              <a:t>Use Process </a:t>
            </a:r>
            <a:r>
              <a:rPr lang="en-US" altLang="en-US" sz="2000" dirty="0">
                <a:cs typeface="Arial" charset="0"/>
              </a:rPr>
              <a:t>Safety Management principles to formulate a plan for retrieving misfired perforating </a:t>
            </a:r>
            <a:r>
              <a:rPr lang="en-US" altLang="en-US" sz="2000" dirty="0" smtClean="0">
                <a:cs typeface="Arial" charset="0"/>
              </a:rPr>
              <a:t>guns.</a:t>
            </a:r>
          </a:p>
          <a:p>
            <a:pPr marL="342900" indent="-342900" eaLnBrk="1" hangingPunct="1">
              <a:buFont typeface="Wingdings" panose="05000000000000000000" pitchFamily="2" charset="2"/>
              <a:buChar char="§"/>
            </a:pPr>
            <a:endParaRPr lang="en-US" altLang="en-US" sz="2000" dirty="0" smtClean="0">
              <a:cs typeface="Arial" charset="0"/>
            </a:endParaRPr>
          </a:p>
          <a:p>
            <a:pPr marL="342900" indent="-342900" eaLnBrk="1" hangingPunct="1">
              <a:buFont typeface="Wingdings" panose="05000000000000000000" pitchFamily="2" charset="2"/>
              <a:buChar char="§"/>
            </a:pPr>
            <a:r>
              <a:rPr lang="en-US" altLang="en-US" sz="2000" dirty="0" smtClean="0">
                <a:cs typeface="Arial" charset="0"/>
              </a:rPr>
              <a:t>Take </a:t>
            </a:r>
            <a:r>
              <a:rPr lang="en-US" altLang="en-US" sz="2000" dirty="0">
                <a:cs typeface="Arial" charset="0"/>
              </a:rPr>
              <a:t>measurements to reduce </a:t>
            </a:r>
            <a:r>
              <a:rPr lang="en-US" altLang="en-US" sz="2000" dirty="0" smtClean="0">
                <a:cs typeface="Arial" charset="0"/>
              </a:rPr>
              <a:t>uncertainty.</a:t>
            </a:r>
          </a:p>
          <a:p>
            <a:pPr marL="342900" indent="-342900" eaLnBrk="1" hangingPunct="1">
              <a:buFont typeface="Wingdings" panose="05000000000000000000" pitchFamily="2" charset="2"/>
              <a:buChar char="§"/>
            </a:pPr>
            <a:endParaRPr lang="en-US" altLang="en-US" sz="2000" dirty="0" smtClean="0">
              <a:cs typeface="Arial" charset="0"/>
            </a:endParaRPr>
          </a:p>
          <a:p>
            <a:pPr marL="342900" indent="-342900" eaLnBrk="1" hangingPunct="1">
              <a:buFont typeface="Wingdings" panose="05000000000000000000" pitchFamily="2" charset="2"/>
              <a:buChar char="§"/>
            </a:pPr>
            <a:r>
              <a:rPr lang="en-US" altLang="en-US" sz="2000" dirty="0" smtClean="0">
                <a:cs typeface="Arial" charset="0"/>
              </a:rPr>
              <a:t>Exploit </a:t>
            </a:r>
            <a:r>
              <a:rPr lang="en-US" altLang="en-US" sz="2000" dirty="0">
                <a:cs typeface="Arial" charset="0"/>
              </a:rPr>
              <a:t>time and </a:t>
            </a:r>
            <a:r>
              <a:rPr lang="en-US" altLang="en-US" sz="2000" dirty="0" smtClean="0">
                <a:cs typeface="Arial" charset="0"/>
              </a:rPr>
              <a:t>cooler temperature </a:t>
            </a:r>
            <a:r>
              <a:rPr lang="en-US" altLang="en-US" sz="2000" dirty="0">
                <a:cs typeface="Arial" charset="0"/>
              </a:rPr>
              <a:t>to reduce the </a:t>
            </a:r>
            <a:r>
              <a:rPr lang="en-US" altLang="en-US" sz="2000" dirty="0" smtClean="0">
                <a:cs typeface="Arial" charset="0"/>
              </a:rPr>
              <a:t>hazards.</a:t>
            </a:r>
            <a:endParaRPr lang="en-US" altLang="en-US" sz="2000" dirty="0">
              <a:cs typeface="Arial" charset="0"/>
            </a:endParaRPr>
          </a:p>
        </p:txBody>
      </p:sp>
    </p:spTree>
    <p:extLst>
      <p:ext uri="{BB962C8B-B14F-4D97-AF65-F5344CB8AC3E}">
        <p14:creationId xmlns:p14="http://schemas.microsoft.com/office/powerpoint/2010/main" val="627617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8"/>
          <p:cNvSpPr txBox="1">
            <a:spLocks/>
          </p:cNvSpPr>
          <p:nvPr/>
        </p:nvSpPr>
        <p:spPr bwMode="auto">
          <a:xfrm>
            <a:off x="270164" y="4191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dirty="0">
                <a:solidFill>
                  <a:srgbClr val="000000"/>
                </a:solidFill>
                <a:cs typeface="Arial" charset="0"/>
              </a:rPr>
              <a:t>Future work</a:t>
            </a:r>
          </a:p>
        </p:txBody>
      </p:sp>
      <p:sp>
        <p:nvSpPr>
          <p:cNvPr id="24579" name="Title 8"/>
          <p:cNvSpPr txBox="1">
            <a:spLocks/>
          </p:cNvSpPr>
          <p:nvPr/>
        </p:nvSpPr>
        <p:spPr bwMode="auto">
          <a:xfrm>
            <a:off x="381000" y="14478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342900" indent="-342900" eaLnBrk="1" hangingPunct="1">
              <a:buFont typeface="Wingdings" panose="05000000000000000000" pitchFamily="2" charset="2"/>
              <a:buChar char="§"/>
            </a:pPr>
            <a:r>
              <a:rPr lang="en-US" altLang="en-US" sz="2000" dirty="0" smtClean="0">
                <a:solidFill>
                  <a:srgbClr val="000000"/>
                </a:solidFill>
                <a:cs typeface="Arial" charset="0"/>
              </a:rPr>
              <a:t>Incorporating </a:t>
            </a:r>
            <a:r>
              <a:rPr lang="en-US" altLang="en-US" sz="2000" dirty="0">
                <a:solidFill>
                  <a:srgbClr val="000000"/>
                </a:solidFill>
                <a:cs typeface="Arial" charset="0"/>
              </a:rPr>
              <a:t>the </a:t>
            </a:r>
            <a:r>
              <a:rPr lang="en-US" altLang="en-US" sz="2000" dirty="0" smtClean="0">
                <a:solidFill>
                  <a:srgbClr val="000000"/>
                </a:solidFill>
                <a:cs typeface="Arial" charset="0"/>
              </a:rPr>
              <a:t>heat removal effects </a:t>
            </a:r>
            <a:r>
              <a:rPr lang="en-US" altLang="en-US" sz="2000" dirty="0">
                <a:solidFill>
                  <a:srgbClr val="000000"/>
                </a:solidFill>
                <a:cs typeface="Arial" charset="0"/>
              </a:rPr>
              <a:t>of conduction and convection to the perforating gun. </a:t>
            </a:r>
            <a:endParaRPr lang="en-US" altLang="en-US" sz="2000" dirty="0" smtClean="0">
              <a:solidFill>
                <a:srgbClr val="000000"/>
              </a:solidFill>
              <a:cs typeface="Arial" charset="0"/>
            </a:endParaRPr>
          </a:p>
          <a:p>
            <a:pPr marL="342900" indent="-342900" eaLnBrk="1" hangingPunct="1">
              <a:buFont typeface="Wingdings" panose="05000000000000000000" pitchFamily="2" charset="2"/>
              <a:buChar char="§"/>
            </a:pPr>
            <a:endParaRPr lang="en-US" altLang="en-US" sz="2000" dirty="0">
              <a:solidFill>
                <a:srgbClr val="000000"/>
              </a:solidFill>
              <a:cs typeface="Arial" charset="0"/>
            </a:endParaRPr>
          </a:p>
          <a:p>
            <a:pPr marL="342900" indent="-342900" eaLnBrk="1" hangingPunct="1">
              <a:buFont typeface="Wingdings" panose="05000000000000000000" pitchFamily="2" charset="2"/>
              <a:buChar char="§"/>
            </a:pPr>
            <a:r>
              <a:rPr lang="en-US" altLang="en-US" sz="2000" dirty="0" smtClean="0">
                <a:solidFill>
                  <a:srgbClr val="000000"/>
                </a:solidFill>
                <a:cs typeface="Arial" charset="0"/>
              </a:rPr>
              <a:t>The </a:t>
            </a:r>
            <a:r>
              <a:rPr lang="en-US" altLang="en-US" sz="2000" dirty="0">
                <a:solidFill>
                  <a:srgbClr val="000000"/>
                </a:solidFill>
                <a:cs typeface="Arial" charset="0"/>
              </a:rPr>
              <a:t>decomposition kinetics of other explosive systems: RDX, HNS, and PYX</a:t>
            </a:r>
            <a:r>
              <a:rPr lang="en-US" altLang="en-US" sz="2000" dirty="0" smtClean="0">
                <a:solidFill>
                  <a:srgbClr val="000000"/>
                </a:solidFill>
                <a:cs typeface="Arial" charset="0"/>
              </a:rPr>
              <a:t>.</a:t>
            </a:r>
          </a:p>
          <a:p>
            <a:pPr marL="342900" indent="-342900" eaLnBrk="1" hangingPunct="1">
              <a:buFont typeface="Wingdings" panose="05000000000000000000" pitchFamily="2" charset="2"/>
              <a:buChar char="§"/>
            </a:pPr>
            <a:endParaRPr lang="en-US" altLang="en-US" sz="2000" dirty="0">
              <a:solidFill>
                <a:srgbClr val="000000"/>
              </a:solidFill>
              <a:cs typeface="Arial" charset="0"/>
            </a:endParaRPr>
          </a:p>
          <a:p>
            <a:pPr marL="342900" indent="-342900" eaLnBrk="1" hangingPunct="1">
              <a:buFont typeface="Wingdings" panose="05000000000000000000" pitchFamily="2" charset="2"/>
              <a:buChar char="§"/>
            </a:pPr>
            <a:r>
              <a:rPr lang="en-US" altLang="en-US" sz="2000" dirty="0" smtClean="0">
                <a:solidFill>
                  <a:srgbClr val="000000"/>
                </a:solidFill>
                <a:cs typeface="Arial" charset="0"/>
              </a:rPr>
              <a:t>The </a:t>
            </a:r>
            <a:r>
              <a:rPr lang="en-US" altLang="en-US" sz="2000" dirty="0">
                <a:solidFill>
                  <a:srgbClr val="000000"/>
                </a:solidFill>
                <a:cs typeface="Arial" charset="0"/>
              </a:rPr>
              <a:t>cookoff process under a </a:t>
            </a:r>
            <a:r>
              <a:rPr lang="en-US" altLang="en-US" sz="2000" dirty="0" smtClean="0">
                <a:solidFill>
                  <a:srgbClr val="000000"/>
                </a:solidFill>
                <a:cs typeface="Arial" charset="0"/>
              </a:rPr>
              <a:t>slower </a:t>
            </a:r>
            <a:r>
              <a:rPr lang="en-US" altLang="en-US" sz="2000" dirty="0">
                <a:solidFill>
                  <a:srgbClr val="000000"/>
                </a:solidFill>
                <a:cs typeface="Arial" charset="0"/>
              </a:rPr>
              <a:t>retrieval process, such as that which would occur with tubing-conveyed perforating.</a:t>
            </a:r>
          </a:p>
          <a:p>
            <a:pPr eaLnBrk="1" hangingPunct="1"/>
            <a:endParaRPr lang="en-US" altLang="en-US" sz="2000" dirty="0">
              <a:solidFill>
                <a:srgbClr val="000000"/>
              </a:solidFill>
              <a:cs typeface="Arial" charset="0"/>
            </a:endParaRPr>
          </a:p>
        </p:txBody>
      </p:sp>
    </p:spTree>
    <p:extLst>
      <p:ext uri="{BB962C8B-B14F-4D97-AF65-F5344CB8AC3E}">
        <p14:creationId xmlns:p14="http://schemas.microsoft.com/office/powerpoint/2010/main" val="2113599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10" y="2773210"/>
            <a:ext cx="8450261" cy="872099"/>
          </a:xfrm>
        </p:spPr>
        <p:txBody>
          <a:bodyPr anchor="ctr"/>
          <a:lstStyle/>
          <a:p>
            <a:pPr algn="ctr"/>
            <a:r>
              <a:rPr lang="en-US" sz="3200" b="1" dirty="0" smtClean="0"/>
              <a:t>Thank You / Questions</a:t>
            </a:r>
            <a:endParaRPr lang="en-US" sz="3200" b="1" dirty="0"/>
          </a:p>
        </p:txBody>
      </p:sp>
    </p:spTree>
    <p:extLst>
      <p:ext uri="{BB962C8B-B14F-4D97-AF65-F5344CB8AC3E}">
        <p14:creationId xmlns:p14="http://schemas.microsoft.com/office/powerpoint/2010/main" val="2386117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8"/>
          <p:cNvSpPr txBox="1">
            <a:spLocks/>
          </p:cNvSpPr>
          <p:nvPr/>
        </p:nvSpPr>
        <p:spPr bwMode="auto">
          <a:xfrm>
            <a:off x="381000" y="6858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a:solidFill>
                  <a:srgbClr val="000000"/>
                </a:solidFill>
                <a:cs typeface="Arial" charset="0"/>
              </a:rPr>
              <a:t>Background</a:t>
            </a:r>
          </a:p>
        </p:txBody>
      </p:sp>
      <p:grpSp>
        <p:nvGrpSpPr>
          <p:cNvPr id="4" name="Group 3"/>
          <p:cNvGrpSpPr/>
          <p:nvPr/>
        </p:nvGrpSpPr>
        <p:grpSpPr>
          <a:xfrm>
            <a:off x="1428750" y="3879851"/>
            <a:ext cx="6305550" cy="1507590"/>
            <a:chOff x="1600200" y="2724150"/>
            <a:chExt cx="6305550" cy="1130692"/>
          </a:xfrm>
        </p:grpSpPr>
        <p:grpSp>
          <p:nvGrpSpPr>
            <p:cNvPr id="3" name="Group 2"/>
            <p:cNvGrpSpPr/>
            <p:nvPr/>
          </p:nvGrpSpPr>
          <p:grpSpPr>
            <a:xfrm>
              <a:off x="1600200" y="2724150"/>
              <a:ext cx="6305550" cy="1130692"/>
              <a:chOff x="1600200" y="2724150"/>
              <a:chExt cx="6305550" cy="1130692"/>
            </a:xfrm>
          </p:grpSpPr>
          <p:sp>
            <p:nvSpPr>
              <p:cNvPr id="5126" name="TextBox 1"/>
              <p:cNvSpPr txBox="1">
                <a:spLocks noChangeArrowheads="1"/>
              </p:cNvSpPr>
              <p:nvPr/>
            </p:nvSpPr>
            <p:spPr bwMode="auto">
              <a:xfrm>
                <a:off x="1600200" y="2724150"/>
                <a:ext cx="167640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dirty="0"/>
                  <a:t>Rate of temperature rise in an explosive</a:t>
                </a:r>
              </a:p>
            </p:txBody>
          </p:sp>
          <p:sp>
            <p:nvSpPr>
              <p:cNvPr id="5127" name="TextBox 7"/>
              <p:cNvSpPr txBox="1">
                <a:spLocks noChangeArrowheads="1"/>
              </p:cNvSpPr>
              <p:nvPr/>
            </p:nvSpPr>
            <p:spPr bwMode="auto">
              <a:xfrm>
                <a:off x="3733800" y="2862263"/>
                <a:ext cx="205740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dirty="0"/>
                  <a:t>Rate of heat generation due to decomposition</a:t>
                </a:r>
              </a:p>
            </p:txBody>
          </p:sp>
          <p:sp>
            <p:nvSpPr>
              <p:cNvPr id="5128" name="TextBox 8"/>
              <p:cNvSpPr txBox="1">
                <a:spLocks noChangeArrowheads="1"/>
              </p:cNvSpPr>
              <p:nvPr/>
            </p:nvSpPr>
            <p:spPr bwMode="auto">
              <a:xfrm>
                <a:off x="5943600" y="2862263"/>
                <a:ext cx="1962150"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dirty="0"/>
                  <a:t>Rate of heat removal due to conduction </a:t>
                </a:r>
              </a:p>
            </p:txBody>
          </p:sp>
        </p:grpSp>
        <p:sp>
          <p:nvSpPr>
            <p:cNvPr id="5129" name="TextBox 1"/>
            <p:cNvSpPr txBox="1">
              <a:spLocks noChangeArrowheads="1"/>
            </p:cNvSpPr>
            <p:nvPr/>
          </p:nvSpPr>
          <p:spPr bwMode="auto">
            <a:xfrm>
              <a:off x="3200400" y="3140075"/>
              <a:ext cx="6858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a:t>=</a:t>
              </a:r>
            </a:p>
          </p:txBody>
        </p:sp>
        <p:sp>
          <p:nvSpPr>
            <p:cNvPr id="5130" name="TextBox 1"/>
            <p:cNvSpPr txBox="1">
              <a:spLocks noChangeArrowheads="1"/>
            </p:cNvSpPr>
            <p:nvPr/>
          </p:nvSpPr>
          <p:spPr bwMode="auto">
            <a:xfrm>
              <a:off x="5562600" y="3140075"/>
              <a:ext cx="6858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dirty="0"/>
                <a:t>-</a:t>
              </a:r>
            </a:p>
          </p:txBody>
        </p:sp>
      </p:grpSp>
      <mc:AlternateContent xmlns:mc="http://schemas.openxmlformats.org/markup-compatibility/2006" xmlns:a14="http://schemas.microsoft.com/office/drawing/2010/main">
        <mc:Choice Requires="a14">
          <p:sp>
            <p:nvSpPr>
              <p:cNvPr id="2" name="Rectangle 1"/>
              <p:cNvSpPr/>
              <p:nvPr/>
            </p:nvSpPr>
            <p:spPr>
              <a:xfrm>
                <a:off x="952500" y="2766049"/>
                <a:ext cx="7239000" cy="8530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a:rPr>
                        <m:t> </m:t>
                      </m:r>
                      <m:r>
                        <a:rPr lang="en-US" sz="2200" i="1">
                          <a:latin typeface="Cambria Math"/>
                        </a:rPr>
                        <m:t>𝜌</m:t>
                      </m:r>
                      <m:r>
                        <a:rPr lang="en-US" sz="2200" i="1">
                          <a:latin typeface="Cambria Math"/>
                        </a:rPr>
                        <m:t>𝐶</m:t>
                      </m:r>
                      <m:d>
                        <m:dPr>
                          <m:ctrlPr>
                            <a:rPr lang="en-US" sz="2200" i="1">
                              <a:latin typeface="Cambria Math"/>
                            </a:rPr>
                          </m:ctrlPr>
                        </m:dPr>
                        <m:e>
                          <m:f>
                            <m:fPr>
                              <m:ctrlPr>
                                <a:rPr lang="en-US" sz="2200" i="1">
                                  <a:latin typeface="Cambria Math"/>
                                </a:rPr>
                              </m:ctrlPr>
                            </m:fPr>
                            <m:num>
                              <m:r>
                                <a:rPr lang="en-US" sz="2200" i="1">
                                  <a:latin typeface="Cambria Math"/>
                                </a:rPr>
                                <m:t>𝜕</m:t>
                              </m:r>
                              <m:r>
                                <a:rPr lang="en-US" sz="2200" i="1">
                                  <a:latin typeface="Cambria Math"/>
                                </a:rPr>
                                <m:t>𝑇</m:t>
                              </m:r>
                            </m:num>
                            <m:den>
                              <m:r>
                                <a:rPr lang="en-US" sz="2200" i="1">
                                  <a:latin typeface="Cambria Math"/>
                                </a:rPr>
                                <m:t>𝜕</m:t>
                              </m:r>
                              <m:r>
                                <a:rPr lang="en-US" sz="2200" i="1">
                                  <a:latin typeface="Cambria Math"/>
                                </a:rPr>
                                <m:t>𝑡</m:t>
                              </m:r>
                            </m:den>
                          </m:f>
                        </m:e>
                      </m:d>
                      <m:r>
                        <a:rPr lang="en-US" sz="2200" i="1">
                          <a:latin typeface="Cambria Math"/>
                        </a:rPr>
                        <m:t>           =       </m:t>
                      </m:r>
                      <m:d>
                        <m:dPr>
                          <m:ctrlPr>
                            <a:rPr lang="en-US" sz="2200" i="1">
                              <a:latin typeface="Cambria Math"/>
                            </a:rPr>
                          </m:ctrlPr>
                        </m:dPr>
                        <m:e>
                          <m:r>
                            <a:rPr lang="en-US" sz="2200" i="1">
                              <a:latin typeface="Cambria Math"/>
                            </a:rPr>
                            <m:t>𝜌</m:t>
                          </m:r>
                          <m:r>
                            <a:rPr lang="en-US" sz="2200" i="1">
                              <a:latin typeface="Cambria Math"/>
                            </a:rPr>
                            <m:t>𝑄𝑍</m:t>
                          </m:r>
                          <m:sSup>
                            <m:sSupPr>
                              <m:ctrlPr>
                                <a:rPr lang="en-US" sz="2200" i="1">
                                  <a:latin typeface="Cambria Math"/>
                                </a:rPr>
                              </m:ctrlPr>
                            </m:sSupPr>
                            <m:e>
                              <m:r>
                                <a:rPr lang="en-US" sz="2200" i="1">
                                  <a:latin typeface="Cambria Math"/>
                                </a:rPr>
                                <m:t>𝑒</m:t>
                              </m:r>
                            </m:e>
                            <m:sup>
                              <m:r>
                                <a:rPr lang="en-US" sz="2200" i="1">
                                  <a:latin typeface="Cambria Math"/>
                                </a:rPr>
                                <m:t>−</m:t>
                              </m:r>
                              <m:f>
                                <m:fPr>
                                  <m:ctrlPr>
                                    <a:rPr lang="en-US" sz="2200" i="1">
                                      <a:latin typeface="Cambria Math"/>
                                    </a:rPr>
                                  </m:ctrlPr>
                                </m:fPr>
                                <m:num>
                                  <m:sSub>
                                    <m:sSubPr>
                                      <m:ctrlPr>
                                        <a:rPr lang="en-US" sz="2200" i="1">
                                          <a:latin typeface="Cambria Math"/>
                                        </a:rPr>
                                      </m:ctrlPr>
                                    </m:sSubPr>
                                    <m:e>
                                      <m:r>
                                        <a:rPr lang="en-US" sz="2200" i="1">
                                          <a:latin typeface="Cambria Math"/>
                                        </a:rPr>
                                        <m:t>𝐸</m:t>
                                      </m:r>
                                    </m:e>
                                    <m:sub>
                                      <m:r>
                                        <a:rPr lang="en-US" sz="2200" i="1">
                                          <a:latin typeface="Cambria Math"/>
                                        </a:rPr>
                                        <m:t>𝑎</m:t>
                                      </m:r>
                                    </m:sub>
                                  </m:sSub>
                                </m:num>
                                <m:den>
                                  <m:r>
                                    <a:rPr lang="en-US" sz="2200" i="1">
                                      <a:latin typeface="Cambria Math"/>
                                    </a:rPr>
                                    <m:t>𝑅𝑇</m:t>
                                  </m:r>
                                </m:den>
                              </m:f>
                            </m:sup>
                          </m:sSup>
                        </m:e>
                      </m:d>
                      <m:r>
                        <a:rPr lang="en-US" sz="2200" i="1">
                          <a:latin typeface="Cambria Math"/>
                        </a:rPr>
                        <m:t>     −      (−</m:t>
                      </m:r>
                      <m:r>
                        <a:rPr lang="en-US" sz="2200" i="1">
                          <a:latin typeface="Cambria Math"/>
                        </a:rPr>
                        <m:t>𝜆</m:t>
                      </m:r>
                      <m:sSup>
                        <m:sSupPr>
                          <m:ctrlPr>
                            <a:rPr lang="en-US" sz="2200" i="1">
                              <a:latin typeface="Cambria Math"/>
                            </a:rPr>
                          </m:ctrlPr>
                        </m:sSupPr>
                        <m:e>
                          <m:r>
                            <a:rPr lang="en-US" sz="2200">
                              <a:latin typeface="Cambria Math"/>
                            </a:rPr>
                            <m:t>𝛻</m:t>
                          </m:r>
                        </m:e>
                        <m:sup>
                          <m:r>
                            <a:rPr lang="en-US" sz="2200" i="1">
                              <a:latin typeface="Cambria Math"/>
                            </a:rPr>
                            <m:t>2</m:t>
                          </m:r>
                        </m:sup>
                      </m:sSup>
                      <m:r>
                        <a:rPr lang="en-US" sz="2200" i="1">
                          <a:latin typeface="Cambria Math"/>
                        </a:rPr>
                        <m:t>𝑇</m:t>
                      </m:r>
                      <m:r>
                        <a:rPr lang="en-US" sz="2200" i="1">
                          <a:latin typeface="Cambria Math"/>
                        </a:rPr>
                        <m:t>) </m:t>
                      </m:r>
                    </m:oMath>
                  </m:oMathPara>
                </a14:m>
                <a:endParaRPr lang="en-US" sz="2200" dirty="0"/>
              </a:p>
            </p:txBody>
          </p:sp>
        </mc:Choice>
        <mc:Fallback xmlns="">
          <p:sp>
            <p:nvSpPr>
              <p:cNvPr id="2" name="Rectangle 1"/>
              <p:cNvSpPr>
                <a:spLocks noRot="1" noChangeAspect="1" noMove="1" noResize="1" noEditPoints="1" noAdjustHandles="1" noChangeArrowheads="1" noChangeShapeType="1" noTextEdit="1"/>
              </p:cNvSpPr>
              <p:nvPr/>
            </p:nvSpPr>
            <p:spPr>
              <a:xfrm>
                <a:off x="952500" y="2766049"/>
                <a:ext cx="7239000" cy="853054"/>
              </a:xfrm>
              <a:prstGeom prst="rect">
                <a:avLst/>
              </a:prstGeom>
              <a:blipFill rotWithShape="1">
                <a:blip r:embed="rId3"/>
                <a:stretch>
                  <a:fillRect/>
                </a:stretch>
              </a:blipFill>
            </p:spPr>
            <p:txBody>
              <a:bodyPr/>
              <a:lstStyle/>
              <a:p>
                <a:r>
                  <a:rPr lang="en-US">
                    <a:noFill/>
                  </a:rPr>
                  <a:t> </a:t>
                </a:r>
              </a:p>
            </p:txBody>
          </p:sp>
        </mc:Fallback>
      </mc:AlternateContent>
      <p:sp>
        <p:nvSpPr>
          <p:cNvPr id="5" name="Rectangle 4"/>
          <p:cNvSpPr/>
          <p:nvPr/>
        </p:nvSpPr>
        <p:spPr>
          <a:xfrm>
            <a:off x="2470380" y="1852518"/>
            <a:ext cx="3618298" cy="400110"/>
          </a:xfrm>
          <a:prstGeom prst="rect">
            <a:avLst/>
          </a:prstGeom>
        </p:spPr>
        <p:txBody>
          <a:bodyPr wrap="none">
            <a:spAutoFit/>
          </a:bodyPr>
          <a:lstStyle/>
          <a:p>
            <a:r>
              <a:rPr lang="en-US" sz="2000" b="1" dirty="0"/>
              <a:t>Frank-</a:t>
            </a:r>
            <a:r>
              <a:rPr lang="en-US" sz="2000" b="1" dirty="0" err="1"/>
              <a:t>Kamenetskii</a:t>
            </a:r>
            <a:r>
              <a:rPr lang="en-US" sz="2000" b="1" dirty="0"/>
              <a:t> equation</a:t>
            </a:r>
          </a:p>
        </p:txBody>
      </p:sp>
    </p:spTree>
    <p:extLst>
      <p:ext uri="{BB962C8B-B14F-4D97-AF65-F5344CB8AC3E}">
        <p14:creationId xmlns:p14="http://schemas.microsoft.com/office/powerpoint/2010/main" val="117881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p:cNvSpPr txBox="1">
            <a:spLocks/>
          </p:cNvSpPr>
          <p:nvPr/>
        </p:nvSpPr>
        <p:spPr bwMode="auto">
          <a:xfrm>
            <a:off x="276069" y="565878"/>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dirty="0" smtClean="0">
                <a:solidFill>
                  <a:srgbClr val="000000"/>
                </a:solidFill>
                <a:cs typeface="Arial" charset="0"/>
              </a:rPr>
              <a:t>What could happen with guns partially fire downhole?</a:t>
            </a:r>
            <a:endParaRPr lang="en-US" altLang="en-US" sz="2000" b="1" dirty="0">
              <a:solidFill>
                <a:srgbClr val="000000"/>
              </a:solidFill>
              <a:cs typeface="Arial" charset="0"/>
            </a:endParaRPr>
          </a:p>
        </p:txBody>
      </p:sp>
      <p:sp>
        <p:nvSpPr>
          <p:cNvPr id="8195" name="Title 8"/>
          <p:cNvSpPr txBox="1">
            <a:spLocks/>
          </p:cNvSpPr>
          <p:nvPr/>
        </p:nvSpPr>
        <p:spPr bwMode="auto">
          <a:xfrm>
            <a:off x="381000" y="1272914"/>
            <a:ext cx="8382000" cy="457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pitchFamily="-112" charset="-128"/>
              </a:defRPr>
            </a:lvl1pPr>
            <a:lvl2pPr marL="37931725" indent="-37474525" defTabSz="457200"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342900" indent="-342900" eaLnBrk="1" hangingPunct="1">
              <a:buFont typeface="Wingdings" panose="05000000000000000000" pitchFamily="2" charset="2"/>
              <a:buChar char="§"/>
              <a:defRPr/>
            </a:pPr>
            <a:r>
              <a:rPr lang="en-US" altLang="en-US" sz="2000" dirty="0" smtClean="0">
                <a:solidFill>
                  <a:srgbClr val="000000"/>
                </a:solidFill>
                <a:cs typeface="Arial" charset="0"/>
              </a:rPr>
              <a:t>It may generated sufficient internal heat to begin a “Thermal </a:t>
            </a:r>
            <a:r>
              <a:rPr lang="en-US" altLang="en-US" sz="2000" dirty="0" err="1" smtClean="0">
                <a:solidFill>
                  <a:srgbClr val="000000"/>
                </a:solidFill>
                <a:cs typeface="Arial" charset="0"/>
              </a:rPr>
              <a:t>Cookoff</a:t>
            </a:r>
            <a:r>
              <a:rPr lang="en-US" altLang="en-US" sz="2000" dirty="0" smtClean="0">
                <a:solidFill>
                  <a:srgbClr val="000000"/>
                </a:solidFill>
                <a:cs typeface="Arial" charset="0"/>
              </a:rPr>
              <a:t>” process.</a:t>
            </a:r>
          </a:p>
          <a:p>
            <a:pPr marL="342900" indent="-342900" eaLnBrk="1" hangingPunct="1">
              <a:buFont typeface="Arial" panose="020B0604020202020204" pitchFamily="34" charset="0"/>
              <a:buChar char="•"/>
              <a:defRPr/>
            </a:pPr>
            <a:endParaRPr lang="en-US" altLang="en-US" sz="2000" dirty="0" smtClean="0">
              <a:solidFill>
                <a:srgbClr val="000000"/>
              </a:solidFill>
              <a:cs typeface="Arial" charset="0"/>
            </a:endParaRPr>
          </a:p>
          <a:p>
            <a:pPr marL="342900" indent="-342900" eaLnBrk="1" hangingPunct="1">
              <a:buFont typeface="Wingdings" panose="05000000000000000000" pitchFamily="2" charset="2"/>
              <a:buChar char="§"/>
              <a:defRPr/>
            </a:pPr>
            <a:r>
              <a:rPr lang="en-US" altLang="en-US" sz="2000" dirty="0" smtClean="0">
                <a:solidFill>
                  <a:srgbClr val="000000"/>
                </a:solidFill>
                <a:cs typeface="Arial" charset="0"/>
              </a:rPr>
              <a:t>If the heat generation owing to the decomposition cannot be balanced by heat dissipation to the surroundings. Then it is possible for the process to become unstable. (</a:t>
            </a:r>
            <a:r>
              <a:rPr lang="en-US" altLang="en-US" sz="2000" dirty="0" err="1" smtClean="0">
                <a:solidFill>
                  <a:srgbClr val="000000"/>
                </a:solidFill>
                <a:cs typeface="Arial" charset="0"/>
              </a:rPr>
              <a:t>ie</a:t>
            </a:r>
            <a:r>
              <a:rPr lang="en-US" altLang="en-US" sz="2000" dirty="0" smtClean="0">
                <a:solidFill>
                  <a:srgbClr val="000000"/>
                </a:solidFill>
                <a:cs typeface="Arial" charset="0"/>
              </a:rPr>
              <a:t> internal pressure start to increase)</a:t>
            </a:r>
          </a:p>
          <a:p>
            <a:pPr marL="342900" indent="-342900" eaLnBrk="1" hangingPunct="1">
              <a:buFont typeface="Wingdings" panose="05000000000000000000" pitchFamily="2" charset="2"/>
              <a:buChar char="§"/>
              <a:defRPr/>
            </a:pPr>
            <a:endParaRPr lang="en-US" altLang="en-US" sz="2000" dirty="0">
              <a:solidFill>
                <a:srgbClr val="000000"/>
              </a:solidFill>
              <a:cs typeface="Arial" charset="0"/>
            </a:endParaRPr>
          </a:p>
          <a:p>
            <a:pPr marL="342900" indent="-342900" eaLnBrk="1" hangingPunct="1">
              <a:buFont typeface="Wingdings" panose="05000000000000000000" pitchFamily="2" charset="2"/>
              <a:buChar char="§"/>
              <a:defRPr/>
            </a:pPr>
            <a:r>
              <a:rPr lang="en-US" altLang="en-US" sz="2000" dirty="0" smtClean="0">
                <a:solidFill>
                  <a:srgbClr val="000000"/>
                </a:solidFill>
                <a:cs typeface="Arial" charset="0"/>
              </a:rPr>
              <a:t>This reaction can accelerate uncontrollably until an explosion occurs –designated as “Thermal Runaway” or “Fast </a:t>
            </a:r>
            <a:r>
              <a:rPr lang="en-US" altLang="en-US" sz="2000" dirty="0" err="1" smtClean="0">
                <a:solidFill>
                  <a:srgbClr val="000000"/>
                </a:solidFill>
                <a:cs typeface="Arial" charset="0"/>
              </a:rPr>
              <a:t>Cookoff</a:t>
            </a:r>
            <a:r>
              <a:rPr lang="en-US" altLang="en-US" sz="2000" dirty="0" smtClean="0">
                <a:solidFill>
                  <a:srgbClr val="000000"/>
                </a:solidFill>
                <a:cs typeface="Arial" charset="0"/>
              </a:rPr>
              <a:t>”</a:t>
            </a:r>
          </a:p>
          <a:p>
            <a:pPr marL="342900" indent="-342900" eaLnBrk="1" hangingPunct="1">
              <a:buFont typeface="Wingdings" panose="05000000000000000000" pitchFamily="2" charset="2"/>
              <a:buChar char="§"/>
              <a:defRPr/>
            </a:pPr>
            <a:endParaRPr lang="en-US" altLang="en-US" sz="2000" dirty="0">
              <a:solidFill>
                <a:srgbClr val="000000"/>
              </a:solidFill>
              <a:cs typeface="Arial" charset="0"/>
            </a:endParaRPr>
          </a:p>
          <a:p>
            <a:pPr marL="342900" indent="-342900" eaLnBrk="1" hangingPunct="1">
              <a:buFont typeface="Wingdings" panose="05000000000000000000" pitchFamily="2" charset="2"/>
              <a:buChar char="§"/>
              <a:defRPr/>
            </a:pPr>
            <a:r>
              <a:rPr lang="en-US" altLang="en-US" sz="2000" dirty="0" smtClean="0">
                <a:solidFill>
                  <a:srgbClr val="000000"/>
                </a:solidFill>
                <a:cs typeface="Arial" charset="0"/>
              </a:rPr>
              <a:t>Imagine if the timing of the thermal runaway coincide with gun retrieval to surface</a:t>
            </a:r>
          </a:p>
          <a:p>
            <a:pPr marL="342900" indent="-342900" eaLnBrk="1" hangingPunct="1">
              <a:buFont typeface="Arial" panose="020B0604020202020204" pitchFamily="34" charset="0"/>
              <a:buChar char="•"/>
              <a:defRPr/>
            </a:pPr>
            <a:endParaRPr lang="en-US" altLang="en-US" sz="2000" dirty="0" smtClean="0">
              <a:solidFill>
                <a:srgbClr val="000000"/>
              </a:solidFill>
              <a:cs typeface="Arial" charset="0"/>
            </a:endParaRPr>
          </a:p>
          <a:p>
            <a:pPr marL="342900" indent="-342900" eaLnBrk="1" hangingPunct="1">
              <a:buFont typeface="Wingdings" panose="05000000000000000000" pitchFamily="2" charset="2"/>
              <a:buChar char="§"/>
              <a:defRPr/>
            </a:pPr>
            <a:endParaRPr lang="en-US" altLang="en-US" sz="2000" dirty="0" smtClean="0">
              <a:solidFill>
                <a:srgbClr val="000000"/>
              </a:solidFill>
              <a:cs typeface="Arial" charset="0"/>
            </a:endParaRPr>
          </a:p>
        </p:txBody>
      </p:sp>
    </p:spTree>
    <p:extLst>
      <p:ext uri="{BB962C8B-B14F-4D97-AF65-F5344CB8AC3E}">
        <p14:creationId xmlns:p14="http://schemas.microsoft.com/office/powerpoint/2010/main" val="2541017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8"/>
          <p:cNvSpPr txBox="1">
            <a:spLocks/>
          </p:cNvSpPr>
          <p:nvPr/>
        </p:nvSpPr>
        <p:spPr bwMode="auto">
          <a:xfrm>
            <a:off x="381000" y="385372"/>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a:solidFill>
                  <a:srgbClr val="000000"/>
                </a:solidFill>
                <a:cs typeface="Arial" charset="0"/>
              </a:rPr>
              <a:t>Methodology</a:t>
            </a:r>
          </a:p>
        </p:txBody>
      </p:sp>
      <p:grpSp>
        <p:nvGrpSpPr>
          <p:cNvPr id="2" name="Group 1"/>
          <p:cNvGrpSpPr/>
          <p:nvPr/>
        </p:nvGrpSpPr>
        <p:grpSpPr>
          <a:xfrm>
            <a:off x="1036280" y="1233022"/>
            <a:ext cx="6734502" cy="4661139"/>
            <a:chOff x="1081252" y="981989"/>
            <a:chExt cx="6734502" cy="3495854"/>
          </a:xfrm>
        </p:grpSpPr>
        <p:sp>
          <p:nvSpPr>
            <p:cNvPr id="3" name="TextBox 2"/>
            <p:cNvSpPr txBox="1"/>
            <p:nvPr/>
          </p:nvSpPr>
          <p:spPr>
            <a:xfrm>
              <a:off x="1081252" y="981989"/>
              <a:ext cx="2010103" cy="485240"/>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latin typeface="Arial" panose="020B0604020202020204" pitchFamily="34" charset="0"/>
                  <a:cs typeface="Arial" panose="020B0604020202020204" pitchFamily="34" charset="0"/>
                </a:rPr>
                <a:t>Step 1</a:t>
              </a:r>
            </a:p>
            <a:p>
              <a:pPr algn="ctr"/>
              <a:r>
                <a:rPr lang="en-US" sz="1600" dirty="0" smtClean="0">
                  <a:latin typeface="Arial" panose="020B0604020202020204" pitchFamily="34" charset="0"/>
                  <a:cs typeface="Arial" panose="020B0604020202020204" pitchFamily="34" charset="0"/>
                </a:rPr>
                <a:t>Initial heat release</a:t>
              </a:r>
              <a:endParaRPr lang="en-US" sz="1600" dirty="0">
                <a:latin typeface="Arial" panose="020B0604020202020204" pitchFamily="34" charset="0"/>
                <a:cs typeface="Arial" panose="020B0604020202020204" pitchFamily="34" charset="0"/>
              </a:endParaRPr>
            </a:p>
          </p:txBody>
        </p:sp>
        <p:sp>
          <p:nvSpPr>
            <p:cNvPr id="8" name="TextBox 7"/>
            <p:cNvSpPr txBox="1"/>
            <p:nvPr/>
          </p:nvSpPr>
          <p:spPr>
            <a:xfrm>
              <a:off x="1081252" y="1783089"/>
              <a:ext cx="2010103" cy="485240"/>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latin typeface="Arial" panose="020B0604020202020204" pitchFamily="34" charset="0"/>
                  <a:cs typeface="Arial" panose="020B0604020202020204" pitchFamily="34" charset="0"/>
                </a:rPr>
                <a:t>Step 2</a:t>
              </a:r>
            </a:p>
            <a:p>
              <a:pPr algn="ctr"/>
              <a:r>
                <a:rPr lang="en-US" sz="1600" dirty="0" smtClean="0">
                  <a:latin typeface="Arial" panose="020B0604020202020204" pitchFamily="34" charset="0"/>
                  <a:cs typeface="Arial" panose="020B0604020202020204" pitchFamily="34" charset="0"/>
                </a:rPr>
                <a:t>Incubation period</a:t>
              </a:r>
              <a:endParaRPr lang="en-US" sz="1600" dirty="0">
                <a:latin typeface="Arial" panose="020B0604020202020204" pitchFamily="34" charset="0"/>
                <a:cs typeface="Arial" panose="020B0604020202020204" pitchFamily="34" charset="0"/>
              </a:endParaRPr>
            </a:p>
          </p:txBody>
        </p:sp>
        <p:sp>
          <p:nvSpPr>
            <p:cNvPr id="9" name="TextBox 8"/>
            <p:cNvSpPr txBox="1"/>
            <p:nvPr/>
          </p:nvSpPr>
          <p:spPr>
            <a:xfrm>
              <a:off x="1081252" y="3077061"/>
              <a:ext cx="2010103" cy="485240"/>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latin typeface="Arial" panose="020B0604020202020204" pitchFamily="34" charset="0"/>
                  <a:cs typeface="Arial" panose="020B0604020202020204" pitchFamily="34" charset="0"/>
                </a:rPr>
                <a:t>Step 3</a:t>
              </a:r>
            </a:p>
            <a:p>
              <a:pPr algn="ctr"/>
              <a:r>
                <a:rPr lang="en-US" sz="1600" dirty="0" smtClean="0">
                  <a:latin typeface="Arial" panose="020B0604020202020204" pitchFamily="34" charset="0"/>
                  <a:cs typeface="Arial" panose="020B0604020202020204" pitchFamily="34" charset="0"/>
                </a:rPr>
                <a:t>Thermochemistry</a:t>
              </a:r>
              <a:endParaRPr lang="en-US" sz="1600" dirty="0">
                <a:latin typeface="Arial" panose="020B0604020202020204" pitchFamily="34" charset="0"/>
                <a:cs typeface="Arial" panose="020B0604020202020204" pitchFamily="34" charset="0"/>
              </a:endParaRPr>
            </a:p>
          </p:txBody>
        </p:sp>
        <p:sp>
          <p:nvSpPr>
            <p:cNvPr id="10" name="TextBox 9"/>
            <p:cNvSpPr txBox="1"/>
            <p:nvPr/>
          </p:nvSpPr>
          <p:spPr>
            <a:xfrm>
              <a:off x="5805651" y="3077061"/>
              <a:ext cx="2010103" cy="485240"/>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latin typeface="Arial" panose="020B0604020202020204" pitchFamily="34" charset="0"/>
                  <a:cs typeface="Arial" panose="020B0604020202020204" pitchFamily="34" charset="0"/>
                </a:rPr>
                <a:t>Step 4</a:t>
              </a:r>
            </a:p>
            <a:p>
              <a:pPr algn="ctr"/>
              <a:r>
                <a:rPr lang="en-US" sz="1600" dirty="0" smtClean="0">
                  <a:latin typeface="Arial" panose="020B0604020202020204" pitchFamily="34" charset="0"/>
                  <a:cs typeface="Arial" panose="020B0604020202020204" pitchFamily="34" charset="0"/>
                </a:rPr>
                <a:t>Pressure increase</a:t>
              </a:r>
              <a:endParaRPr lang="en-US" sz="1600" dirty="0">
                <a:latin typeface="Arial" panose="020B0604020202020204" pitchFamily="34" charset="0"/>
                <a:cs typeface="Arial" panose="020B0604020202020204" pitchFamily="34" charset="0"/>
              </a:endParaRPr>
            </a:p>
          </p:txBody>
        </p:sp>
        <p:sp>
          <p:nvSpPr>
            <p:cNvPr id="11" name="TextBox 10"/>
            <p:cNvSpPr txBox="1"/>
            <p:nvPr/>
          </p:nvSpPr>
          <p:spPr>
            <a:xfrm>
              <a:off x="3481550" y="2430075"/>
              <a:ext cx="2010103" cy="485240"/>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latin typeface="Arial" panose="020B0604020202020204" pitchFamily="34" charset="0"/>
                  <a:cs typeface="Arial" panose="020B0604020202020204" pitchFamily="34" charset="0"/>
                </a:rPr>
                <a:t>Step 5</a:t>
              </a:r>
            </a:p>
            <a:p>
              <a:pPr algn="ctr"/>
              <a:r>
                <a:rPr lang="en-US" sz="1600" dirty="0" smtClean="0">
                  <a:latin typeface="Arial" panose="020B0604020202020204" pitchFamily="34" charset="0"/>
                  <a:cs typeface="Arial" panose="020B0604020202020204" pitchFamily="34" charset="0"/>
                </a:rPr>
                <a:t>Feedback loop</a:t>
              </a:r>
              <a:endParaRPr lang="en-US" sz="1600" dirty="0">
                <a:latin typeface="Arial" panose="020B0604020202020204" pitchFamily="34" charset="0"/>
                <a:cs typeface="Arial" panose="020B0604020202020204" pitchFamily="34" charset="0"/>
              </a:endParaRPr>
            </a:p>
          </p:txBody>
        </p:sp>
        <p:sp>
          <p:nvSpPr>
            <p:cNvPr id="13" name="TextBox 12"/>
            <p:cNvSpPr txBox="1"/>
            <p:nvPr/>
          </p:nvSpPr>
          <p:spPr>
            <a:xfrm>
              <a:off x="2924501" y="3992603"/>
              <a:ext cx="3476299" cy="485240"/>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latin typeface="Arial" panose="020B0604020202020204" pitchFamily="34" charset="0"/>
                  <a:cs typeface="Arial" panose="020B0604020202020204" pitchFamily="34" charset="0"/>
                </a:rPr>
                <a:t>Step 6</a:t>
              </a:r>
            </a:p>
            <a:p>
              <a:pPr algn="ctr"/>
              <a:r>
                <a:rPr lang="en-US" sz="1600" dirty="0" smtClean="0">
                  <a:latin typeface="Arial" panose="020B0604020202020204" pitchFamily="34" charset="0"/>
                  <a:cs typeface="Arial" panose="020B0604020202020204" pitchFamily="34" charset="0"/>
                </a:rPr>
                <a:t>Runaway reaction and gun burst</a:t>
              </a:r>
              <a:endParaRPr lang="en-US" sz="1600" dirty="0">
                <a:latin typeface="Arial" panose="020B0604020202020204" pitchFamily="34" charset="0"/>
                <a:cs typeface="Arial" panose="020B0604020202020204" pitchFamily="34" charset="0"/>
              </a:endParaRPr>
            </a:p>
          </p:txBody>
        </p:sp>
        <p:cxnSp>
          <p:nvCxnSpPr>
            <p:cNvPr id="15" name="Straight Arrow Connector 14"/>
            <p:cNvCxnSpPr>
              <a:stCxn id="3" idx="2"/>
              <a:endCxn id="8" idx="0"/>
            </p:cNvCxnSpPr>
            <p:nvPr/>
          </p:nvCxnSpPr>
          <p:spPr>
            <a:xfrm>
              <a:off x="2086304" y="1467229"/>
              <a:ext cx="0" cy="31586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9" idx="0"/>
            </p:cNvCxnSpPr>
            <p:nvPr/>
          </p:nvCxnSpPr>
          <p:spPr>
            <a:xfrm>
              <a:off x="2086303" y="2430075"/>
              <a:ext cx="1" cy="646986"/>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9" idx="3"/>
              <a:endCxn id="10" idx="1"/>
            </p:cNvCxnSpPr>
            <p:nvPr/>
          </p:nvCxnSpPr>
          <p:spPr>
            <a:xfrm>
              <a:off x="3091355" y="3319681"/>
              <a:ext cx="2714296"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0" idx="0"/>
              <a:endCxn id="11" idx="3"/>
            </p:cNvCxnSpPr>
            <p:nvPr/>
          </p:nvCxnSpPr>
          <p:spPr>
            <a:xfrm rot="16200000" flipV="1">
              <a:off x="5948995" y="2215353"/>
              <a:ext cx="404366" cy="1319050"/>
            </a:xfrm>
            <a:prstGeom prst="bentConnector2">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1" idx="1"/>
            </p:cNvCxnSpPr>
            <p:nvPr/>
          </p:nvCxnSpPr>
          <p:spPr>
            <a:xfrm flipH="1" flipV="1">
              <a:off x="2086304" y="2672694"/>
              <a:ext cx="1395246"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a:stCxn id="9" idx="2"/>
              <a:endCxn id="13" idx="1"/>
            </p:cNvCxnSpPr>
            <p:nvPr/>
          </p:nvCxnSpPr>
          <p:spPr>
            <a:xfrm rot="16200000" flipH="1">
              <a:off x="2168942" y="3479663"/>
              <a:ext cx="672922" cy="838197"/>
            </a:xfrm>
            <a:prstGeom prst="curvedConnector2">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1159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8"/>
          <p:cNvSpPr txBox="1">
            <a:spLocks/>
          </p:cNvSpPr>
          <p:nvPr/>
        </p:nvSpPr>
        <p:spPr bwMode="auto">
          <a:xfrm>
            <a:off x="381000" y="6858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a:solidFill>
                  <a:srgbClr val="000000"/>
                </a:solidFill>
                <a:cs typeface="Arial" charset="0"/>
              </a:rPr>
              <a:t>Methodology</a:t>
            </a:r>
          </a:p>
        </p:txBody>
      </p:sp>
      <p:sp>
        <p:nvSpPr>
          <p:cNvPr id="8195" name="Title 8"/>
          <p:cNvSpPr txBox="1">
            <a:spLocks/>
          </p:cNvSpPr>
          <p:nvPr/>
        </p:nvSpPr>
        <p:spPr bwMode="auto">
          <a:xfrm>
            <a:off x="381000" y="1447800"/>
            <a:ext cx="8382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pitchFamily="-112" charset="-128"/>
              </a:defRPr>
            </a:lvl1pPr>
            <a:lvl2pPr marL="37931725" indent="-37474525" defTabSz="457200"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defRPr/>
            </a:pPr>
            <a:r>
              <a:rPr lang="en-US" altLang="en-US" sz="2000" dirty="0" smtClean="0">
                <a:solidFill>
                  <a:srgbClr val="000000"/>
                </a:solidFill>
                <a:cs typeface="Arial" charset="0"/>
              </a:rPr>
              <a:t>Simplifying assumptions:</a:t>
            </a:r>
          </a:p>
          <a:p>
            <a:pPr eaLnBrk="1" hangingPunct="1">
              <a:defRPr/>
            </a:pPr>
            <a:endParaRPr lang="en-US" altLang="en-US" sz="2000" dirty="0" smtClean="0">
              <a:solidFill>
                <a:srgbClr val="000000"/>
              </a:solidFill>
              <a:cs typeface="Arial" charset="0"/>
            </a:endParaRPr>
          </a:p>
          <a:p>
            <a:pPr marL="457200" indent="-457200" eaLnBrk="1" hangingPunct="1">
              <a:buFont typeface="+mj-lt"/>
              <a:buAutoNum type="arabicPeriod"/>
              <a:defRPr/>
            </a:pPr>
            <a:r>
              <a:rPr lang="en-US" altLang="en-US" sz="2000" dirty="0" smtClean="0">
                <a:solidFill>
                  <a:srgbClr val="000000"/>
                </a:solidFill>
                <a:cs typeface="Arial" charset="0"/>
              </a:rPr>
              <a:t>A given quantity of explosives initially reacts with adiabatic flame temperature of 3894 K.</a:t>
            </a:r>
          </a:p>
          <a:p>
            <a:pPr marL="457200" indent="-457200" eaLnBrk="1" hangingPunct="1">
              <a:buFont typeface="+mj-lt"/>
              <a:buAutoNum type="arabicPeriod"/>
              <a:defRPr/>
            </a:pPr>
            <a:endParaRPr lang="en-US" altLang="en-US" sz="2000" dirty="0" smtClean="0">
              <a:solidFill>
                <a:srgbClr val="000000"/>
              </a:solidFill>
              <a:cs typeface="Arial" charset="0"/>
            </a:endParaRPr>
          </a:p>
          <a:p>
            <a:pPr marL="457200" indent="-457200" eaLnBrk="1" hangingPunct="1">
              <a:buFont typeface="+mj-lt"/>
              <a:buAutoNum type="arabicPeriod"/>
              <a:defRPr/>
            </a:pPr>
            <a:r>
              <a:rPr lang="en-US" altLang="en-US" sz="2000" dirty="0" smtClean="0">
                <a:solidFill>
                  <a:srgbClr val="000000"/>
                </a:solidFill>
                <a:cs typeface="Arial" charset="0"/>
              </a:rPr>
              <a:t>There is no heat loss to the external surroundings.</a:t>
            </a:r>
          </a:p>
          <a:p>
            <a:pPr marL="457200" indent="-457200" eaLnBrk="1" hangingPunct="1">
              <a:buFont typeface="+mj-lt"/>
              <a:buAutoNum type="arabicPeriod"/>
              <a:defRPr/>
            </a:pPr>
            <a:endParaRPr lang="en-US" altLang="en-US" sz="2000" dirty="0" smtClean="0">
              <a:solidFill>
                <a:srgbClr val="000000"/>
              </a:solidFill>
              <a:cs typeface="Arial" charset="0"/>
            </a:endParaRPr>
          </a:p>
          <a:p>
            <a:pPr marL="457200" indent="-457200" eaLnBrk="1" hangingPunct="1">
              <a:buFont typeface="+mj-lt"/>
              <a:buAutoNum type="arabicPeriod"/>
              <a:defRPr/>
            </a:pPr>
            <a:r>
              <a:rPr lang="en-US" altLang="en-US" sz="2000" dirty="0" smtClean="0">
                <a:solidFill>
                  <a:srgbClr val="000000"/>
                </a:solidFill>
                <a:cs typeface="Arial" charset="0"/>
              </a:rPr>
              <a:t>The decomposition kinetics can be approximated by a series of finite time/cycle increments.</a:t>
            </a:r>
          </a:p>
          <a:p>
            <a:pPr marL="457200" indent="-457200" eaLnBrk="1" hangingPunct="1">
              <a:buFont typeface="+mj-lt"/>
              <a:buAutoNum type="arabicPeriod"/>
              <a:defRPr/>
            </a:pPr>
            <a:endParaRPr lang="en-US" altLang="en-US" sz="2000" dirty="0" smtClean="0">
              <a:solidFill>
                <a:srgbClr val="000000"/>
              </a:solidFill>
              <a:cs typeface="Arial" charset="0"/>
            </a:endParaRPr>
          </a:p>
          <a:p>
            <a:pPr marL="457200" indent="-457200" eaLnBrk="1" hangingPunct="1">
              <a:buFont typeface="+mj-lt"/>
              <a:buAutoNum type="arabicPeriod"/>
              <a:defRPr/>
            </a:pPr>
            <a:r>
              <a:rPr lang="en-US" altLang="en-US" sz="2000" dirty="0" smtClean="0">
                <a:solidFill>
                  <a:srgbClr val="000000"/>
                </a:solidFill>
                <a:cs typeface="Arial" charset="0"/>
              </a:rPr>
              <a:t>Static pressure calculations are used to predict burst.</a:t>
            </a:r>
          </a:p>
          <a:p>
            <a:pPr marL="457200" indent="-457200" eaLnBrk="1" hangingPunct="1">
              <a:buFont typeface="+mj-lt"/>
              <a:buAutoNum type="arabicPeriod"/>
              <a:defRPr/>
            </a:pPr>
            <a:endParaRPr lang="en-US" altLang="en-US" sz="2000" dirty="0" smtClean="0">
              <a:solidFill>
                <a:srgbClr val="000000"/>
              </a:solidFill>
              <a:cs typeface="Arial" charset="0"/>
            </a:endParaRPr>
          </a:p>
        </p:txBody>
      </p:sp>
    </p:spTree>
    <p:extLst>
      <p:ext uri="{BB962C8B-B14F-4D97-AF65-F5344CB8AC3E}">
        <p14:creationId xmlns:p14="http://schemas.microsoft.com/office/powerpoint/2010/main" val="1229177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95" name="Title 8"/>
              <p:cNvSpPr txBox="1">
                <a:spLocks/>
              </p:cNvSpPr>
              <p:nvPr/>
            </p:nvSpPr>
            <p:spPr bwMode="auto">
              <a:xfrm>
                <a:off x="542536" y="671641"/>
                <a:ext cx="8382000" cy="482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pitchFamily="-112" charset="-128"/>
                  </a:defRPr>
                </a:lvl1pPr>
                <a:lvl2pPr marL="37931725" indent="-37474525" defTabSz="457200"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a:r>
                  <a:rPr lang="en-US" sz="2000" b="1" dirty="0" smtClean="0"/>
                  <a:t>Step 1: Calculate initial heat release</a:t>
                </a:r>
              </a:p>
              <a:p>
                <a:endParaRPr lang="en-US" sz="2000" i="1" dirty="0" smtClean="0"/>
              </a:p>
              <a:p>
                <a:pPr algn="ctr"/>
                <a14:m>
                  <m:oMath xmlns:m="http://schemas.openxmlformats.org/officeDocument/2006/math">
                    <m:r>
                      <a:rPr lang="en-US" b="1" i="1">
                        <a:latin typeface="Cambria Math"/>
                      </a:rPr>
                      <m:t>𝑸</m:t>
                    </m:r>
                    <m:r>
                      <a:rPr lang="en-US" i="1">
                        <a:latin typeface="Cambria Math"/>
                      </a:rPr>
                      <m:t>=</m:t>
                    </m:r>
                    <m:r>
                      <a:rPr lang="en-US" i="1">
                        <a:latin typeface="Cambria Math"/>
                      </a:rPr>
                      <m:t>𝑚𝐻</m:t>
                    </m:r>
                  </m:oMath>
                </a14:m>
                <a:r>
                  <a:rPr lang="en-US" sz="2000" dirty="0"/>
                  <a:t>	</a:t>
                </a:r>
              </a:p>
              <a:p>
                <a:r>
                  <a:rPr lang="en-US" sz="2000" dirty="0"/>
                  <a:t> </a:t>
                </a:r>
              </a:p>
              <a:p>
                <a:r>
                  <a:rPr lang="en-US" sz="2000" dirty="0" smtClean="0"/>
                  <a:t>Where,</a:t>
                </a:r>
              </a:p>
              <a:p>
                <a:endParaRPr lang="en-US" sz="2000" dirty="0"/>
              </a:p>
              <a:p>
                <a:r>
                  <a:rPr lang="en-US" sz="2000" i="1" dirty="0"/>
                  <a:t>Q</a:t>
                </a:r>
                <a:r>
                  <a:rPr lang="en-US" sz="2000" dirty="0"/>
                  <a:t>	= heat released</a:t>
                </a:r>
              </a:p>
              <a:p>
                <a:r>
                  <a:rPr lang="en-US" sz="2000" i="1" dirty="0"/>
                  <a:t>m</a:t>
                </a:r>
                <a:r>
                  <a:rPr lang="en-US" sz="2000" dirty="0"/>
                  <a:t>	= mass reacted</a:t>
                </a:r>
              </a:p>
              <a:p>
                <a:r>
                  <a:rPr lang="en-US" sz="2000" i="1" dirty="0"/>
                  <a:t>H</a:t>
                </a:r>
                <a:r>
                  <a:rPr lang="en-US" sz="2000" dirty="0"/>
                  <a:t>	= heat of explosion </a:t>
                </a:r>
              </a:p>
              <a:p>
                <a:pPr marL="457200" indent="-457200" eaLnBrk="1" hangingPunct="1">
                  <a:buFont typeface="+mj-lt"/>
                  <a:buAutoNum type="arabicPeriod"/>
                  <a:defRPr/>
                </a:pPr>
                <a:endParaRPr lang="en-US" altLang="en-US" sz="2000" dirty="0" smtClean="0">
                  <a:solidFill>
                    <a:srgbClr val="000000"/>
                  </a:solidFill>
                  <a:cs typeface="Arial" charset="0"/>
                </a:endParaRPr>
              </a:p>
            </p:txBody>
          </p:sp>
        </mc:Choice>
        <mc:Fallback xmlns="">
          <p:sp>
            <p:nvSpPr>
              <p:cNvPr id="8195" name="Title 8"/>
              <p:cNvSpPr txBox="1">
                <a:spLocks noRot="1" noChangeAspect="1" noMove="1" noResize="1" noEditPoints="1" noAdjustHandles="1" noChangeArrowheads="1" noChangeShapeType="1" noTextEdit="1"/>
              </p:cNvSpPr>
              <p:nvPr/>
            </p:nvSpPr>
            <p:spPr bwMode="auto">
              <a:xfrm>
                <a:off x="542536" y="671641"/>
                <a:ext cx="8382000" cy="4826000"/>
              </a:xfrm>
              <a:prstGeom prst="rect">
                <a:avLst/>
              </a:prstGeom>
              <a:blipFill rotWithShape="1">
                <a:blip r:embed="rId2"/>
                <a:stretch>
                  <a:fillRect l="-800" t="-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197605"/>
            <a:ext cx="41814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2473455"/>
            <a:ext cx="17907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536" y="4591758"/>
            <a:ext cx="2680350" cy="181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799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95" name="Title 8"/>
              <p:cNvSpPr txBox="1">
                <a:spLocks/>
              </p:cNvSpPr>
              <p:nvPr/>
            </p:nvSpPr>
            <p:spPr bwMode="auto">
              <a:xfrm>
                <a:off x="381000" y="552621"/>
                <a:ext cx="8382000" cy="482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pitchFamily="-112" charset="-128"/>
                  </a:defRPr>
                </a:lvl1pPr>
                <a:lvl2pPr marL="37931725" indent="-37474525" defTabSz="457200"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a:r>
                  <a:rPr lang="en-US" sz="2000" b="1" dirty="0" smtClean="0">
                    <a:latin typeface="Arial" panose="020B0604020202020204" pitchFamily="34" charset="0"/>
                    <a:cs typeface="Arial" panose="020B0604020202020204" pitchFamily="34" charset="0"/>
                  </a:rPr>
                  <a:t>Step 2: Calculate incubation temperature</a:t>
                </a:r>
              </a:p>
              <a:p>
                <a:endParaRPr lang="en-US" sz="2000" i="1"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𝑻</m:t>
                          </m:r>
                        </m:e>
                        <m:sub>
                          <m:r>
                            <a:rPr lang="en-US" b="1" i="1">
                              <a:latin typeface="Cambria Math"/>
                            </a:rPr>
                            <m:t>𝒇</m:t>
                          </m:r>
                        </m:sub>
                      </m:sSub>
                      <m:r>
                        <a:rPr lang="en-US" i="1">
                          <a:latin typeface="Cambria Math"/>
                        </a:rPr>
                        <m:t>=</m:t>
                      </m:r>
                      <m:f>
                        <m:fPr>
                          <m:ctrlPr>
                            <a:rPr lang="en-US" i="1">
                              <a:latin typeface="Cambria Math"/>
                            </a:rPr>
                          </m:ctrlPr>
                        </m:fPr>
                        <m:num>
                          <m:r>
                            <a:rPr lang="en-US" i="1">
                              <a:latin typeface="Cambria Math"/>
                            </a:rPr>
                            <m:t>𝑄</m:t>
                          </m:r>
                        </m:num>
                        <m:den>
                          <m:sSub>
                            <m:sSubPr>
                              <m:ctrlPr>
                                <a:rPr lang="en-US" i="1">
                                  <a:latin typeface="Cambria Math"/>
                                </a:rPr>
                              </m:ctrlPr>
                            </m:sSubPr>
                            <m:e>
                              <m:r>
                                <a:rPr lang="en-US" i="1">
                                  <a:latin typeface="Cambria Math"/>
                                </a:rPr>
                                <m:t>𝑚</m:t>
                              </m:r>
                            </m:e>
                            <m:sub>
                              <m:r>
                                <a:rPr lang="en-US" i="1">
                                  <a:latin typeface="Cambria Math"/>
                                </a:rPr>
                                <m:t>𝑐</m:t>
                              </m:r>
                            </m:sub>
                          </m:sSub>
                          <m:sSub>
                            <m:sSubPr>
                              <m:ctrlPr>
                                <a:rPr lang="en-US" i="1">
                                  <a:latin typeface="Cambria Math"/>
                                </a:rPr>
                              </m:ctrlPr>
                            </m:sSubPr>
                            <m:e>
                              <m:r>
                                <a:rPr lang="en-US" i="1">
                                  <a:latin typeface="Cambria Math"/>
                                </a:rPr>
                                <m:t>𝐶𝑝</m:t>
                              </m:r>
                            </m:e>
                            <m:sub>
                              <m:r>
                                <a:rPr lang="en-US" i="1">
                                  <a:latin typeface="Cambria Math"/>
                                </a:rPr>
                                <m:t>𝐶</m:t>
                              </m:r>
                            </m:sub>
                          </m:sSub>
                          <m:r>
                            <a:rPr lang="en-US" i="1">
                              <a:latin typeface="Cambria Math"/>
                            </a:rPr>
                            <m:t>+</m:t>
                          </m:r>
                          <m:sSub>
                            <m:sSubPr>
                              <m:ctrlPr>
                                <a:rPr lang="en-US" i="1">
                                  <a:latin typeface="Cambria Math"/>
                                </a:rPr>
                              </m:ctrlPr>
                            </m:sSubPr>
                            <m:e>
                              <m:r>
                                <a:rPr lang="en-US" i="1">
                                  <a:latin typeface="Cambria Math"/>
                                </a:rPr>
                                <m:t>𝑚</m:t>
                              </m:r>
                            </m:e>
                            <m:sub>
                              <m:r>
                                <a:rPr lang="en-US" i="1">
                                  <a:latin typeface="Cambria Math"/>
                                </a:rPr>
                                <m:t>𝑢</m:t>
                              </m:r>
                            </m:sub>
                          </m:sSub>
                          <m:sSub>
                            <m:sSubPr>
                              <m:ctrlPr>
                                <a:rPr lang="en-US" i="1">
                                  <a:latin typeface="Cambria Math"/>
                                </a:rPr>
                              </m:ctrlPr>
                            </m:sSubPr>
                            <m:e>
                              <m:r>
                                <a:rPr lang="en-US" i="1">
                                  <a:latin typeface="Cambria Math"/>
                                </a:rPr>
                                <m:t>𝐶𝑝</m:t>
                              </m:r>
                            </m:e>
                            <m:sub>
                              <m:r>
                                <a:rPr lang="en-US" i="1">
                                  <a:latin typeface="Cambria Math"/>
                                </a:rPr>
                                <m:t>𝑢</m:t>
                              </m:r>
                            </m:sub>
                          </m:sSub>
                        </m:den>
                      </m:f>
                      <m:r>
                        <a:rPr lang="en-US" i="1">
                          <a:latin typeface="Cambria Math"/>
                        </a:rPr>
                        <m:t>+</m:t>
                      </m:r>
                      <m:sSub>
                        <m:sSubPr>
                          <m:ctrlPr>
                            <a:rPr lang="en-US" i="1">
                              <a:latin typeface="Cambria Math"/>
                            </a:rPr>
                          </m:ctrlPr>
                        </m:sSubPr>
                        <m:e>
                          <m:r>
                            <a:rPr lang="en-US" i="1">
                              <a:latin typeface="Cambria Math"/>
                            </a:rPr>
                            <m:t>𝑇</m:t>
                          </m:r>
                        </m:e>
                        <m:sub>
                          <m:r>
                            <a:rPr lang="en-US" i="1">
                              <a:latin typeface="Cambria Math"/>
                            </a:rPr>
                            <m:t>𝑜</m:t>
                          </m:r>
                        </m:sub>
                      </m:sSub>
                    </m:oMath>
                  </m:oMathPara>
                </a14:m>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Where,</a:t>
                </a:r>
              </a:p>
              <a:p>
                <a:r>
                  <a:rPr lang="en-US" sz="1800" i="1" dirty="0">
                    <a:latin typeface="Arial" panose="020B0604020202020204" pitchFamily="34" charset="0"/>
                    <a:cs typeface="Arial" panose="020B0604020202020204" pitchFamily="34" charset="0"/>
                  </a:rPr>
                  <a:t>T</a:t>
                </a:r>
                <a:r>
                  <a:rPr lang="en-US" sz="1800" i="1" baseline="-25000" dirty="0">
                    <a:latin typeface="Arial" panose="020B0604020202020204" pitchFamily="34" charset="0"/>
                    <a:cs typeface="Arial" panose="020B0604020202020204" pitchFamily="34" charset="0"/>
                  </a:rPr>
                  <a:t>f</a:t>
                </a:r>
                <a:r>
                  <a:rPr lang="en-US" sz="1800" dirty="0">
                    <a:latin typeface="Arial" panose="020B0604020202020204" pitchFamily="34" charset="0"/>
                    <a:cs typeface="Arial" panose="020B0604020202020204" pitchFamily="34" charset="0"/>
                  </a:rPr>
                  <a:t>	= incubation temperature</a:t>
                </a:r>
              </a:p>
              <a:p>
                <a:r>
                  <a:rPr lang="en-US" sz="1800" i="1" dirty="0">
                    <a:latin typeface="Arial" panose="020B0604020202020204" pitchFamily="34" charset="0"/>
                    <a:cs typeface="Arial" panose="020B0604020202020204" pitchFamily="34" charset="0"/>
                  </a:rPr>
                  <a:t>Q</a:t>
                </a:r>
                <a:r>
                  <a:rPr lang="en-US" sz="1800" dirty="0">
                    <a:latin typeface="Arial" panose="020B0604020202020204" pitchFamily="34" charset="0"/>
                    <a:cs typeface="Arial" panose="020B0604020202020204" pitchFamily="34" charset="0"/>
                  </a:rPr>
                  <a:t>	= heat released</a:t>
                </a:r>
              </a:p>
              <a:p>
                <a:r>
                  <a:rPr lang="en-US" sz="1800" i="1" dirty="0">
                    <a:latin typeface="Arial" panose="020B0604020202020204" pitchFamily="34" charset="0"/>
                    <a:cs typeface="Arial" panose="020B0604020202020204" pitchFamily="34" charset="0"/>
                  </a:rPr>
                  <a:t>m</a:t>
                </a:r>
                <a:r>
                  <a:rPr lang="en-US" sz="1800" i="1" baseline="-25000" dirty="0">
                    <a:latin typeface="Arial" panose="020B0604020202020204" pitchFamily="34" charset="0"/>
                    <a:cs typeface="Arial" panose="020B0604020202020204" pitchFamily="34" charset="0"/>
                  </a:rPr>
                  <a:t>c</a:t>
                </a:r>
                <a:r>
                  <a:rPr lang="en-US" sz="1800" dirty="0">
                    <a:latin typeface="Arial" panose="020B0604020202020204" pitchFamily="34" charset="0"/>
                    <a:cs typeface="Arial" panose="020B0604020202020204" pitchFamily="34" charset="0"/>
                  </a:rPr>
                  <a:t>	= mass of case</a:t>
                </a:r>
              </a:p>
              <a:p>
                <a:r>
                  <a:rPr lang="en-US" sz="1800" i="1" dirty="0">
                    <a:latin typeface="Arial" panose="020B0604020202020204" pitchFamily="34" charset="0"/>
                    <a:cs typeface="Arial" panose="020B0604020202020204" pitchFamily="34" charset="0"/>
                  </a:rPr>
                  <a:t>Cp</a:t>
                </a:r>
                <a:r>
                  <a:rPr lang="en-US" sz="1800" i="1" baseline="-25000" dirty="0">
                    <a:latin typeface="Arial" panose="020B0604020202020204" pitchFamily="34" charset="0"/>
                    <a:cs typeface="Arial" panose="020B0604020202020204" pitchFamily="34" charset="0"/>
                  </a:rPr>
                  <a:t>c</a:t>
                </a:r>
                <a:r>
                  <a:rPr lang="en-US" sz="1800" dirty="0">
                    <a:latin typeface="Arial" panose="020B0604020202020204" pitchFamily="34" charset="0"/>
                    <a:cs typeface="Arial" panose="020B0604020202020204" pitchFamily="34" charset="0"/>
                  </a:rPr>
                  <a:t>	= specific heat for the case </a:t>
                </a:r>
              </a:p>
              <a:p>
                <a:r>
                  <a:rPr lang="en-US" sz="1800" i="1" dirty="0">
                    <a:latin typeface="Arial" panose="020B0604020202020204" pitchFamily="34" charset="0"/>
                    <a:cs typeface="Arial" panose="020B0604020202020204" pitchFamily="34" charset="0"/>
                  </a:rPr>
                  <a:t>m</a:t>
                </a:r>
                <a:r>
                  <a:rPr lang="en-US" sz="1800" i="1" baseline="-25000" dirty="0">
                    <a:latin typeface="Arial" panose="020B0604020202020204" pitchFamily="34" charset="0"/>
                    <a:cs typeface="Arial" panose="020B0604020202020204" pitchFamily="34" charset="0"/>
                  </a:rPr>
                  <a:t>u</a:t>
                </a:r>
                <a:r>
                  <a:rPr lang="en-US" sz="1800" dirty="0">
                    <a:latin typeface="Arial" panose="020B0604020202020204" pitchFamily="34" charset="0"/>
                    <a:cs typeface="Arial" panose="020B0604020202020204" pitchFamily="34" charset="0"/>
                  </a:rPr>
                  <a:t>	= mass of unreacted explosives</a:t>
                </a:r>
              </a:p>
              <a:p>
                <a:r>
                  <a:rPr lang="en-US" sz="1800" i="1" dirty="0">
                    <a:latin typeface="Arial" panose="020B0604020202020204" pitchFamily="34" charset="0"/>
                    <a:cs typeface="Arial" panose="020B0604020202020204" pitchFamily="34" charset="0"/>
                  </a:rPr>
                  <a:t>Cp</a:t>
                </a:r>
                <a:r>
                  <a:rPr lang="en-US" sz="1800" i="1" baseline="-25000" dirty="0">
                    <a:latin typeface="Arial" panose="020B0604020202020204" pitchFamily="34" charset="0"/>
                    <a:cs typeface="Arial" panose="020B0604020202020204" pitchFamily="34" charset="0"/>
                  </a:rPr>
                  <a:t>u</a:t>
                </a:r>
                <a:r>
                  <a:rPr lang="en-US" sz="1800" dirty="0">
                    <a:latin typeface="Arial" panose="020B0604020202020204" pitchFamily="34" charset="0"/>
                    <a:cs typeface="Arial" panose="020B0604020202020204" pitchFamily="34" charset="0"/>
                  </a:rPr>
                  <a:t>	= specific heat for the unreacted explosives</a:t>
                </a:r>
              </a:p>
              <a:p>
                <a:r>
                  <a:rPr lang="en-US" sz="1800" i="1" dirty="0">
                    <a:latin typeface="Arial" panose="020B0604020202020204" pitchFamily="34" charset="0"/>
                    <a:cs typeface="Arial" panose="020B0604020202020204" pitchFamily="34" charset="0"/>
                  </a:rPr>
                  <a:t>T</a:t>
                </a:r>
                <a:r>
                  <a:rPr lang="en-US" sz="1800" i="1" baseline="-25000" dirty="0">
                    <a:latin typeface="Arial" panose="020B0604020202020204" pitchFamily="34" charset="0"/>
                    <a:cs typeface="Arial" panose="020B0604020202020204" pitchFamily="34" charset="0"/>
                  </a:rPr>
                  <a:t>o</a:t>
                </a:r>
                <a:r>
                  <a:rPr lang="en-US" sz="1800" dirty="0">
                    <a:latin typeface="Arial" panose="020B0604020202020204" pitchFamily="34" charset="0"/>
                    <a:cs typeface="Arial" panose="020B0604020202020204" pitchFamily="34" charset="0"/>
                  </a:rPr>
                  <a:t>	= downhole or initial temperature</a:t>
                </a:r>
              </a:p>
              <a:p>
                <a:pPr marL="457200" indent="-457200" eaLnBrk="1" hangingPunct="1">
                  <a:buFont typeface="+mj-lt"/>
                  <a:buAutoNum type="arabicPeriod"/>
                  <a:defRPr/>
                </a:pPr>
                <a:endParaRPr lang="en-US" altLang="en-US" sz="2000" dirty="0" smtClean="0">
                  <a:solidFill>
                    <a:srgbClr val="000000"/>
                  </a:solidFill>
                  <a:latin typeface="Arial" panose="020B0604020202020204" pitchFamily="34" charset="0"/>
                  <a:cs typeface="Arial" panose="020B0604020202020204" pitchFamily="34" charset="0"/>
                </a:endParaRPr>
              </a:p>
            </p:txBody>
          </p:sp>
        </mc:Choice>
        <mc:Fallback xmlns="">
          <p:sp>
            <p:nvSpPr>
              <p:cNvPr id="8195" name="Title 8"/>
              <p:cNvSpPr txBox="1">
                <a:spLocks noRot="1" noChangeAspect="1" noMove="1" noResize="1" noEditPoints="1" noAdjustHandles="1" noChangeArrowheads="1" noChangeShapeType="1" noTextEdit="1"/>
              </p:cNvSpPr>
              <p:nvPr/>
            </p:nvSpPr>
            <p:spPr bwMode="auto">
              <a:xfrm>
                <a:off x="381000" y="552621"/>
                <a:ext cx="8382000" cy="4826000"/>
              </a:xfrm>
              <a:prstGeom prst="rect">
                <a:avLst/>
              </a:prstGeom>
              <a:blipFill rotWithShape="1">
                <a:blip r:embed="rId2"/>
                <a:stretch>
                  <a:fillRect l="-655" t="-5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6" name="Picture 2"/>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602780">
            <a:off x="6080329" y="2486307"/>
            <a:ext cx="2316480" cy="202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2" y="4395575"/>
            <a:ext cx="3335873" cy="232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046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7" name="Title 8"/>
              <p:cNvSpPr txBox="1">
                <a:spLocks/>
              </p:cNvSpPr>
              <p:nvPr/>
            </p:nvSpPr>
            <p:spPr bwMode="auto">
              <a:xfrm>
                <a:off x="381000" y="413479"/>
                <a:ext cx="8382000" cy="4191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dirty="0" smtClean="0">
                    <a:solidFill>
                      <a:srgbClr val="000000"/>
                    </a:solidFill>
                    <a:cs typeface="Arial" charset="0"/>
                  </a:rPr>
                  <a:t>Step 3: Define the reaction’s thermochemistry</a:t>
                </a:r>
              </a:p>
              <a:p>
                <a:endParaRPr lang="en-US" altLang="en-US" sz="2000" dirty="0">
                  <a:solidFill>
                    <a:srgbClr val="000000"/>
                  </a:solidFill>
                  <a:cs typeface="Arial" charset="0"/>
                </a:endParaRPr>
              </a:p>
              <a:p>
                <a:endParaRPr lang="en-US" altLang="en-US" sz="2000" i="1" dirty="0">
                  <a:solidFill>
                    <a:srgbClr val="000000"/>
                  </a:solidFill>
                  <a:latin typeface="Cambria Math"/>
                  <a:cs typeface="Arial" charset="0"/>
                </a:endParaRPr>
              </a:p>
              <a:p>
                <a:pPr/>
                <a14:m>
                  <m:oMathPara xmlns:m="http://schemas.openxmlformats.org/officeDocument/2006/math">
                    <m:oMathParaPr>
                      <m:jc m:val="centerGroup"/>
                    </m:oMathParaPr>
                    <m:oMath xmlns:m="http://schemas.openxmlformats.org/officeDocument/2006/math">
                      <m:f>
                        <m:fPr>
                          <m:ctrlPr>
                            <a:rPr lang="en-US" altLang="en-US" sz="2000" i="1">
                              <a:solidFill>
                                <a:srgbClr val="000000"/>
                              </a:solidFill>
                              <a:latin typeface="Cambria Math"/>
                              <a:cs typeface="Arial" charset="0"/>
                            </a:rPr>
                          </m:ctrlPr>
                        </m:fPr>
                        <m:num>
                          <m:r>
                            <a:rPr lang="en-US" altLang="en-US" sz="2000" b="0" i="1" smtClean="0">
                              <a:solidFill>
                                <a:srgbClr val="000000"/>
                              </a:solidFill>
                              <a:latin typeface="Cambria Math"/>
                              <a:cs typeface="Arial" charset="0"/>
                            </a:rPr>
                            <m:t>𝑀</m:t>
                          </m:r>
                          <m:r>
                            <a:rPr lang="en-US" altLang="en-US" sz="2000" i="1">
                              <a:solidFill>
                                <a:srgbClr val="000000"/>
                              </a:solidFill>
                              <a:latin typeface="Cambria Math"/>
                              <a:cs typeface="Arial" charset="0"/>
                            </a:rPr>
                            <m:t>𝑎𝑠𝑠</m:t>
                          </m:r>
                          <m:r>
                            <a:rPr lang="en-US" altLang="en-US" sz="2000" i="1">
                              <a:solidFill>
                                <a:srgbClr val="000000"/>
                              </a:solidFill>
                              <a:latin typeface="Cambria Math"/>
                              <a:cs typeface="Arial" charset="0"/>
                            </a:rPr>
                            <m:t> </m:t>
                          </m:r>
                          <m:r>
                            <a:rPr lang="en-US" altLang="en-US" sz="2000" b="0" i="1" smtClean="0">
                              <a:solidFill>
                                <a:srgbClr val="000000"/>
                              </a:solidFill>
                              <a:latin typeface="Cambria Math"/>
                              <a:cs typeface="Arial" charset="0"/>
                            </a:rPr>
                            <m:t>𝑟</m:t>
                          </m:r>
                          <m:r>
                            <a:rPr lang="en-US" altLang="en-US" sz="2000" i="1">
                              <a:solidFill>
                                <a:srgbClr val="000000"/>
                              </a:solidFill>
                              <a:latin typeface="Cambria Math"/>
                              <a:cs typeface="Arial" charset="0"/>
                            </a:rPr>
                            <m:t>𝑒𝑎𝑐𝑡𝑒𝑑</m:t>
                          </m:r>
                        </m:num>
                        <m:den>
                          <m:r>
                            <a:rPr lang="en-US" altLang="en-US" sz="2000" i="1">
                              <a:solidFill>
                                <a:srgbClr val="000000"/>
                              </a:solidFill>
                              <a:latin typeface="Cambria Math"/>
                              <a:cs typeface="Arial" charset="0"/>
                            </a:rPr>
                            <m:t>𝑀𝑜𝑙𝑒𝑐𝑢𝑙𝑎𝑟</m:t>
                          </m:r>
                          <m:r>
                            <a:rPr lang="en-US" altLang="en-US" sz="2000" i="1">
                              <a:solidFill>
                                <a:srgbClr val="000000"/>
                              </a:solidFill>
                              <a:latin typeface="Cambria Math"/>
                              <a:cs typeface="Arial" charset="0"/>
                            </a:rPr>
                            <m:t> </m:t>
                          </m:r>
                          <m:r>
                            <a:rPr lang="en-US" altLang="en-US" sz="2000" b="0" i="1" smtClean="0">
                              <a:solidFill>
                                <a:srgbClr val="000000"/>
                              </a:solidFill>
                              <a:latin typeface="Cambria Math"/>
                              <a:cs typeface="Arial" charset="0"/>
                            </a:rPr>
                            <m:t>𝑤</m:t>
                          </m:r>
                          <m:r>
                            <a:rPr lang="en-US" altLang="en-US" sz="2000" i="1">
                              <a:solidFill>
                                <a:srgbClr val="000000"/>
                              </a:solidFill>
                              <a:latin typeface="Cambria Math"/>
                              <a:cs typeface="Arial" charset="0"/>
                            </a:rPr>
                            <m:t>𝑒𝑖𝑔h𝑡</m:t>
                          </m:r>
                        </m:den>
                      </m:f>
                      <m:r>
                        <a:rPr lang="en-US" altLang="en-US" sz="2000" i="1">
                          <a:solidFill>
                            <a:srgbClr val="000000"/>
                          </a:solidFill>
                          <a:latin typeface="Cambria Math"/>
                          <a:cs typeface="Arial" charset="0"/>
                        </a:rPr>
                        <m:t>=</m:t>
                      </m:r>
                      <m:r>
                        <a:rPr lang="en-US" altLang="en-US" sz="2000" b="1" i="1">
                          <a:solidFill>
                            <a:srgbClr val="000000"/>
                          </a:solidFill>
                          <a:latin typeface="Cambria Math"/>
                          <a:cs typeface="Arial" charset="0"/>
                        </a:rPr>
                        <m:t>𝑴𝒐𝒍𝒆𝒔</m:t>
                      </m:r>
                      <m:r>
                        <a:rPr lang="en-US" altLang="en-US" sz="2000" b="1" i="1" smtClean="0">
                          <a:solidFill>
                            <a:srgbClr val="000000"/>
                          </a:solidFill>
                          <a:latin typeface="Cambria Math"/>
                          <a:cs typeface="Arial" charset="0"/>
                        </a:rPr>
                        <m:t> </m:t>
                      </m:r>
                      <m:r>
                        <a:rPr lang="en-US" altLang="en-US" sz="2000" b="1" i="1" smtClean="0">
                          <a:solidFill>
                            <a:srgbClr val="000000"/>
                          </a:solidFill>
                          <a:latin typeface="Cambria Math"/>
                          <a:cs typeface="Arial" charset="0"/>
                        </a:rPr>
                        <m:t>𝒐𝒇</m:t>
                      </m:r>
                      <m:r>
                        <a:rPr lang="en-US" altLang="en-US" sz="2000" b="1" i="1" smtClean="0">
                          <a:solidFill>
                            <a:srgbClr val="000000"/>
                          </a:solidFill>
                          <a:latin typeface="Cambria Math"/>
                          <a:cs typeface="Arial" charset="0"/>
                        </a:rPr>
                        <m:t> </m:t>
                      </m:r>
                      <m:r>
                        <a:rPr lang="en-US" altLang="en-US" sz="2000" b="1" i="1" smtClean="0">
                          <a:solidFill>
                            <a:srgbClr val="000000"/>
                          </a:solidFill>
                          <a:latin typeface="Cambria Math"/>
                          <a:cs typeface="Arial" charset="0"/>
                        </a:rPr>
                        <m:t>𝒆𝒙𝒑𝒍𝒐𝒔𝒊𝒗𝒆𝒔</m:t>
                      </m:r>
                      <m:r>
                        <a:rPr lang="en-US" altLang="en-US" sz="2000" b="1" i="1" smtClean="0">
                          <a:solidFill>
                            <a:srgbClr val="000000"/>
                          </a:solidFill>
                          <a:latin typeface="Cambria Math"/>
                          <a:cs typeface="Arial" charset="0"/>
                        </a:rPr>
                        <m:t> </m:t>
                      </m:r>
                    </m:oMath>
                  </m:oMathPara>
                </a14:m>
                <a:endParaRPr lang="en-US" altLang="en-US" sz="2000" b="1" dirty="0" smtClean="0">
                  <a:solidFill>
                    <a:srgbClr val="000000"/>
                  </a:solidFill>
                  <a:latin typeface="Arial" panose="020B0604020202020204" pitchFamily="34" charset="0"/>
                  <a:cs typeface="Arial" panose="020B0604020202020204" pitchFamily="34" charset="0"/>
                </a:endParaRPr>
              </a:p>
              <a:p>
                <a:endParaRPr lang="en-US" altLang="en-US" sz="2000" dirty="0" smtClean="0">
                  <a:solidFill>
                    <a:srgbClr val="000000"/>
                  </a:solidFill>
                  <a:latin typeface="Arial" panose="020B0604020202020204" pitchFamily="34" charset="0"/>
                  <a:cs typeface="Arial" panose="020B0604020202020204" pitchFamily="34" charset="0"/>
                </a:endParaRPr>
              </a:p>
              <a:p>
                <a:endParaRPr lang="en-US" altLang="en-US" sz="2000" b="1" dirty="0" smtClean="0">
                  <a:solidFill>
                    <a:srgbClr val="000000"/>
                  </a:solidFill>
                  <a:latin typeface="Arial" panose="020B0604020202020204" pitchFamily="34" charset="0"/>
                  <a:cs typeface="Arial" panose="020B0604020202020204" pitchFamily="34" charset="0"/>
                </a:endParaRPr>
              </a:p>
              <a:p>
                <a:r>
                  <a:rPr lang="en-US" altLang="en-US" sz="2000" b="1" dirty="0" smtClean="0">
                    <a:solidFill>
                      <a:srgbClr val="000000"/>
                    </a:solidFill>
                    <a:latin typeface="Arial" panose="020B0604020202020204" pitchFamily="34" charset="0"/>
                    <a:cs typeface="Arial" panose="020B0604020202020204" pitchFamily="34" charset="0"/>
                  </a:rPr>
                  <a:t>For one mole of HMX:</a:t>
                </a:r>
              </a:p>
              <a:p>
                <a:endParaRPr lang="en-US" altLang="en-US" b="1" dirty="0">
                  <a:solidFill>
                    <a:srgbClr val="000000"/>
                  </a:solidFill>
                  <a:latin typeface="Arial" panose="020B0604020202020204" pitchFamily="34" charset="0"/>
                  <a:cs typeface="Arial" panose="020B0604020202020204" pitchFamily="34" charset="0"/>
                </a:endParaRPr>
              </a:p>
              <a:p>
                <a:pPr>
                  <a:spcBef>
                    <a:spcPts val="300"/>
                  </a:spcBef>
                  <a:spcAft>
                    <a:spcPts val="300"/>
                  </a:spcAft>
                </a:pPr>
                <a:r>
                  <a:rPr lang="en-US" altLang="en-US" sz="2000" dirty="0" smtClean="0"/>
                  <a:t>Elemental </a:t>
                </a:r>
                <a:r>
                  <a:rPr lang="en-US" altLang="en-US" sz="2000" dirty="0"/>
                  <a:t>break down: C</a:t>
                </a:r>
                <a:r>
                  <a:rPr lang="en-US" altLang="en-US" sz="2000" baseline="-25000" dirty="0"/>
                  <a:t>4</a:t>
                </a:r>
                <a:r>
                  <a:rPr lang="en-US" altLang="en-US" sz="2000" dirty="0"/>
                  <a:t>H</a:t>
                </a:r>
                <a:r>
                  <a:rPr lang="en-US" altLang="en-US" sz="2000" baseline="-25000" dirty="0"/>
                  <a:t>8</a:t>
                </a:r>
                <a:r>
                  <a:rPr lang="en-US" altLang="en-US" sz="2000" dirty="0"/>
                  <a:t>N</a:t>
                </a:r>
                <a:r>
                  <a:rPr lang="en-US" altLang="en-US" sz="2000" baseline="-25000" dirty="0"/>
                  <a:t>8</a:t>
                </a:r>
                <a:r>
                  <a:rPr lang="en-US" altLang="en-US" sz="2000" dirty="0"/>
                  <a:t>O</a:t>
                </a:r>
                <a:r>
                  <a:rPr lang="en-US" altLang="en-US" sz="2000" baseline="-25000" dirty="0"/>
                  <a:t>8</a:t>
                </a:r>
                <a:r>
                  <a:rPr lang="en-US" altLang="en-US" sz="2000" dirty="0">
                    <a:sym typeface="Wingdings" pitchFamily="2" charset="2"/>
                  </a:rPr>
                  <a:t></a:t>
                </a:r>
                <a:r>
                  <a:rPr lang="en-US" altLang="en-US" sz="2000" dirty="0"/>
                  <a:t>4C+8H+8N+8O</a:t>
                </a:r>
              </a:p>
              <a:p>
                <a:pPr>
                  <a:spcBef>
                    <a:spcPts val="300"/>
                  </a:spcBef>
                  <a:spcAft>
                    <a:spcPts val="300"/>
                  </a:spcAft>
                </a:pPr>
                <a:r>
                  <a:rPr lang="en-US" altLang="en-US" sz="2000" dirty="0" err="1" smtClean="0">
                    <a:solidFill>
                      <a:srgbClr val="FF0000"/>
                    </a:solidFill>
                  </a:rPr>
                  <a:t>Kistiakowsky</a:t>
                </a:r>
                <a:r>
                  <a:rPr lang="en-US" altLang="en-US" sz="2000" dirty="0" smtClean="0">
                    <a:solidFill>
                      <a:srgbClr val="FF0000"/>
                    </a:solidFill>
                  </a:rPr>
                  <a:t>-Wilson </a:t>
                </a:r>
                <a:r>
                  <a:rPr lang="en-US" altLang="en-US" sz="2000" dirty="0">
                    <a:solidFill>
                      <a:srgbClr val="FF0000"/>
                    </a:solidFill>
                  </a:rPr>
                  <a:t>rules</a:t>
                </a:r>
                <a:r>
                  <a:rPr lang="en-US" altLang="en-US" sz="2000" dirty="0"/>
                  <a:t>: 4C+8H+8N+8O</a:t>
                </a:r>
                <a:r>
                  <a:rPr lang="en-US" altLang="en-US" sz="2000" dirty="0">
                    <a:sym typeface="Wingdings" pitchFamily="2" charset="2"/>
                  </a:rPr>
                  <a:t></a:t>
                </a:r>
                <a:r>
                  <a:rPr lang="en-US" altLang="en-US" sz="2000" dirty="0"/>
                  <a:t> </a:t>
                </a:r>
                <a:r>
                  <a:rPr lang="en-US" altLang="en-US" sz="2000" dirty="0" smtClean="0"/>
                  <a:t>4CO+4H</a:t>
                </a:r>
                <a:r>
                  <a:rPr lang="en-US" altLang="en-US" sz="2000" baseline="-25000" dirty="0" smtClean="0"/>
                  <a:t>2</a:t>
                </a:r>
                <a:r>
                  <a:rPr lang="en-US" altLang="en-US" sz="2000" dirty="0" smtClean="0"/>
                  <a:t>O+4N</a:t>
                </a:r>
                <a:r>
                  <a:rPr lang="en-US" altLang="en-US" sz="2000" baseline="-25000" dirty="0" smtClean="0"/>
                  <a:t>2</a:t>
                </a:r>
              </a:p>
              <a:p>
                <a:r>
                  <a:rPr lang="en-US" altLang="en-US" sz="2000" dirty="0" smtClean="0"/>
                  <a:t> </a:t>
                </a:r>
                <a:endParaRPr lang="en-US" altLang="en-US" sz="2000" baseline="-25000" dirty="0" smtClean="0"/>
              </a:p>
              <a:p>
                <a:endParaRPr lang="en-US" altLang="en-US" sz="2000" baseline="-25000" dirty="0"/>
              </a:p>
              <a:p>
                <a:endParaRPr lang="en-US" altLang="en-US" sz="2000" baseline="-25000" dirty="0" smtClean="0"/>
              </a:p>
              <a:p>
                <a:pPr algn="ctr" eaLnBrk="1" hangingPunct="1"/>
                <a:endParaRPr lang="en-US" altLang="en-US" sz="2000" baseline="-25000" dirty="0" smtClean="0"/>
              </a:p>
              <a:p>
                <a:pPr eaLnBrk="1" hangingPunct="1"/>
                <a:endParaRPr lang="en-US" altLang="en-US" sz="2000" dirty="0">
                  <a:solidFill>
                    <a:srgbClr val="000000"/>
                  </a:solidFill>
                  <a:cs typeface="Arial" charset="0"/>
                </a:endParaRPr>
              </a:p>
            </p:txBody>
          </p:sp>
        </mc:Choice>
        <mc:Fallback xmlns="">
          <p:sp>
            <p:nvSpPr>
              <p:cNvPr id="11267" name="Title 8"/>
              <p:cNvSpPr txBox="1">
                <a:spLocks noRot="1" noChangeAspect="1" noMove="1" noResize="1" noEditPoints="1" noAdjustHandles="1" noChangeArrowheads="1" noChangeShapeType="1" noTextEdit="1"/>
              </p:cNvSpPr>
              <p:nvPr/>
            </p:nvSpPr>
            <p:spPr bwMode="auto">
              <a:xfrm>
                <a:off x="381000" y="413479"/>
                <a:ext cx="8382000" cy="4191000"/>
              </a:xfrm>
              <a:prstGeom prst="rect">
                <a:avLst/>
              </a:prstGeom>
              <a:blipFill rotWithShape="1">
                <a:blip r:embed="rId2"/>
                <a:stretch>
                  <a:fillRect l="-800" t="-5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26" name="Picture 2" descr="http://upload.wikimedia.org/wikipedia/commons/2/21/HMX-3D-ball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1489" y="1400238"/>
            <a:ext cx="2007620" cy="20076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72197"/>
            <a:ext cx="3023841" cy="212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82256" y="4872361"/>
            <a:ext cx="4580744" cy="1200329"/>
          </a:xfrm>
          <a:prstGeom prst="rect">
            <a:avLst/>
          </a:prstGeom>
          <a:noFill/>
          <a:ln>
            <a:solidFill>
              <a:schemeClr val="tx1"/>
            </a:solidFill>
            <a:prstDash val="solid"/>
          </a:ln>
        </p:spPr>
        <p:txBody>
          <a:bodyPr wrap="square" rtlCol="0">
            <a:spAutoFit/>
          </a:bodyPr>
          <a:lstStyle/>
          <a:p>
            <a:r>
              <a:rPr lang="en-US" sz="1800" b="1" dirty="0" smtClean="0"/>
              <a:t>KW Rules</a:t>
            </a:r>
            <a:r>
              <a:rPr lang="en-US" sz="1800" dirty="0" smtClean="0"/>
              <a:t>: reactant initially breakdown to its elemental state, which is </a:t>
            </a:r>
            <a:r>
              <a:rPr lang="en-US" sz="1800" dirty="0" err="1" smtClean="0"/>
              <a:t>CxHyNwOz</a:t>
            </a:r>
            <a:r>
              <a:rPr lang="en-US" sz="1800" dirty="0" smtClean="0"/>
              <a:t> </a:t>
            </a:r>
            <a:r>
              <a:rPr lang="en-US" sz="1800" dirty="0" err="1" smtClean="0"/>
              <a:t>xC+yH+wN+zO</a:t>
            </a:r>
            <a:r>
              <a:rPr lang="en-US" sz="1800" dirty="0" smtClean="0"/>
              <a:t> and then recombine to molar amounts of N2, H2O and CO </a:t>
            </a:r>
            <a:endParaRPr lang="en-US" sz="1800" dirty="0"/>
          </a:p>
        </p:txBody>
      </p:sp>
      <p:cxnSp>
        <p:nvCxnSpPr>
          <p:cNvPr id="4" name="Straight Arrow Connector 3"/>
          <p:cNvCxnSpPr/>
          <p:nvPr/>
        </p:nvCxnSpPr>
        <p:spPr>
          <a:xfrm>
            <a:off x="8289561" y="5332751"/>
            <a:ext cx="3142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737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7" name="Title 8"/>
              <p:cNvSpPr txBox="1">
                <a:spLocks/>
              </p:cNvSpPr>
              <p:nvPr/>
            </p:nvSpPr>
            <p:spPr bwMode="auto">
              <a:xfrm>
                <a:off x="381000" y="681919"/>
                <a:ext cx="8382000" cy="4191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112" charset="-128"/>
                  </a:defRPr>
                </a:lvl1pPr>
                <a:lvl2pPr marL="37931725" indent="-37474525" defTabSz="457200" eaLnBrk="0" hangingPunct="0">
                  <a:defRPr>
                    <a:solidFill>
                      <a:schemeClr val="tx1"/>
                    </a:solidFill>
                    <a:latin typeface="Arial" charset="0"/>
                    <a:ea typeface="ＭＳ Ｐゴシック" pitchFamily="-112" charset="-128"/>
                  </a:defRPr>
                </a:lvl2pPr>
                <a:lvl3pPr marL="1143000" indent="-228600" defTabSz="457200" eaLnBrk="0" hangingPunct="0">
                  <a:defRPr>
                    <a:solidFill>
                      <a:schemeClr val="tx1"/>
                    </a:solidFill>
                    <a:latin typeface="Arial" charset="0"/>
                    <a:ea typeface="ＭＳ Ｐゴシック" pitchFamily="-112" charset="-128"/>
                  </a:defRPr>
                </a:lvl3pPr>
                <a:lvl4pPr marL="1600200" indent="-228600" defTabSz="457200" eaLnBrk="0" hangingPunct="0">
                  <a:defRPr>
                    <a:solidFill>
                      <a:schemeClr val="tx1"/>
                    </a:solidFill>
                    <a:latin typeface="Arial" charset="0"/>
                    <a:ea typeface="ＭＳ Ｐゴシック" pitchFamily="-112" charset="-128"/>
                  </a:defRPr>
                </a:lvl4pPr>
                <a:lvl5pPr marL="2057400" indent="-228600" defTabSz="4572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r>
                  <a:rPr lang="en-US" altLang="en-US" sz="2000" b="1" dirty="0" smtClean="0">
                    <a:solidFill>
                      <a:srgbClr val="000000"/>
                    </a:solidFill>
                    <a:cs typeface="Arial" charset="0"/>
                  </a:rPr>
                  <a:t>Step 4: Calculate pressure increase</a:t>
                </a:r>
              </a:p>
              <a:p>
                <a:pPr algn="ctr" eaLnBrk="1" hangingPunct="1"/>
                <a:endParaRPr lang="en-US" altLang="en-US" sz="2000" dirty="0">
                  <a:solidFill>
                    <a:srgbClr val="000000"/>
                  </a:solidFill>
                  <a:cs typeface="Arial" charset="0"/>
                </a:endParaRPr>
              </a:p>
              <a:p>
                <a:pPr algn="ctr"/>
                <a:r>
                  <a:rPr lang="en-US" altLang="en-US" sz="2000" dirty="0" smtClean="0"/>
                  <a:t> </a:t>
                </a:r>
                <a:r>
                  <a:rPr lang="en-US" sz="2000" dirty="0">
                    <a:solidFill>
                      <a:srgbClr val="FF0000"/>
                    </a:solidFill>
                  </a:rPr>
                  <a:t>The Noble-Able E</a:t>
                </a:r>
                <a:r>
                  <a:rPr lang="en-US" sz="2000" dirty="0" smtClean="0">
                    <a:solidFill>
                      <a:srgbClr val="FF0000"/>
                    </a:solidFill>
                  </a:rPr>
                  <a:t>quation of State</a:t>
                </a:r>
              </a:p>
              <a:p>
                <a:pPr/>
                <a14:m>
                  <m:oMathPara xmlns:m="http://schemas.openxmlformats.org/officeDocument/2006/math">
                    <m:oMathParaPr>
                      <m:jc m:val="centerGroup"/>
                    </m:oMathParaPr>
                    <m:oMath xmlns:m="http://schemas.openxmlformats.org/officeDocument/2006/math">
                      <m:r>
                        <a:rPr lang="en-US" sz="2000" b="1" i="1">
                          <a:latin typeface="Cambria Math"/>
                        </a:rPr>
                        <m:t>𝑷</m:t>
                      </m:r>
                      <m:d>
                        <m:dPr>
                          <m:ctrlPr>
                            <a:rPr lang="en-US" sz="2000" i="1">
                              <a:latin typeface="Cambria Math"/>
                            </a:rPr>
                          </m:ctrlPr>
                        </m:dPr>
                        <m:e>
                          <m:r>
                            <a:rPr lang="en-US" sz="2000" i="1">
                              <a:latin typeface="Cambria Math"/>
                            </a:rPr>
                            <m:t>𝑉</m:t>
                          </m:r>
                          <m:r>
                            <a:rPr lang="en-US" sz="2000" i="1">
                              <a:latin typeface="Cambria Math"/>
                            </a:rPr>
                            <m:t>−0.025</m:t>
                          </m:r>
                          <m:r>
                            <a:rPr lang="en-US" sz="2000" i="1">
                              <a:latin typeface="Cambria Math"/>
                            </a:rPr>
                            <m:t>𝑛</m:t>
                          </m:r>
                        </m:e>
                      </m:d>
                      <m:r>
                        <a:rPr lang="en-US" sz="2000" i="1">
                          <a:latin typeface="Cambria Math"/>
                        </a:rPr>
                        <m:t>=</m:t>
                      </m:r>
                      <m:r>
                        <a:rPr lang="en-US" sz="2000" i="1">
                          <a:latin typeface="Cambria Math"/>
                        </a:rPr>
                        <m:t>𝑛𝑅𝑇</m:t>
                      </m:r>
                    </m:oMath>
                  </m:oMathPara>
                </a14:m>
                <a:endParaRPr lang="en-US" sz="2000" dirty="0" smtClean="0"/>
              </a:p>
              <a:p>
                <a:r>
                  <a:rPr lang="en-US" sz="2000" dirty="0"/>
                  <a:t>Where,</a:t>
                </a:r>
              </a:p>
              <a:p>
                <a:r>
                  <a:rPr lang="en-US" sz="2000" i="1" dirty="0"/>
                  <a:t>P</a:t>
                </a:r>
                <a:r>
                  <a:rPr lang="en-US" sz="2000" dirty="0"/>
                  <a:t> = pressure</a:t>
                </a:r>
              </a:p>
              <a:p>
                <a:r>
                  <a:rPr lang="en-US" sz="2000" i="1" dirty="0"/>
                  <a:t>V</a:t>
                </a:r>
                <a:r>
                  <a:rPr lang="en-US" sz="2000" dirty="0"/>
                  <a:t> = free air volume of the vessel</a:t>
                </a:r>
              </a:p>
              <a:p>
                <a:r>
                  <a:rPr lang="en-US" sz="2000" i="1" dirty="0"/>
                  <a:t>n</a:t>
                </a:r>
                <a:r>
                  <a:rPr lang="en-US" sz="2000" dirty="0"/>
                  <a:t> = number of moles of gas</a:t>
                </a:r>
              </a:p>
              <a:p>
                <a:r>
                  <a:rPr lang="en-US" sz="2000" i="1" dirty="0"/>
                  <a:t>T</a:t>
                </a:r>
                <a:r>
                  <a:rPr lang="en-US" sz="2000" dirty="0"/>
                  <a:t> = absolute </a:t>
                </a:r>
                <a:r>
                  <a:rPr lang="en-US" sz="2000" dirty="0" smtClean="0"/>
                  <a:t>temperature</a:t>
                </a:r>
              </a:p>
              <a:p>
                <a:r>
                  <a:rPr lang="en-US" sz="2000" dirty="0" smtClean="0"/>
                  <a:t>R = universal gas constant (0.0821 L-</a:t>
                </a:r>
                <a:r>
                  <a:rPr lang="en-US" sz="2000" dirty="0" err="1" smtClean="0"/>
                  <a:t>atm</a:t>
                </a:r>
                <a:r>
                  <a:rPr lang="en-US" sz="2000" dirty="0" smtClean="0"/>
                  <a:t>/mole-K)</a:t>
                </a:r>
                <a:endParaRPr lang="en-US" sz="2000" dirty="0"/>
              </a:p>
              <a:p>
                <a:endParaRPr lang="en-US" altLang="en-US" sz="2000" baseline="-25000" dirty="0" smtClean="0"/>
              </a:p>
              <a:p>
                <a:endParaRPr lang="en-US" altLang="en-US" sz="2000" baseline="-25000" dirty="0"/>
              </a:p>
              <a:p>
                <a:endParaRPr lang="en-US" altLang="en-US" sz="2000" baseline="-25000" dirty="0" smtClean="0"/>
              </a:p>
              <a:p>
                <a:pPr algn="ctr" eaLnBrk="1" hangingPunct="1"/>
                <a:endParaRPr lang="en-US" altLang="en-US" sz="2000" baseline="-25000" dirty="0" smtClean="0"/>
              </a:p>
              <a:p>
                <a:pPr eaLnBrk="1" hangingPunct="1"/>
                <a:endParaRPr lang="en-US" altLang="en-US" sz="2000" dirty="0">
                  <a:solidFill>
                    <a:srgbClr val="000000"/>
                  </a:solidFill>
                  <a:cs typeface="Arial" charset="0"/>
                </a:endParaRPr>
              </a:p>
            </p:txBody>
          </p:sp>
        </mc:Choice>
        <mc:Fallback xmlns="">
          <p:sp>
            <p:nvSpPr>
              <p:cNvPr id="11267" name="Title 8"/>
              <p:cNvSpPr txBox="1">
                <a:spLocks noRot="1" noChangeAspect="1" noMove="1" noResize="1" noEditPoints="1" noAdjustHandles="1" noChangeArrowheads="1" noChangeShapeType="1" noTextEdit="1"/>
              </p:cNvSpPr>
              <p:nvPr/>
            </p:nvSpPr>
            <p:spPr bwMode="auto">
              <a:xfrm>
                <a:off x="381000" y="681919"/>
                <a:ext cx="8382000" cy="4191000"/>
              </a:xfrm>
              <a:prstGeom prst="rect">
                <a:avLst/>
              </a:prstGeom>
              <a:blipFill rotWithShape="1">
                <a:blip r:embed="rId3"/>
                <a:stretch>
                  <a:fillRect l="-800" t="-5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27165"/>
            <a:ext cx="3523313" cy="2411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07108" y="4872919"/>
            <a:ext cx="4580744" cy="1200329"/>
          </a:xfrm>
          <a:prstGeom prst="rect">
            <a:avLst/>
          </a:prstGeom>
          <a:noFill/>
          <a:ln>
            <a:solidFill>
              <a:schemeClr val="tx1"/>
            </a:solidFill>
            <a:prstDash val="solid"/>
          </a:ln>
        </p:spPr>
        <p:txBody>
          <a:bodyPr wrap="square" rtlCol="0">
            <a:spAutoFit/>
          </a:bodyPr>
          <a:lstStyle/>
          <a:p>
            <a:r>
              <a:rPr lang="en-US" sz="1800" dirty="0"/>
              <a:t>Ideal Gas Law: PV = </a:t>
            </a:r>
            <a:r>
              <a:rPr lang="en-US" sz="1800" dirty="0" err="1"/>
              <a:t>nRT</a:t>
            </a:r>
            <a:r>
              <a:rPr lang="en-US" sz="1800" dirty="0"/>
              <a:t>, however for elevated pressure range exceeding 10K psi, Noble-Able EOS is more applicable (for ballistic application)</a:t>
            </a:r>
          </a:p>
        </p:txBody>
      </p:sp>
    </p:spTree>
    <p:extLst>
      <p:ext uri="{BB962C8B-B14F-4D97-AF65-F5344CB8AC3E}">
        <p14:creationId xmlns:p14="http://schemas.microsoft.com/office/powerpoint/2010/main" val="124403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 Halliburton Template">
  <a:themeElements>
    <a:clrScheme name="Halliburton 2014">
      <a:dk1>
        <a:sysClr val="windowText" lastClr="000000"/>
      </a:dk1>
      <a:lt1>
        <a:sysClr val="window" lastClr="FFFFFF"/>
      </a:lt1>
      <a:dk2>
        <a:srgbClr val="7F7F7F"/>
      </a:dk2>
      <a:lt2>
        <a:srgbClr val="D8D8D8"/>
      </a:lt2>
      <a:accent1>
        <a:srgbClr val="CC0001"/>
      </a:accent1>
      <a:accent2>
        <a:srgbClr val="FFD814"/>
      </a:accent2>
      <a:accent3>
        <a:srgbClr val="85B02E"/>
      </a:accent3>
      <a:accent4>
        <a:srgbClr val="664975"/>
      </a:accent4>
      <a:accent5>
        <a:srgbClr val="EA751E"/>
      </a:accent5>
      <a:accent6>
        <a:srgbClr val="4C81B9"/>
      </a:accent6>
      <a:hlink>
        <a:srgbClr val="CE1126"/>
      </a:hlink>
      <a:folHlink>
        <a:srgbClr val="670812"/>
      </a:folHlink>
    </a:clrScheme>
    <a:fontScheme name="Halliburton">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halliburton 2011 color palette">
      <a:dk1>
        <a:sysClr val="windowText" lastClr="000000"/>
      </a:dk1>
      <a:lt1>
        <a:sysClr val="window" lastClr="FFFFFF"/>
      </a:lt1>
      <a:dk2>
        <a:srgbClr val="7F7F7F"/>
      </a:dk2>
      <a:lt2>
        <a:srgbClr val="D8D8D8"/>
      </a:lt2>
      <a:accent1>
        <a:srgbClr val="CC0A2F"/>
      </a:accent1>
      <a:accent2>
        <a:srgbClr val="8E0000"/>
      </a:accent2>
      <a:accent3>
        <a:srgbClr val="FF6600"/>
      </a:accent3>
      <a:accent4>
        <a:srgbClr val="008000"/>
      </a:accent4>
      <a:accent5>
        <a:srgbClr val="0033CC"/>
      </a:accent5>
      <a:accent6>
        <a:srgbClr val="EEB500"/>
      </a:accent6>
      <a:hlink>
        <a:srgbClr val="0070C0"/>
      </a:hlink>
      <a:folHlink>
        <a:srgbClr val="92D05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8575">
          <a:solidFill>
            <a:srgbClr val="C00000"/>
          </a:solidFill>
        </a:ln>
      </a:spPr>
      <a:bodyPr rtlCol="0" anchor="ctr"/>
      <a:lstStyle>
        <a:defPPr algn="ctr">
          <a:defRPr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Blank_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152C226646FA4EA23B1542BF643590" ma:contentTypeVersion="0" ma:contentTypeDescription="Create a new document." ma:contentTypeScope="" ma:versionID="258d01a219944af34417fb1b825e6db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2F0B8D-6A98-41EA-AFDE-183D916A75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767ACE5-A587-4CD8-AF9C-2613D558403F}">
  <ds:schemaRefs>
    <ds:schemaRef ds:uri="http://schemas.microsoft.com/sharepoint/v3/contenttype/forms"/>
  </ds:schemaRefs>
</ds:datastoreItem>
</file>

<file path=customXml/itemProps3.xml><?xml version="1.0" encoding="utf-8"?>
<ds:datastoreItem xmlns:ds="http://schemas.openxmlformats.org/officeDocument/2006/customXml" ds:itemID="{8A445562-65D9-4C38-AB4B-D4B7F1A1E9B0}">
  <ds:schemaRefs>
    <ds:schemaRef ds:uri="http://www.w3.org/XML/1998/namespace"/>
    <ds:schemaRef ds:uri="http://schemas.microsoft.com/office/infopath/2007/PartnerControls"/>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12420</TotalTime>
  <Words>1142</Words>
  <Application>Microsoft Office PowerPoint</Application>
  <PresentationFormat>On-screen Show (4:3)</PresentationFormat>
  <Paragraphs>252</Paragraphs>
  <Slides>23</Slides>
  <Notes>9</Notes>
  <HiddenSlides>1</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2014 Halliburton Template</vt:lpstr>
      <vt:lpstr>Office Theme</vt:lpstr>
      <vt:lpstr>Blank_Body</vt:lpstr>
      <vt:lpstr>IPS-15-30 Europe  The Safe Retrieval of Misfired Perforating Guns from Shallow Well Operations (from SPE 174009)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 Questions</vt:lpstr>
      <vt:lpstr>PowerPoint Presentation</vt:lpstr>
    </vt:vector>
  </TitlesOfParts>
  <Company>Halliburton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Erle P. Halliburton</dc:creator>
  <cp:lastModifiedBy>Erle P. Halliburton</cp:lastModifiedBy>
  <cp:revision>590</cp:revision>
  <cp:lastPrinted>2015-03-25T21:41:04Z</cp:lastPrinted>
  <dcterms:created xsi:type="dcterms:W3CDTF">2014-03-14T15:11:07Z</dcterms:created>
  <dcterms:modified xsi:type="dcterms:W3CDTF">2015-05-15T11:01:57Z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0x01010041152C226646FA4EA23B1542BF643590</vt:lpwstr>
  </property>
</Properties>
</file>