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7.jp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sldIdLst>
    <p:sldId id="256" r:id="rId5"/>
    <p:sldId id="306" r:id="rId6"/>
    <p:sldId id="379" r:id="rId7"/>
    <p:sldId id="371" r:id="rId8"/>
    <p:sldId id="370" r:id="rId9"/>
    <p:sldId id="373" r:id="rId10"/>
    <p:sldId id="380" r:id="rId11"/>
    <p:sldId id="372" r:id="rId12"/>
    <p:sldId id="374" r:id="rId13"/>
    <p:sldId id="381" r:id="rId14"/>
    <p:sldId id="382" r:id="rId15"/>
    <p:sldId id="376" r:id="rId16"/>
    <p:sldId id="383" r:id="rId17"/>
    <p:sldId id="385" r:id="rId18"/>
    <p:sldId id="384" r:id="rId19"/>
    <p:sldId id="386" r:id="rId20"/>
    <p:sldId id="387" r:id="rId2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92CE360-A61E-4829-B513-617115572376}">
          <p14:sldIdLst>
            <p14:sldId id="256"/>
            <p14:sldId id="306"/>
            <p14:sldId id="379"/>
            <p14:sldId id="371"/>
            <p14:sldId id="370"/>
            <p14:sldId id="373"/>
            <p14:sldId id="380"/>
            <p14:sldId id="372"/>
            <p14:sldId id="374"/>
            <p14:sldId id="381"/>
            <p14:sldId id="382"/>
            <p14:sldId id="376"/>
            <p14:sldId id="383"/>
            <p14:sldId id="385"/>
            <p14:sldId id="384"/>
            <p14:sldId id="386"/>
            <p14:sldId id="38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BB"/>
    <a:srgbClr val="156DB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91" autoAdjust="0"/>
    <p:restoredTop sz="81570" autoAdjust="0"/>
  </p:normalViewPr>
  <p:slideViewPr>
    <p:cSldViewPr snapToGrid="0" snapToObjects="1">
      <p:cViewPr>
        <p:scale>
          <a:sx n="100" d="100"/>
          <a:sy n="100" d="100"/>
        </p:scale>
        <p:origin x="-1008" y="222"/>
      </p:cViewPr>
      <p:guideLst>
        <p:guide orient="horz" pos="545"/>
        <p:guide orient="horz" pos="664"/>
        <p:guide pos="381"/>
        <p:guide pos="2875"/>
      </p:guideLst>
    </p:cSldViewPr>
  </p:slideViewPr>
  <p:outlineViewPr>
    <p:cViewPr>
      <p:scale>
        <a:sx n="33" d="100"/>
        <a:sy n="33" d="100"/>
      </p:scale>
      <p:origin x="258" y="3649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ADD37D-2C80-4ED9-B6D0-7AA3CB70873E}"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BCBC2989-DC68-492B-9FD5-3C11CA347647}">
      <dgm:prSet phldrT="[Text]"/>
      <dgm:spPr/>
      <dgm:t>
        <a:bodyPr/>
        <a:lstStyle/>
        <a:p>
          <a:r>
            <a:rPr lang="en-US" b="1" dirty="0" smtClean="0"/>
            <a:t>Conceptual</a:t>
          </a:r>
          <a:endParaRPr lang="en-US" b="1" dirty="0"/>
        </a:p>
      </dgm:t>
    </dgm:pt>
    <dgm:pt modelId="{F335AC9C-63BE-4DCA-A94F-CC674E766D2B}" type="parTrans" cxnId="{615419BD-BB8C-4337-8AC9-3BA90C4F54B9}">
      <dgm:prSet/>
      <dgm:spPr/>
      <dgm:t>
        <a:bodyPr/>
        <a:lstStyle/>
        <a:p>
          <a:endParaRPr lang="en-US"/>
        </a:p>
      </dgm:t>
    </dgm:pt>
    <dgm:pt modelId="{3851BB6D-CC8A-483C-BE8B-BA3F80EBB370}" type="sibTrans" cxnId="{615419BD-BB8C-4337-8AC9-3BA90C4F54B9}">
      <dgm:prSet/>
      <dgm:spPr/>
      <dgm:t>
        <a:bodyPr/>
        <a:lstStyle/>
        <a:p>
          <a:endParaRPr lang="en-US"/>
        </a:p>
      </dgm:t>
    </dgm:pt>
    <dgm:pt modelId="{A7F8780C-D1AF-4FD5-9D65-D498589B9882}">
      <dgm:prSet phldrT="[Text]"/>
      <dgm:spPr/>
      <dgm:t>
        <a:bodyPr/>
        <a:lstStyle/>
        <a:p>
          <a:r>
            <a:rPr lang="en-US" dirty="0" smtClean="0"/>
            <a:t>Simple shape of the pressure transients hint at two dominant physical processes</a:t>
          </a:r>
          <a:endParaRPr lang="en-US" dirty="0"/>
        </a:p>
      </dgm:t>
    </dgm:pt>
    <dgm:pt modelId="{67AB7BC4-0D2A-4693-B1D1-082CC4971C41}" type="parTrans" cxnId="{4D07ABE2-19FB-4294-981E-6585A62A80B2}">
      <dgm:prSet/>
      <dgm:spPr/>
      <dgm:t>
        <a:bodyPr/>
        <a:lstStyle/>
        <a:p>
          <a:endParaRPr lang="en-US"/>
        </a:p>
      </dgm:t>
    </dgm:pt>
    <dgm:pt modelId="{CB990951-7DC3-4EF2-B59C-52C7F7C096D7}" type="sibTrans" cxnId="{4D07ABE2-19FB-4294-981E-6585A62A80B2}">
      <dgm:prSet/>
      <dgm:spPr/>
      <dgm:t>
        <a:bodyPr/>
        <a:lstStyle/>
        <a:p>
          <a:endParaRPr lang="en-US"/>
        </a:p>
      </dgm:t>
    </dgm:pt>
    <dgm:pt modelId="{CB495E3A-268E-40E6-B6E0-736B3F262456}">
      <dgm:prSet phldrT="[Text]"/>
      <dgm:spPr/>
      <dgm:t>
        <a:bodyPr/>
        <a:lstStyle/>
        <a:p>
          <a:r>
            <a:rPr lang="en-US" dirty="0" smtClean="0"/>
            <a:t>Test of time scales as rough estimators.</a:t>
          </a:r>
          <a:endParaRPr lang="en-US" dirty="0"/>
        </a:p>
      </dgm:t>
    </dgm:pt>
    <dgm:pt modelId="{C545100B-1CF2-4DF7-9542-F21E1E53812F}" type="parTrans" cxnId="{E28EE0FA-4ECC-4B20-8742-0ED354A0FD16}">
      <dgm:prSet/>
      <dgm:spPr/>
      <dgm:t>
        <a:bodyPr/>
        <a:lstStyle/>
        <a:p>
          <a:endParaRPr lang="en-US"/>
        </a:p>
      </dgm:t>
    </dgm:pt>
    <dgm:pt modelId="{D3E29FE4-6CEB-49CD-BF5D-859681D577D3}" type="sibTrans" cxnId="{E28EE0FA-4ECC-4B20-8742-0ED354A0FD16}">
      <dgm:prSet/>
      <dgm:spPr/>
      <dgm:t>
        <a:bodyPr/>
        <a:lstStyle/>
        <a:p>
          <a:endParaRPr lang="en-US"/>
        </a:p>
      </dgm:t>
    </dgm:pt>
    <dgm:pt modelId="{EBB02749-CA99-4BD9-9EC7-D47FB3C8C27C}">
      <dgm:prSet phldrT="[Text]"/>
      <dgm:spPr/>
      <dgm:t>
        <a:bodyPr/>
        <a:lstStyle/>
        <a:p>
          <a:r>
            <a:rPr lang="en-US" b="1" dirty="0" smtClean="0"/>
            <a:t>Full Numerical</a:t>
          </a:r>
          <a:endParaRPr lang="en-US" b="1" dirty="0"/>
        </a:p>
      </dgm:t>
    </dgm:pt>
    <dgm:pt modelId="{4F58AA87-B96C-4766-BF68-EBECE6321741}" type="parTrans" cxnId="{8AED2EAE-6B8E-4E3A-A987-EF33689ACEC5}">
      <dgm:prSet/>
      <dgm:spPr/>
      <dgm:t>
        <a:bodyPr/>
        <a:lstStyle/>
        <a:p>
          <a:endParaRPr lang="en-US"/>
        </a:p>
      </dgm:t>
    </dgm:pt>
    <dgm:pt modelId="{C43D5D34-77F2-4B09-8239-7C015B884E15}" type="sibTrans" cxnId="{8AED2EAE-6B8E-4E3A-A987-EF33689ACEC5}">
      <dgm:prSet/>
      <dgm:spPr/>
      <dgm:t>
        <a:bodyPr/>
        <a:lstStyle/>
        <a:p>
          <a:endParaRPr lang="en-US"/>
        </a:p>
      </dgm:t>
    </dgm:pt>
    <dgm:pt modelId="{9AA38162-7045-4C2D-92F3-E7F21654B42E}">
      <dgm:prSet phldrT="[Text]"/>
      <dgm:spPr/>
      <dgm:t>
        <a:bodyPr/>
        <a:lstStyle/>
        <a:p>
          <a:r>
            <a:rPr lang="en-US" dirty="0" smtClean="0"/>
            <a:t>Develop full models for gun, wellbore, and reservoir. </a:t>
          </a:r>
          <a:endParaRPr lang="en-US" dirty="0"/>
        </a:p>
      </dgm:t>
    </dgm:pt>
    <dgm:pt modelId="{4DE20E77-4921-4341-8172-52E46D34348D}" type="parTrans" cxnId="{9367994A-60CC-43DA-90F6-7D3685CA8968}">
      <dgm:prSet/>
      <dgm:spPr/>
      <dgm:t>
        <a:bodyPr/>
        <a:lstStyle/>
        <a:p>
          <a:endParaRPr lang="en-US"/>
        </a:p>
      </dgm:t>
    </dgm:pt>
    <dgm:pt modelId="{95372445-2DF3-413E-B0D3-6432B47E684B}" type="sibTrans" cxnId="{9367994A-60CC-43DA-90F6-7D3685CA8968}">
      <dgm:prSet/>
      <dgm:spPr/>
      <dgm:t>
        <a:bodyPr/>
        <a:lstStyle/>
        <a:p>
          <a:endParaRPr lang="en-US"/>
        </a:p>
      </dgm:t>
    </dgm:pt>
    <dgm:pt modelId="{F8C3800F-666A-4331-9AD9-4637FDA4079C}">
      <dgm:prSet phldrT="[Text]"/>
      <dgm:spPr/>
      <dgm:t>
        <a:bodyPr/>
        <a:lstStyle/>
        <a:p>
          <a:r>
            <a:rPr lang="en-US" dirty="0" smtClean="0"/>
            <a:t>Implement them in a bench-top environment.</a:t>
          </a:r>
          <a:endParaRPr lang="en-US" dirty="0"/>
        </a:p>
      </dgm:t>
    </dgm:pt>
    <dgm:pt modelId="{57D6251A-3A0F-4EC4-BA51-202B7CA832BD}" type="parTrans" cxnId="{6375EEE2-08C3-4176-96D8-1990B0CA3DD8}">
      <dgm:prSet/>
      <dgm:spPr/>
      <dgm:t>
        <a:bodyPr/>
        <a:lstStyle/>
        <a:p>
          <a:endParaRPr lang="en-US"/>
        </a:p>
      </dgm:t>
    </dgm:pt>
    <dgm:pt modelId="{3ECB0D2F-F770-4A50-8792-06FECC5EC437}" type="sibTrans" cxnId="{6375EEE2-08C3-4176-96D8-1990B0CA3DD8}">
      <dgm:prSet/>
      <dgm:spPr/>
      <dgm:t>
        <a:bodyPr/>
        <a:lstStyle/>
        <a:p>
          <a:endParaRPr lang="en-US"/>
        </a:p>
      </dgm:t>
    </dgm:pt>
    <dgm:pt modelId="{A99EB55E-A727-44EA-966C-3698630E0CD9}">
      <dgm:prSet phldrT="[Text]"/>
      <dgm:spPr/>
      <dgm:t>
        <a:bodyPr/>
        <a:lstStyle/>
        <a:p>
          <a:r>
            <a:rPr lang="en-US" b="1" dirty="0" smtClean="0"/>
            <a:t>Fast Physics</a:t>
          </a:r>
          <a:endParaRPr lang="en-US" b="1" dirty="0"/>
        </a:p>
      </dgm:t>
    </dgm:pt>
    <dgm:pt modelId="{A9A7F8BF-F7BB-4FFA-AC91-9B201D7A129E}" type="parTrans" cxnId="{34A3FAD8-989A-40D0-85D6-36BA806A2465}">
      <dgm:prSet/>
      <dgm:spPr/>
      <dgm:t>
        <a:bodyPr/>
        <a:lstStyle/>
        <a:p>
          <a:endParaRPr lang="en-US"/>
        </a:p>
      </dgm:t>
    </dgm:pt>
    <dgm:pt modelId="{926A9AFC-53BB-488D-AB28-672DDC4095E4}" type="sibTrans" cxnId="{34A3FAD8-989A-40D0-85D6-36BA806A2465}">
      <dgm:prSet/>
      <dgm:spPr/>
      <dgm:t>
        <a:bodyPr/>
        <a:lstStyle/>
        <a:p>
          <a:endParaRPr lang="en-US"/>
        </a:p>
      </dgm:t>
    </dgm:pt>
    <dgm:pt modelId="{FEB3E6FD-C474-4C22-9962-D4936B3A299A}">
      <dgm:prSet phldrT="[Text]"/>
      <dgm:spPr/>
      <dgm:t>
        <a:bodyPr/>
        <a:lstStyle/>
        <a:p>
          <a:r>
            <a:rPr lang="en-US" dirty="0" smtClean="0"/>
            <a:t>Use full numerical simulation to understand dominant processes.</a:t>
          </a:r>
          <a:endParaRPr lang="en-US" dirty="0"/>
        </a:p>
      </dgm:t>
    </dgm:pt>
    <dgm:pt modelId="{FF75EC29-A905-4ACA-BC32-43248B08ABD7}" type="parTrans" cxnId="{9F932E37-052E-4556-BD84-377235E15AB9}">
      <dgm:prSet/>
      <dgm:spPr/>
      <dgm:t>
        <a:bodyPr/>
        <a:lstStyle/>
        <a:p>
          <a:endParaRPr lang="en-US"/>
        </a:p>
      </dgm:t>
    </dgm:pt>
    <dgm:pt modelId="{783CA659-F1B0-44F6-B7BB-BD1F9B09C5F5}" type="sibTrans" cxnId="{9F932E37-052E-4556-BD84-377235E15AB9}">
      <dgm:prSet/>
      <dgm:spPr/>
      <dgm:t>
        <a:bodyPr/>
        <a:lstStyle/>
        <a:p>
          <a:endParaRPr lang="en-US"/>
        </a:p>
      </dgm:t>
    </dgm:pt>
    <dgm:pt modelId="{26936A5E-56E3-4E3D-AE49-6DFCF4BA77E1}">
      <dgm:prSet phldrT="[Text]"/>
      <dgm:spPr/>
      <dgm:t>
        <a:bodyPr/>
        <a:lstStyle/>
        <a:p>
          <a:r>
            <a:rPr lang="en-US" dirty="0" smtClean="0"/>
            <a:t>Recast full model into simplified “dominant physics” model.</a:t>
          </a:r>
          <a:endParaRPr lang="en-US" dirty="0"/>
        </a:p>
      </dgm:t>
    </dgm:pt>
    <dgm:pt modelId="{CD30CC9F-8657-43BE-A3C4-D76ACF3F998D}" type="parTrans" cxnId="{0B74C78E-244C-442A-BB6E-353F9CBA9D0E}">
      <dgm:prSet/>
      <dgm:spPr/>
      <dgm:t>
        <a:bodyPr/>
        <a:lstStyle/>
        <a:p>
          <a:endParaRPr lang="en-US"/>
        </a:p>
      </dgm:t>
    </dgm:pt>
    <dgm:pt modelId="{B73BC2E0-E8E5-4064-A281-355C1314364F}" type="sibTrans" cxnId="{0B74C78E-244C-442A-BB6E-353F9CBA9D0E}">
      <dgm:prSet/>
      <dgm:spPr/>
      <dgm:t>
        <a:bodyPr/>
        <a:lstStyle/>
        <a:p>
          <a:endParaRPr lang="en-US"/>
        </a:p>
      </dgm:t>
    </dgm:pt>
    <dgm:pt modelId="{5DB3D8A5-74F5-4FD7-BC1B-92C22D12F4AF}">
      <dgm:prSet phldrT="[Text]"/>
      <dgm:spPr/>
      <dgm:t>
        <a:bodyPr/>
        <a:lstStyle/>
        <a:p>
          <a:r>
            <a:rPr lang="en-US" b="1" dirty="0" smtClean="0"/>
            <a:t>Proof of Concept</a:t>
          </a:r>
          <a:endParaRPr lang="en-US" b="1" dirty="0"/>
        </a:p>
      </dgm:t>
    </dgm:pt>
    <dgm:pt modelId="{C3D07522-845E-497B-9B46-86694C40189A}" type="parTrans" cxnId="{A14A666A-CCF3-46D2-8882-E6E4AC032152}">
      <dgm:prSet/>
      <dgm:spPr/>
      <dgm:t>
        <a:bodyPr/>
        <a:lstStyle/>
        <a:p>
          <a:endParaRPr lang="en-US"/>
        </a:p>
      </dgm:t>
    </dgm:pt>
    <dgm:pt modelId="{A6B6D9AD-52A0-4013-97F7-C2A99DF0F8D8}" type="sibTrans" cxnId="{A14A666A-CCF3-46D2-8882-E6E4AC032152}">
      <dgm:prSet/>
      <dgm:spPr/>
      <dgm:t>
        <a:bodyPr/>
        <a:lstStyle/>
        <a:p>
          <a:endParaRPr lang="en-US"/>
        </a:p>
      </dgm:t>
    </dgm:pt>
    <dgm:pt modelId="{78E7668A-0B84-49D5-A848-A3280DB4D79E}">
      <dgm:prSet phldrT="[Text]"/>
      <dgm:spPr/>
      <dgm:t>
        <a:bodyPr/>
        <a:lstStyle/>
        <a:p>
          <a:r>
            <a:rPr lang="en-US" dirty="0" smtClean="0"/>
            <a:t>Comparison of measured pressure transients with computed values.</a:t>
          </a:r>
          <a:endParaRPr lang="en-US" dirty="0"/>
        </a:p>
      </dgm:t>
    </dgm:pt>
    <dgm:pt modelId="{7A629D54-E2CA-4BBD-93FF-11A58FFD0E6B}" type="parTrans" cxnId="{7307850A-4409-4ABE-A856-14964B0D3886}">
      <dgm:prSet/>
      <dgm:spPr/>
      <dgm:t>
        <a:bodyPr/>
        <a:lstStyle/>
        <a:p>
          <a:endParaRPr lang="en-US"/>
        </a:p>
      </dgm:t>
    </dgm:pt>
    <dgm:pt modelId="{DC0DB28E-CC31-4887-92BB-87CF494558B4}" type="sibTrans" cxnId="{7307850A-4409-4ABE-A856-14964B0D3886}">
      <dgm:prSet/>
      <dgm:spPr/>
      <dgm:t>
        <a:bodyPr/>
        <a:lstStyle/>
        <a:p>
          <a:endParaRPr lang="en-US"/>
        </a:p>
      </dgm:t>
    </dgm:pt>
    <dgm:pt modelId="{871CD976-34D6-4CA3-AEC1-65B5D1A28903}" type="pres">
      <dgm:prSet presAssocID="{DEADD37D-2C80-4ED9-B6D0-7AA3CB70873E}" presName="linearFlow" presStyleCnt="0">
        <dgm:presLayoutVars>
          <dgm:dir/>
          <dgm:animLvl val="lvl"/>
          <dgm:resizeHandles val="exact"/>
        </dgm:presLayoutVars>
      </dgm:prSet>
      <dgm:spPr/>
      <dgm:t>
        <a:bodyPr/>
        <a:lstStyle/>
        <a:p>
          <a:endParaRPr lang="en-US"/>
        </a:p>
      </dgm:t>
    </dgm:pt>
    <dgm:pt modelId="{D9509D9A-2B3E-4D61-983A-D30D70C60C0D}" type="pres">
      <dgm:prSet presAssocID="{BCBC2989-DC68-492B-9FD5-3C11CA347647}" presName="composite" presStyleCnt="0"/>
      <dgm:spPr/>
    </dgm:pt>
    <dgm:pt modelId="{89470198-0846-4128-B744-D1AF699F4427}" type="pres">
      <dgm:prSet presAssocID="{BCBC2989-DC68-492B-9FD5-3C11CA347647}" presName="parentText" presStyleLbl="alignNode1" presStyleIdx="0" presStyleCnt="4">
        <dgm:presLayoutVars>
          <dgm:chMax val="1"/>
          <dgm:bulletEnabled val="1"/>
        </dgm:presLayoutVars>
      </dgm:prSet>
      <dgm:spPr/>
      <dgm:t>
        <a:bodyPr/>
        <a:lstStyle/>
        <a:p>
          <a:endParaRPr lang="en-US"/>
        </a:p>
      </dgm:t>
    </dgm:pt>
    <dgm:pt modelId="{0F98300C-6AA6-4963-9998-DB3C510092EE}" type="pres">
      <dgm:prSet presAssocID="{BCBC2989-DC68-492B-9FD5-3C11CA347647}" presName="descendantText" presStyleLbl="alignAcc1" presStyleIdx="0" presStyleCnt="4">
        <dgm:presLayoutVars>
          <dgm:bulletEnabled val="1"/>
        </dgm:presLayoutVars>
      </dgm:prSet>
      <dgm:spPr/>
      <dgm:t>
        <a:bodyPr/>
        <a:lstStyle/>
        <a:p>
          <a:endParaRPr lang="en-US"/>
        </a:p>
      </dgm:t>
    </dgm:pt>
    <dgm:pt modelId="{2AFA3463-F7D0-4838-9D74-FF3E766D72C0}" type="pres">
      <dgm:prSet presAssocID="{3851BB6D-CC8A-483C-BE8B-BA3F80EBB370}" presName="sp" presStyleCnt="0"/>
      <dgm:spPr/>
    </dgm:pt>
    <dgm:pt modelId="{26A0D421-D194-4D00-899C-C93399CE776B}" type="pres">
      <dgm:prSet presAssocID="{EBB02749-CA99-4BD9-9EC7-D47FB3C8C27C}" presName="composite" presStyleCnt="0"/>
      <dgm:spPr/>
    </dgm:pt>
    <dgm:pt modelId="{6A8163E1-E953-41CF-853F-667C7F847C0F}" type="pres">
      <dgm:prSet presAssocID="{EBB02749-CA99-4BD9-9EC7-D47FB3C8C27C}" presName="parentText" presStyleLbl="alignNode1" presStyleIdx="1" presStyleCnt="4">
        <dgm:presLayoutVars>
          <dgm:chMax val="1"/>
          <dgm:bulletEnabled val="1"/>
        </dgm:presLayoutVars>
      </dgm:prSet>
      <dgm:spPr/>
      <dgm:t>
        <a:bodyPr/>
        <a:lstStyle/>
        <a:p>
          <a:endParaRPr lang="en-US"/>
        </a:p>
      </dgm:t>
    </dgm:pt>
    <dgm:pt modelId="{AF34B932-1CA8-40B4-9515-090155331164}" type="pres">
      <dgm:prSet presAssocID="{EBB02749-CA99-4BD9-9EC7-D47FB3C8C27C}" presName="descendantText" presStyleLbl="alignAcc1" presStyleIdx="1" presStyleCnt="4">
        <dgm:presLayoutVars>
          <dgm:bulletEnabled val="1"/>
        </dgm:presLayoutVars>
      </dgm:prSet>
      <dgm:spPr/>
      <dgm:t>
        <a:bodyPr/>
        <a:lstStyle/>
        <a:p>
          <a:endParaRPr lang="en-US"/>
        </a:p>
      </dgm:t>
    </dgm:pt>
    <dgm:pt modelId="{7B9443CC-45FB-4D4D-A247-2E2FEEFBA5F5}" type="pres">
      <dgm:prSet presAssocID="{C43D5D34-77F2-4B09-8239-7C015B884E15}" presName="sp" presStyleCnt="0"/>
      <dgm:spPr/>
    </dgm:pt>
    <dgm:pt modelId="{64F201C0-47D0-465D-A4FE-E4355F7D49F1}" type="pres">
      <dgm:prSet presAssocID="{A99EB55E-A727-44EA-966C-3698630E0CD9}" presName="composite" presStyleCnt="0"/>
      <dgm:spPr/>
    </dgm:pt>
    <dgm:pt modelId="{E1010E65-1F0E-4F91-9253-DC2959E4BC94}" type="pres">
      <dgm:prSet presAssocID="{A99EB55E-A727-44EA-966C-3698630E0CD9}" presName="parentText" presStyleLbl="alignNode1" presStyleIdx="2" presStyleCnt="4">
        <dgm:presLayoutVars>
          <dgm:chMax val="1"/>
          <dgm:bulletEnabled val="1"/>
        </dgm:presLayoutVars>
      </dgm:prSet>
      <dgm:spPr/>
      <dgm:t>
        <a:bodyPr/>
        <a:lstStyle/>
        <a:p>
          <a:endParaRPr lang="en-US"/>
        </a:p>
      </dgm:t>
    </dgm:pt>
    <dgm:pt modelId="{A4CD195B-8116-40DF-A6C7-FBBDE30BE51E}" type="pres">
      <dgm:prSet presAssocID="{A99EB55E-A727-44EA-966C-3698630E0CD9}" presName="descendantText" presStyleLbl="alignAcc1" presStyleIdx="2" presStyleCnt="4">
        <dgm:presLayoutVars>
          <dgm:bulletEnabled val="1"/>
        </dgm:presLayoutVars>
      </dgm:prSet>
      <dgm:spPr/>
      <dgm:t>
        <a:bodyPr/>
        <a:lstStyle/>
        <a:p>
          <a:endParaRPr lang="en-US"/>
        </a:p>
      </dgm:t>
    </dgm:pt>
    <dgm:pt modelId="{C80EBA02-F30C-45B0-A957-FD05618D2A08}" type="pres">
      <dgm:prSet presAssocID="{926A9AFC-53BB-488D-AB28-672DDC4095E4}" presName="sp" presStyleCnt="0"/>
      <dgm:spPr/>
    </dgm:pt>
    <dgm:pt modelId="{3A252E32-3C75-4059-AD5C-F0731734A80E}" type="pres">
      <dgm:prSet presAssocID="{5DB3D8A5-74F5-4FD7-BC1B-92C22D12F4AF}" presName="composite" presStyleCnt="0"/>
      <dgm:spPr/>
    </dgm:pt>
    <dgm:pt modelId="{2C3F4961-5BDB-460E-96F9-1D38DC2AF310}" type="pres">
      <dgm:prSet presAssocID="{5DB3D8A5-74F5-4FD7-BC1B-92C22D12F4AF}" presName="parentText" presStyleLbl="alignNode1" presStyleIdx="3" presStyleCnt="4">
        <dgm:presLayoutVars>
          <dgm:chMax val="1"/>
          <dgm:bulletEnabled val="1"/>
        </dgm:presLayoutVars>
      </dgm:prSet>
      <dgm:spPr/>
      <dgm:t>
        <a:bodyPr/>
        <a:lstStyle/>
        <a:p>
          <a:endParaRPr lang="en-US"/>
        </a:p>
      </dgm:t>
    </dgm:pt>
    <dgm:pt modelId="{3B0BC036-7E18-4F2A-8563-F91857DD720B}" type="pres">
      <dgm:prSet presAssocID="{5DB3D8A5-74F5-4FD7-BC1B-92C22D12F4AF}" presName="descendantText" presStyleLbl="alignAcc1" presStyleIdx="3" presStyleCnt="4">
        <dgm:presLayoutVars>
          <dgm:bulletEnabled val="1"/>
        </dgm:presLayoutVars>
      </dgm:prSet>
      <dgm:spPr/>
      <dgm:t>
        <a:bodyPr/>
        <a:lstStyle/>
        <a:p>
          <a:endParaRPr lang="en-US"/>
        </a:p>
      </dgm:t>
    </dgm:pt>
  </dgm:ptLst>
  <dgm:cxnLst>
    <dgm:cxn modelId="{E28EE0FA-4ECC-4B20-8742-0ED354A0FD16}" srcId="{BCBC2989-DC68-492B-9FD5-3C11CA347647}" destId="{CB495E3A-268E-40E6-B6E0-736B3F262456}" srcOrd="1" destOrd="0" parTransId="{C545100B-1CF2-4DF7-9542-F21E1E53812F}" sibTransId="{D3E29FE4-6CEB-49CD-BF5D-859681D577D3}"/>
    <dgm:cxn modelId="{A14A666A-CCF3-46D2-8882-E6E4AC032152}" srcId="{DEADD37D-2C80-4ED9-B6D0-7AA3CB70873E}" destId="{5DB3D8A5-74F5-4FD7-BC1B-92C22D12F4AF}" srcOrd="3" destOrd="0" parTransId="{C3D07522-845E-497B-9B46-86694C40189A}" sibTransId="{A6B6D9AD-52A0-4013-97F7-C2A99DF0F8D8}"/>
    <dgm:cxn modelId="{B0977ADB-33F3-40B6-968F-048608B58482}" type="presOf" srcId="{BCBC2989-DC68-492B-9FD5-3C11CA347647}" destId="{89470198-0846-4128-B744-D1AF699F4427}" srcOrd="0" destOrd="0" presId="urn:microsoft.com/office/officeart/2005/8/layout/chevron2"/>
    <dgm:cxn modelId="{A659330F-D7DF-49F7-8975-B7B1C4BA5243}" type="presOf" srcId="{A99EB55E-A727-44EA-966C-3698630E0CD9}" destId="{E1010E65-1F0E-4F91-9253-DC2959E4BC94}" srcOrd="0" destOrd="0" presId="urn:microsoft.com/office/officeart/2005/8/layout/chevron2"/>
    <dgm:cxn modelId="{EBFC6105-4C9B-413D-80E8-E0ADB3970C69}" type="presOf" srcId="{9AA38162-7045-4C2D-92F3-E7F21654B42E}" destId="{AF34B932-1CA8-40B4-9515-090155331164}" srcOrd="0" destOrd="0" presId="urn:microsoft.com/office/officeart/2005/8/layout/chevron2"/>
    <dgm:cxn modelId="{B11D0B55-DB81-4398-AC1D-5E43B6636C6E}" type="presOf" srcId="{78E7668A-0B84-49D5-A848-A3280DB4D79E}" destId="{3B0BC036-7E18-4F2A-8563-F91857DD720B}" srcOrd="0" destOrd="0" presId="urn:microsoft.com/office/officeart/2005/8/layout/chevron2"/>
    <dgm:cxn modelId="{615419BD-BB8C-4337-8AC9-3BA90C4F54B9}" srcId="{DEADD37D-2C80-4ED9-B6D0-7AA3CB70873E}" destId="{BCBC2989-DC68-492B-9FD5-3C11CA347647}" srcOrd="0" destOrd="0" parTransId="{F335AC9C-63BE-4DCA-A94F-CC674E766D2B}" sibTransId="{3851BB6D-CC8A-483C-BE8B-BA3F80EBB370}"/>
    <dgm:cxn modelId="{34A3FAD8-989A-40D0-85D6-36BA806A2465}" srcId="{DEADD37D-2C80-4ED9-B6D0-7AA3CB70873E}" destId="{A99EB55E-A727-44EA-966C-3698630E0CD9}" srcOrd="2" destOrd="0" parTransId="{A9A7F8BF-F7BB-4FFA-AC91-9B201D7A129E}" sibTransId="{926A9AFC-53BB-488D-AB28-672DDC4095E4}"/>
    <dgm:cxn modelId="{7307850A-4409-4ABE-A856-14964B0D3886}" srcId="{5DB3D8A5-74F5-4FD7-BC1B-92C22D12F4AF}" destId="{78E7668A-0B84-49D5-A848-A3280DB4D79E}" srcOrd="0" destOrd="0" parTransId="{7A629D54-E2CA-4BBD-93FF-11A58FFD0E6B}" sibTransId="{DC0DB28E-CC31-4887-92BB-87CF494558B4}"/>
    <dgm:cxn modelId="{DD0C589A-9C06-4DC9-8365-B6812D9D6E53}" type="presOf" srcId="{A7F8780C-D1AF-4FD5-9D65-D498589B9882}" destId="{0F98300C-6AA6-4963-9998-DB3C510092EE}" srcOrd="0" destOrd="0" presId="urn:microsoft.com/office/officeart/2005/8/layout/chevron2"/>
    <dgm:cxn modelId="{8AED2EAE-6B8E-4E3A-A987-EF33689ACEC5}" srcId="{DEADD37D-2C80-4ED9-B6D0-7AA3CB70873E}" destId="{EBB02749-CA99-4BD9-9EC7-D47FB3C8C27C}" srcOrd="1" destOrd="0" parTransId="{4F58AA87-B96C-4766-BF68-EBECE6321741}" sibTransId="{C43D5D34-77F2-4B09-8239-7C015B884E15}"/>
    <dgm:cxn modelId="{C2981ECE-474A-4248-B1D9-F29B145B312F}" type="presOf" srcId="{DEADD37D-2C80-4ED9-B6D0-7AA3CB70873E}" destId="{871CD976-34D6-4CA3-AEC1-65B5D1A28903}" srcOrd="0" destOrd="0" presId="urn:microsoft.com/office/officeart/2005/8/layout/chevron2"/>
    <dgm:cxn modelId="{374E6E8F-C336-4E9D-812D-0D7D94F7A2A5}" type="presOf" srcId="{5DB3D8A5-74F5-4FD7-BC1B-92C22D12F4AF}" destId="{2C3F4961-5BDB-460E-96F9-1D38DC2AF310}" srcOrd="0" destOrd="0" presId="urn:microsoft.com/office/officeart/2005/8/layout/chevron2"/>
    <dgm:cxn modelId="{90E4D397-D0E0-42FA-999B-E970DF18575F}" type="presOf" srcId="{FEB3E6FD-C474-4C22-9962-D4936B3A299A}" destId="{A4CD195B-8116-40DF-A6C7-FBBDE30BE51E}" srcOrd="0" destOrd="0" presId="urn:microsoft.com/office/officeart/2005/8/layout/chevron2"/>
    <dgm:cxn modelId="{4D07ABE2-19FB-4294-981E-6585A62A80B2}" srcId="{BCBC2989-DC68-492B-9FD5-3C11CA347647}" destId="{A7F8780C-D1AF-4FD5-9D65-D498589B9882}" srcOrd="0" destOrd="0" parTransId="{67AB7BC4-0D2A-4693-B1D1-082CC4971C41}" sibTransId="{CB990951-7DC3-4EF2-B59C-52C7F7C096D7}"/>
    <dgm:cxn modelId="{5F9EF23D-F9FD-4F6C-8DD5-94309B69DDB4}" type="presOf" srcId="{CB495E3A-268E-40E6-B6E0-736B3F262456}" destId="{0F98300C-6AA6-4963-9998-DB3C510092EE}" srcOrd="0" destOrd="1" presId="urn:microsoft.com/office/officeart/2005/8/layout/chevron2"/>
    <dgm:cxn modelId="{0B74C78E-244C-442A-BB6E-353F9CBA9D0E}" srcId="{A99EB55E-A727-44EA-966C-3698630E0CD9}" destId="{26936A5E-56E3-4E3D-AE49-6DFCF4BA77E1}" srcOrd="1" destOrd="0" parTransId="{CD30CC9F-8657-43BE-A3C4-D76ACF3F998D}" sibTransId="{B73BC2E0-E8E5-4064-A281-355C1314364F}"/>
    <dgm:cxn modelId="{9F932E37-052E-4556-BD84-377235E15AB9}" srcId="{A99EB55E-A727-44EA-966C-3698630E0CD9}" destId="{FEB3E6FD-C474-4C22-9962-D4936B3A299A}" srcOrd="0" destOrd="0" parTransId="{FF75EC29-A905-4ACA-BC32-43248B08ABD7}" sibTransId="{783CA659-F1B0-44F6-B7BB-BD1F9B09C5F5}"/>
    <dgm:cxn modelId="{9367994A-60CC-43DA-90F6-7D3685CA8968}" srcId="{EBB02749-CA99-4BD9-9EC7-D47FB3C8C27C}" destId="{9AA38162-7045-4C2D-92F3-E7F21654B42E}" srcOrd="0" destOrd="0" parTransId="{4DE20E77-4921-4341-8172-52E46D34348D}" sibTransId="{95372445-2DF3-413E-B0D3-6432B47E684B}"/>
    <dgm:cxn modelId="{23E1096A-216A-4302-A12D-275B7DA69068}" type="presOf" srcId="{EBB02749-CA99-4BD9-9EC7-D47FB3C8C27C}" destId="{6A8163E1-E953-41CF-853F-667C7F847C0F}" srcOrd="0" destOrd="0" presId="urn:microsoft.com/office/officeart/2005/8/layout/chevron2"/>
    <dgm:cxn modelId="{6375EEE2-08C3-4176-96D8-1990B0CA3DD8}" srcId="{EBB02749-CA99-4BD9-9EC7-D47FB3C8C27C}" destId="{F8C3800F-666A-4331-9AD9-4637FDA4079C}" srcOrd="1" destOrd="0" parTransId="{57D6251A-3A0F-4EC4-BA51-202B7CA832BD}" sibTransId="{3ECB0D2F-F770-4A50-8792-06FECC5EC437}"/>
    <dgm:cxn modelId="{23472EF9-D602-468C-B40E-577B0D107954}" type="presOf" srcId="{26936A5E-56E3-4E3D-AE49-6DFCF4BA77E1}" destId="{A4CD195B-8116-40DF-A6C7-FBBDE30BE51E}" srcOrd="0" destOrd="1" presId="urn:microsoft.com/office/officeart/2005/8/layout/chevron2"/>
    <dgm:cxn modelId="{96C93461-87FC-422B-B1F0-FE34D08508DB}" type="presOf" srcId="{F8C3800F-666A-4331-9AD9-4637FDA4079C}" destId="{AF34B932-1CA8-40B4-9515-090155331164}" srcOrd="0" destOrd="1" presId="urn:microsoft.com/office/officeart/2005/8/layout/chevron2"/>
    <dgm:cxn modelId="{13E7F373-E07E-4E29-80FA-667B34CCD3F9}" type="presParOf" srcId="{871CD976-34D6-4CA3-AEC1-65B5D1A28903}" destId="{D9509D9A-2B3E-4D61-983A-D30D70C60C0D}" srcOrd="0" destOrd="0" presId="urn:microsoft.com/office/officeart/2005/8/layout/chevron2"/>
    <dgm:cxn modelId="{C301AA21-2B16-4585-AECD-0478C3E4A81E}" type="presParOf" srcId="{D9509D9A-2B3E-4D61-983A-D30D70C60C0D}" destId="{89470198-0846-4128-B744-D1AF699F4427}" srcOrd="0" destOrd="0" presId="urn:microsoft.com/office/officeart/2005/8/layout/chevron2"/>
    <dgm:cxn modelId="{D5FFC640-BD90-4C48-A525-069220285382}" type="presParOf" srcId="{D9509D9A-2B3E-4D61-983A-D30D70C60C0D}" destId="{0F98300C-6AA6-4963-9998-DB3C510092EE}" srcOrd="1" destOrd="0" presId="urn:microsoft.com/office/officeart/2005/8/layout/chevron2"/>
    <dgm:cxn modelId="{B203E1B5-8D66-4BB0-BA41-89D3E4A97CC8}" type="presParOf" srcId="{871CD976-34D6-4CA3-AEC1-65B5D1A28903}" destId="{2AFA3463-F7D0-4838-9D74-FF3E766D72C0}" srcOrd="1" destOrd="0" presId="urn:microsoft.com/office/officeart/2005/8/layout/chevron2"/>
    <dgm:cxn modelId="{5C118202-8404-4078-9274-369FCFC6364F}" type="presParOf" srcId="{871CD976-34D6-4CA3-AEC1-65B5D1A28903}" destId="{26A0D421-D194-4D00-899C-C93399CE776B}" srcOrd="2" destOrd="0" presId="urn:microsoft.com/office/officeart/2005/8/layout/chevron2"/>
    <dgm:cxn modelId="{AB938C0F-A863-4739-8E44-EF038CC79FC3}" type="presParOf" srcId="{26A0D421-D194-4D00-899C-C93399CE776B}" destId="{6A8163E1-E953-41CF-853F-667C7F847C0F}" srcOrd="0" destOrd="0" presId="urn:microsoft.com/office/officeart/2005/8/layout/chevron2"/>
    <dgm:cxn modelId="{7A696BC0-F01A-4461-B51C-714AD97F6190}" type="presParOf" srcId="{26A0D421-D194-4D00-899C-C93399CE776B}" destId="{AF34B932-1CA8-40B4-9515-090155331164}" srcOrd="1" destOrd="0" presId="urn:microsoft.com/office/officeart/2005/8/layout/chevron2"/>
    <dgm:cxn modelId="{5B541F9C-0DF6-4AF0-AFE1-BA2659A2BF0C}" type="presParOf" srcId="{871CD976-34D6-4CA3-AEC1-65B5D1A28903}" destId="{7B9443CC-45FB-4D4D-A247-2E2FEEFBA5F5}" srcOrd="3" destOrd="0" presId="urn:microsoft.com/office/officeart/2005/8/layout/chevron2"/>
    <dgm:cxn modelId="{C6F7F822-FEDD-4066-AAA0-29C637522514}" type="presParOf" srcId="{871CD976-34D6-4CA3-AEC1-65B5D1A28903}" destId="{64F201C0-47D0-465D-A4FE-E4355F7D49F1}" srcOrd="4" destOrd="0" presId="urn:microsoft.com/office/officeart/2005/8/layout/chevron2"/>
    <dgm:cxn modelId="{E009E677-FA97-486B-87E6-AC4407AB2584}" type="presParOf" srcId="{64F201C0-47D0-465D-A4FE-E4355F7D49F1}" destId="{E1010E65-1F0E-4F91-9253-DC2959E4BC94}" srcOrd="0" destOrd="0" presId="urn:microsoft.com/office/officeart/2005/8/layout/chevron2"/>
    <dgm:cxn modelId="{57F90D48-2024-4310-9E41-D25C9EDDA104}" type="presParOf" srcId="{64F201C0-47D0-465D-A4FE-E4355F7D49F1}" destId="{A4CD195B-8116-40DF-A6C7-FBBDE30BE51E}" srcOrd="1" destOrd="0" presId="urn:microsoft.com/office/officeart/2005/8/layout/chevron2"/>
    <dgm:cxn modelId="{3311F1A9-7020-4841-976C-105C11288B9C}" type="presParOf" srcId="{871CD976-34D6-4CA3-AEC1-65B5D1A28903}" destId="{C80EBA02-F30C-45B0-A957-FD05618D2A08}" srcOrd="5" destOrd="0" presId="urn:microsoft.com/office/officeart/2005/8/layout/chevron2"/>
    <dgm:cxn modelId="{281F75D9-D54B-4DA4-9035-62C3CAE00760}" type="presParOf" srcId="{871CD976-34D6-4CA3-AEC1-65B5D1A28903}" destId="{3A252E32-3C75-4059-AD5C-F0731734A80E}" srcOrd="6" destOrd="0" presId="urn:microsoft.com/office/officeart/2005/8/layout/chevron2"/>
    <dgm:cxn modelId="{27DAA212-B27E-4CEE-98AB-1EF61A268B9E}" type="presParOf" srcId="{3A252E32-3C75-4059-AD5C-F0731734A80E}" destId="{2C3F4961-5BDB-460E-96F9-1D38DC2AF310}" srcOrd="0" destOrd="0" presId="urn:microsoft.com/office/officeart/2005/8/layout/chevron2"/>
    <dgm:cxn modelId="{E8AE910B-851B-42EE-937B-9AC9C5255008}" type="presParOf" srcId="{3A252E32-3C75-4059-AD5C-F0731734A80E}" destId="{3B0BC036-7E18-4F2A-8563-F91857DD720B}"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470198-0846-4128-B744-D1AF699F4427}">
      <dsp:nvSpPr>
        <dsp:cNvPr id="0" name=""/>
        <dsp:cNvSpPr/>
      </dsp:nvSpPr>
      <dsp:spPr>
        <a:xfrm rot="5400000">
          <a:off x="-205900" y="206786"/>
          <a:ext cx="1372671" cy="96087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t>Conceptual</a:t>
          </a:r>
          <a:endParaRPr lang="en-US" sz="1400" b="1" kern="1200" dirty="0"/>
        </a:p>
      </dsp:txBody>
      <dsp:txXfrm rot="-5400000">
        <a:off x="1" y="481320"/>
        <a:ext cx="960870" cy="411801"/>
      </dsp:txXfrm>
    </dsp:sp>
    <dsp:sp modelId="{0F98300C-6AA6-4963-9998-DB3C510092EE}">
      <dsp:nvSpPr>
        <dsp:cNvPr id="0" name=""/>
        <dsp:cNvSpPr/>
      </dsp:nvSpPr>
      <dsp:spPr>
        <a:xfrm rot="5400000">
          <a:off x="4408383" y="-3446627"/>
          <a:ext cx="892236" cy="778726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Simple shape of the pressure transients hint at two dominant physical processes</a:t>
          </a:r>
          <a:endParaRPr lang="en-US" sz="1800" kern="1200" dirty="0"/>
        </a:p>
        <a:p>
          <a:pPr marL="171450" lvl="1" indent="-171450" algn="l" defTabSz="800100">
            <a:lnSpc>
              <a:spcPct val="90000"/>
            </a:lnSpc>
            <a:spcBef>
              <a:spcPct val="0"/>
            </a:spcBef>
            <a:spcAft>
              <a:spcPct val="15000"/>
            </a:spcAft>
            <a:buChar char="••"/>
          </a:pPr>
          <a:r>
            <a:rPr lang="en-US" sz="1800" kern="1200" dirty="0" smtClean="0"/>
            <a:t>Test of time scales as rough estimators.</a:t>
          </a:r>
          <a:endParaRPr lang="en-US" sz="1800" kern="1200" dirty="0"/>
        </a:p>
      </dsp:txBody>
      <dsp:txXfrm rot="-5400000">
        <a:off x="960871" y="44440"/>
        <a:ext cx="7743707" cy="805126"/>
      </dsp:txXfrm>
    </dsp:sp>
    <dsp:sp modelId="{6A8163E1-E953-41CF-853F-667C7F847C0F}">
      <dsp:nvSpPr>
        <dsp:cNvPr id="0" name=""/>
        <dsp:cNvSpPr/>
      </dsp:nvSpPr>
      <dsp:spPr>
        <a:xfrm rot="5400000">
          <a:off x="-205900" y="1434029"/>
          <a:ext cx="1372671" cy="96087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t>Full Numerical</a:t>
          </a:r>
          <a:endParaRPr lang="en-US" sz="1400" b="1" kern="1200" dirty="0"/>
        </a:p>
      </dsp:txBody>
      <dsp:txXfrm rot="-5400000">
        <a:off x="1" y="1708563"/>
        <a:ext cx="960870" cy="411801"/>
      </dsp:txXfrm>
    </dsp:sp>
    <dsp:sp modelId="{AF34B932-1CA8-40B4-9515-090155331164}">
      <dsp:nvSpPr>
        <dsp:cNvPr id="0" name=""/>
        <dsp:cNvSpPr/>
      </dsp:nvSpPr>
      <dsp:spPr>
        <a:xfrm rot="5400000">
          <a:off x="4408383" y="-2219384"/>
          <a:ext cx="892236" cy="778726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Develop full models for gun, wellbore, and reservoir. </a:t>
          </a:r>
          <a:endParaRPr lang="en-US" sz="1800" kern="1200" dirty="0"/>
        </a:p>
        <a:p>
          <a:pPr marL="171450" lvl="1" indent="-171450" algn="l" defTabSz="800100">
            <a:lnSpc>
              <a:spcPct val="90000"/>
            </a:lnSpc>
            <a:spcBef>
              <a:spcPct val="0"/>
            </a:spcBef>
            <a:spcAft>
              <a:spcPct val="15000"/>
            </a:spcAft>
            <a:buChar char="••"/>
          </a:pPr>
          <a:r>
            <a:rPr lang="en-US" sz="1800" kern="1200" dirty="0" smtClean="0"/>
            <a:t>Implement them in a bench-top environment.</a:t>
          </a:r>
          <a:endParaRPr lang="en-US" sz="1800" kern="1200" dirty="0"/>
        </a:p>
      </dsp:txBody>
      <dsp:txXfrm rot="-5400000">
        <a:off x="960871" y="1271683"/>
        <a:ext cx="7743707" cy="805126"/>
      </dsp:txXfrm>
    </dsp:sp>
    <dsp:sp modelId="{E1010E65-1F0E-4F91-9253-DC2959E4BC94}">
      <dsp:nvSpPr>
        <dsp:cNvPr id="0" name=""/>
        <dsp:cNvSpPr/>
      </dsp:nvSpPr>
      <dsp:spPr>
        <a:xfrm rot="5400000">
          <a:off x="-205900" y="2661272"/>
          <a:ext cx="1372671" cy="96087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t>Fast Physics</a:t>
          </a:r>
          <a:endParaRPr lang="en-US" sz="1400" b="1" kern="1200" dirty="0"/>
        </a:p>
      </dsp:txBody>
      <dsp:txXfrm rot="-5400000">
        <a:off x="1" y="2935806"/>
        <a:ext cx="960870" cy="411801"/>
      </dsp:txXfrm>
    </dsp:sp>
    <dsp:sp modelId="{A4CD195B-8116-40DF-A6C7-FBBDE30BE51E}">
      <dsp:nvSpPr>
        <dsp:cNvPr id="0" name=""/>
        <dsp:cNvSpPr/>
      </dsp:nvSpPr>
      <dsp:spPr>
        <a:xfrm rot="5400000">
          <a:off x="4408383" y="-992140"/>
          <a:ext cx="892236" cy="778726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Use full numerical simulation to understand dominant processes.</a:t>
          </a:r>
          <a:endParaRPr lang="en-US" sz="1800" kern="1200" dirty="0"/>
        </a:p>
        <a:p>
          <a:pPr marL="171450" lvl="1" indent="-171450" algn="l" defTabSz="800100">
            <a:lnSpc>
              <a:spcPct val="90000"/>
            </a:lnSpc>
            <a:spcBef>
              <a:spcPct val="0"/>
            </a:spcBef>
            <a:spcAft>
              <a:spcPct val="15000"/>
            </a:spcAft>
            <a:buChar char="••"/>
          </a:pPr>
          <a:r>
            <a:rPr lang="en-US" sz="1800" kern="1200" dirty="0" smtClean="0"/>
            <a:t>Recast full model into simplified “dominant physics” model.</a:t>
          </a:r>
          <a:endParaRPr lang="en-US" sz="1800" kern="1200" dirty="0"/>
        </a:p>
      </dsp:txBody>
      <dsp:txXfrm rot="-5400000">
        <a:off x="960871" y="2498927"/>
        <a:ext cx="7743707" cy="805126"/>
      </dsp:txXfrm>
    </dsp:sp>
    <dsp:sp modelId="{2C3F4961-5BDB-460E-96F9-1D38DC2AF310}">
      <dsp:nvSpPr>
        <dsp:cNvPr id="0" name=""/>
        <dsp:cNvSpPr/>
      </dsp:nvSpPr>
      <dsp:spPr>
        <a:xfrm rot="5400000">
          <a:off x="-205900" y="3888516"/>
          <a:ext cx="1372671" cy="96087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t>Proof of Concept</a:t>
          </a:r>
          <a:endParaRPr lang="en-US" sz="1400" b="1" kern="1200" dirty="0"/>
        </a:p>
      </dsp:txBody>
      <dsp:txXfrm rot="-5400000">
        <a:off x="1" y="4163050"/>
        <a:ext cx="960870" cy="411801"/>
      </dsp:txXfrm>
    </dsp:sp>
    <dsp:sp modelId="{3B0BC036-7E18-4F2A-8563-F91857DD720B}">
      <dsp:nvSpPr>
        <dsp:cNvPr id="0" name=""/>
        <dsp:cNvSpPr/>
      </dsp:nvSpPr>
      <dsp:spPr>
        <a:xfrm rot="5400000">
          <a:off x="4408383" y="235102"/>
          <a:ext cx="892236" cy="778726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Comparison of measured pressure transients with computed values.</a:t>
          </a:r>
          <a:endParaRPr lang="en-US" sz="1800" kern="1200" dirty="0"/>
        </a:p>
      </dsp:txBody>
      <dsp:txXfrm rot="-5400000">
        <a:off x="960871" y="3726170"/>
        <a:ext cx="7743707" cy="80512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4240DEA4-4D40-41F2-B29F-FB20858C52D4}" type="datetimeFigureOut">
              <a:rPr lang="en-US" smtClean="0"/>
              <a:t>5/20/2015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92C46103-B395-44B8-84AE-A6FEB8F4381D}" type="slidenum">
              <a:rPr lang="en-US" smtClean="0"/>
              <a:t>‹#›</a:t>
            </a:fld>
            <a:endParaRPr lang="en-US"/>
          </a:p>
        </p:txBody>
      </p:sp>
    </p:spTree>
    <p:extLst>
      <p:ext uri="{BB962C8B-B14F-4D97-AF65-F5344CB8AC3E}">
        <p14:creationId xmlns:p14="http://schemas.microsoft.com/office/powerpoint/2010/main" val="1112250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the industry looks forward to </a:t>
            </a:r>
            <a:r>
              <a:rPr lang="en-US" baseline="0" dirty="0" smtClean="0"/>
              <a:t>next—generation well completions (HPHT, Deepwater, Long horizontals), perforating job design plays a critical role is these challenging scenarios. In particular, given the small time scales (few milliseconds) involved in perforating, it is of utmost importance to properly understand the transient fluid dynamics that occurs as a result of the interaction between the wellbore, gun system and the formation. Job design parameters such as gun design and specifications, formation properties (like porosity, permeability, UCS), and wellbore conditions (overbalance, static underbalance, dynamic underbalance) ultimately effect the transient dynamics.</a:t>
            </a:r>
            <a:endParaRPr lang="en-US" dirty="0"/>
          </a:p>
        </p:txBody>
      </p:sp>
      <p:sp>
        <p:nvSpPr>
          <p:cNvPr id="4" name="Slide Number Placeholder 3"/>
          <p:cNvSpPr>
            <a:spLocks noGrp="1"/>
          </p:cNvSpPr>
          <p:nvPr>
            <p:ph type="sldNum" sz="quarter" idx="10"/>
          </p:nvPr>
        </p:nvSpPr>
        <p:spPr/>
        <p:txBody>
          <a:bodyPr/>
          <a:lstStyle/>
          <a:p>
            <a:fld id="{92C46103-B395-44B8-84AE-A6FEB8F4381D}" type="slidenum">
              <a:rPr lang="en-US" smtClean="0"/>
              <a:t>3</a:t>
            </a:fld>
            <a:endParaRPr lang="en-US"/>
          </a:p>
        </p:txBody>
      </p:sp>
    </p:spTree>
    <p:extLst>
      <p:ext uri="{BB962C8B-B14F-4D97-AF65-F5344CB8AC3E}">
        <p14:creationId xmlns:p14="http://schemas.microsoft.com/office/powerpoint/2010/main" val="42635928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16130" indent="-275434" eaLnBrk="0" hangingPunct="0">
              <a:defRPr>
                <a:solidFill>
                  <a:schemeClr val="tx1"/>
                </a:solidFill>
                <a:latin typeface="Arial" pitchFamily="34" charset="0"/>
                <a:ea typeface="ＭＳ Ｐゴシック" pitchFamily="34" charset="-128"/>
              </a:defRPr>
            </a:lvl2pPr>
            <a:lvl3pPr marL="1101738" indent="-220348" eaLnBrk="0" hangingPunct="0">
              <a:defRPr>
                <a:solidFill>
                  <a:schemeClr val="tx1"/>
                </a:solidFill>
                <a:latin typeface="Arial" pitchFamily="34" charset="0"/>
                <a:ea typeface="ＭＳ Ｐゴシック" pitchFamily="34" charset="-128"/>
              </a:defRPr>
            </a:lvl3pPr>
            <a:lvl4pPr marL="1542433" indent="-220348" eaLnBrk="0" hangingPunct="0">
              <a:defRPr>
                <a:solidFill>
                  <a:schemeClr val="tx1"/>
                </a:solidFill>
                <a:latin typeface="Arial" pitchFamily="34" charset="0"/>
                <a:ea typeface="ＭＳ Ｐゴシック" pitchFamily="34" charset="-128"/>
              </a:defRPr>
            </a:lvl4pPr>
            <a:lvl5pPr marL="1983128" indent="-220348" eaLnBrk="0" hangingPunct="0">
              <a:defRPr>
                <a:solidFill>
                  <a:schemeClr val="tx1"/>
                </a:solidFill>
                <a:latin typeface="Arial" pitchFamily="34" charset="0"/>
                <a:ea typeface="ＭＳ Ｐゴシック" pitchFamily="34" charset="-128"/>
              </a:defRPr>
            </a:lvl5pPr>
            <a:lvl6pPr marL="2423823" indent="-220348" eaLnBrk="0" fontAlgn="base" hangingPunct="0">
              <a:spcBef>
                <a:spcPct val="0"/>
              </a:spcBef>
              <a:spcAft>
                <a:spcPct val="0"/>
              </a:spcAft>
              <a:defRPr>
                <a:solidFill>
                  <a:schemeClr val="tx1"/>
                </a:solidFill>
                <a:latin typeface="Arial" pitchFamily="34" charset="0"/>
                <a:ea typeface="ＭＳ Ｐゴシック" pitchFamily="34" charset="-128"/>
              </a:defRPr>
            </a:lvl6pPr>
            <a:lvl7pPr marL="2864518" indent="-220348" eaLnBrk="0" fontAlgn="base" hangingPunct="0">
              <a:spcBef>
                <a:spcPct val="0"/>
              </a:spcBef>
              <a:spcAft>
                <a:spcPct val="0"/>
              </a:spcAft>
              <a:defRPr>
                <a:solidFill>
                  <a:schemeClr val="tx1"/>
                </a:solidFill>
                <a:latin typeface="Arial" pitchFamily="34" charset="0"/>
                <a:ea typeface="ＭＳ Ｐゴシック" pitchFamily="34" charset="-128"/>
              </a:defRPr>
            </a:lvl7pPr>
            <a:lvl8pPr marL="3305213" indent="-220348" eaLnBrk="0" fontAlgn="base" hangingPunct="0">
              <a:spcBef>
                <a:spcPct val="0"/>
              </a:spcBef>
              <a:spcAft>
                <a:spcPct val="0"/>
              </a:spcAft>
              <a:defRPr>
                <a:solidFill>
                  <a:schemeClr val="tx1"/>
                </a:solidFill>
                <a:latin typeface="Arial" pitchFamily="34" charset="0"/>
                <a:ea typeface="ＭＳ Ｐゴシック" pitchFamily="34" charset="-128"/>
              </a:defRPr>
            </a:lvl8pPr>
            <a:lvl9pPr marL="3745908" indent="-220348"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5015498D-021F-4F16-8326-256834BAE733}" type="slidenum">
              <a:rPr lang="en-US" smtClean="0">
                <a:latin typeface="Calibri" pitchFamily="34" charset="0"/>
              </a:rPr>
              <a:pPr eaLnBrk="1" hangingPunct="1"/>
              <a:t>16</a:t>
            </a:fld>
            <a:endParaRPr lang="en-US" smtClean="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ea typeface="ＭＳ Ｐゴシック" pitchFamily="34" charset="-128"/>
            </a:endParaRP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16130" indent="-275434" eaLnBrk="0" hangingPunct="0">
              <a:defRPr>
                <a:solidFill>
                  <a:schemeClr val="tx1"/>
                </a:solidFill>
                <a:latin typeface="Arial" pitchFamily="34" charset="0"/>
                <a:ea typeface="ＭＳ Ｐゴシック" pitchFamily="34" charset="-128"/>
              </a:defRPr>
            </a:lvl2pPr>
            <a:lvl3pPr marL="1101738" indent="-220348" eaLnBrk="0" hangingPunct="0">
              <a:defRPr>
                <a:solidFill>
                  <a:schemeClr val="tx1"/>
                </a:solidFill>
                <a:latin typeface="Arial" pitchFamily="34" charset="0"/>
                <a:ea typeface="ＭＳ Ｐゴシック" pitchFamily="34" charset="-128"/>
              </a:defRPr>
            </a:lvl3pPr>
            <a:lvl4pPr marL="1542433" indent="-220348" eaLnBrk="0" hangingPunct="0">
              <a:defRPr>
                <a:solidFill>
                  <a:schemeClr val="tx1"/>
                </a:solidFill>
                <a:latin typeface="Arial" pitchFamily="34" charset="0"/>
                <a:ea typeface="ＭＳ Ｐゴシック" pitchFamily="34" charset="-128"/>
              </a:defRPr>
            </a:lvl4pPr>
            <a:lvl5pPr marL="1983128" indent="-220348" eaLnBrk="0" hangingPunct="0">
              <a:defRPr>
                <a:solidFill>
                  <a:schemeClr val="tx1"/>
                </a:solidFill>
                <a:latin typeface="Arial" pitchFamily="34" charset="0"/>
                <a:ea typeface="ＭＳ Ｐゴシック" pitchFamily="34" charset="-128"/>
              </a:defRPr>
            </a:lvl5pPr>
            <a:lvl6pPr marL="2423823" indent="-220348" eaLnBrk="0" fontAlgn="base" hangingPunct="0">
              <a:spcBef>
                <a:spcPct val="0"/>
              </a:spcBef>
              <a:spcAft>
                <a:spcPct val="0"/>
              </a:spcAft>
              <a:defRPr>
                <a:solidFill>
                  <a:schemeClr val="tx1"/>
                </a:solidFill>
                <a:latin typeface="Arial" pitchFamily="34" charset="0"/>
                <a:ea typeface="ＭＳ Ｐゴシック" pitchFamily="34" charset="-128"/>
              </a:defRPr>
            </a:lvl6pPr>
            <a:lvl7pPr marL="2864518" indent="-220348" eaLnBrk="0" fontAlgn="base" hangingPunct="0">
              <a:spcBef>
                <a:spcPct val="0"/>
              </a:spcBef>
              <a:spcAft>
                <a:spcPct val="0"/>
              </a:spcAft>
              <a:defRPr>
                <a:solidFill>
                  <a:schemeClr val="tx1"/>
                </a:solidFill>
                <a:latin typeface="Arial" pitchFamily="34" charset="0"/>
                <a:ea typeface="ＭＳ Ｐゴシック" pitchFamily="34" charset="-128"/>
              </a:defRPr>
            </a:lvl7pPr>
            <a:lvl8pPr marL="3305213" indent="-220348" eaLnBrk="0" fontAlgn="base" hangingPunct="0">
              <a:spcBef>
                <a:spcPct val="0"/>
              </a:spcBef>
              <a:spcAft>
                <a:spcPct val="0"/>
              </a:spcAft>
              <a:defRPr>
                <a:solidFill>
                  <a:schemeClr val="tx1"/>
                </a:solidFill>
                <a:latin typeface="Arial" pitchFamily="34" charset="0"/>
                <a:ea typeface="ＭＳ Ｐゴシック" pitchFamily="34" charset="-128"/>
              </a:defRPr>
            </a:lvl8pPr>
            <a:lvl9pPr marL="3745908" indent="-220348"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9BD35E18-39D7-4096-8C83-FDDCEB622B1E}" type="slidenum">
              <a:rPr lang="en-US" smtClean="0">
                <a:latin typeface="Calibri" pitchFamily="34" charset="0"/>
              </a:rPr>
              <a:pPr eaLnBrk="1" hangingPunct="1"/>
              <a:t>17</a:t>
            </a:fld>
            <a:endParaRPr lang="en-US" smtClean="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clear vehicle to study and understand such dependencies (transient dynamics</a:t>
            </a:r>
            <a:r>
              <a:rPr lang="en-US" sz="1200" kern="1200" baseline="0" dirty="0" smtClean="0">
                <a:solidFill>
                  <a:schemeClr val="tx1"/>
                </a:solidFill>
                <a:effectLst/>
                <a:latin typeface="+mn-lt"/>
                <a:ea typeface="+mn-ea"/>
                <a:cs typeface="+mn-cs"/>
              </a:rPr>
              <a:t> vs job design parameters)</a:t>
            </a:r>
            <a:r>
              <a:rPr lang="en-US" sz="1200" kern="1200" dirty="0" smtClean="0">
                <a:solidFill>
                  <a:schemeClr val="tx1"/>
                </a:solidFill>
                <a:effectLst/>
                <a:latin typeface="+mn-lt"/>
                <a:ea typeface="+mn-ea"/>
                <a:cs typeface="+mn-cs"/>
              </a:rPr>
              <a:t> is the API-RP 19B Section IV test in which a single shape charge is used to perforate a rock core, and subsequent core flow can be measured and characterized using high-speed pressure gauges and flow meters. </a:t>
            </a:r>
            <a:endParaRPr lang="en-US" dirty="0"/>
          </a:p>
        </p:txBody>
      </p:sp>
      <p:sp>
        <p:nvSpPr>
          <p:cNvPr id="4" name="Slide Number Placeholder 3"/>
          <p:cNvSpPr>
            <a:spLocks noGrp="1"/>
          </p:cNvSpPr>
          <p:nvPr>
            <p:ph type="sldNum" sz="quarter" idx="10"/>
          </p:nvPr>
        </p:nvSpPr>
        <p:spPr/>
        <p:txBody>
          <a:bodyPr/>
          <a:lstStyle/>
          <a:p>
            <a:fld id="{92C46103-B395-44B8-84AE-A6FEB8F4381D}" type="slidenum">
              <a:rPr lang="en-US" smtClean="0"/>
              <a:t>4</a:t>
            </a:fld>
            <a:endParaRPr lang="en-US"/>
          </a:p>
        </p:txBody>
      </p:sp>
    </p:spTree>
    <p:extLst>
      <p:ext uri="{BB962C8B-B14F-4D97-AF65-F5344CB8AC3E}">
        <p14:creationId xmlns:p14="http://schemas.microsoft.com/office/powerpoint/2010/main" val="4218674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hangingPunct="0">
              <a:buFont typeface="Wingdings" panose="05000000000000000000" pitchFamily="2" charset="2"/>
              <a:buNone/>
            </a:pPr>
            <a:r>
              <a:rPr lang="en-US" dirty="0" smtClean="0"/>
              <a:t>The generation and flow characteristics of the perforation tunnel strongly depend on the features of the pressure curve shown (e.g., minimum pressure, temporal gradients, etc.). Note the</a:t>
            </a:r>
            <a:r>
              <a:rPr lang="en-US" baseline="0" dirty="0" smtClean="0"/>
              <a:t> extremely small time scale (&lt;1sec) that characterizes the post-perforating event.</a:t>
            </a:r>
            <a:endParaRPr lang="en-US" dirty="0" smtClean="0"/>
          </a:p>
          <a:p>
            <a:pPr marL="285750" indent="-285750" algn="just" hangingPunct="0">
              <a:buFont typeface="Wingdings" panose="05000000000000000000" pitchFamily="2" charset="2"/>
              <a:buChar char="Ø"/>
            </a:pPr>
            <a:endParaRPr lang="en-US" dirty="0" smtClean="0"/>
          </a:p>
          <a:p>
            <a:pPr marL="0" indent="0" algn="just" hangingPunct="0">
              <a:buFont typeface="Wingdings" panose="05000000000000000000" pitchFamily="2" charset="2"/>
              <a:buNone/>
            </a:pPr>
            <a:r>
              <a:rPr lang="en-US" dirty="0" smtClean="0"/>
              <a:t>Though the details of the pressure curve look complicated, the general trends of the dynamics are dominated by only a few physical processes that can be mathematically simplified and modeled.</a:t>
            </a:r>
          </a:p>
          <a:p>
            <a:pPr marL="285750" indent="-285750" algn="just" hangingPunct="0">
              <a:buFont typeface="Wingdings" panose="05000000000000000000" pitchFamily="2" charset="2"/>
              <a:buChar char="Ø"/>
            </a:pPr>
            <a:endParaRPr lang="en-US" dirty="0" smtClean="0"/>
          </a:p>
          <a:p>
            <a:pPr marL="0" indent="0" algn="just" hangingPunct="0">
              <a:buFont typeface="Wingdings" panose="05000000000000000000" pitchFamily="2" charset="2"/>
              <a:buNone/>
            </a:pPr>
            <a:r>
              <a:rPr lang="en-US" dirty="0" smtClean="0"/>
              <a:t>Challenges: </a:t>
            </a:r>
          </a:p>
          <a:p>
            <a:pPr algn="just" hangingPunct="0"/>
            <a:r>
              <a:rPr lang="en-US" dirty="0" smtClean="0"/>
              <a:t>            - Experimental costs</a:t>
            </a:r>
          </a:p>
          <a:p>
            <a:pPr algn="just" hangingPunct="0"/>
            <a:r>
              <a:rPr lang="en-US" dirty="0" smtClean="0"/>
              <a:t>            - Limited data</a:t>
            </a:r>
          </a:p>
          <a:p>
            <a:pPr algn="just" hangingPunct="0"/>
            <a:r>
              <a:rPr lang="en-US" dirty="0" smtClean="0"/>
              <a:t>            - Impractical when large DOEs (design</a:t>
            </a:r>
            <a:r>
              <a:rPr lang="en-US" baseline="0" dirty="0" smtClean="0"/>
              <a:t> through experimental studies) </a:t>
            </a:r>
            <a:r>
              <a:rPr lang="en-US" dirty="0" smtClean="0"/>
              <a:t> are required</a:t>
            </a:r>
          </a:p>
          <a:p>
            <a:endParaRPr lang="en-US" dirty="0"/>
          </a:p>
        </p:txBody>
      </p:sp>
      <p:sp>
        <p:nvSpPr>
          <p:cNvPr id="4" name="Slide Number Placeholder 3"/>
          <p:cNvSpPr>
            <a:spLocks noGrp="1"/>
          </p:cNvSpPr>
          <p:nvPr>
            <p:ph type="sldNum" sz="quarter" idx="10"/>
          </p:nvPr>
        </p:nvSpPr>
        <p:spPr/>
        <p:txBody>
          <a:bodyPr/>
          <a:lstStyle/>
          <a:p>
            <a:fld id="{92C46103-B395-44B8-84AE-A6FEB8F4381D}" type="slidenum">
              <a:rPr lang="en-US" smtClean="0"/>
              <a:t>5</a:t>
            </a:fld>
            <a:endParaRPr lang="en-US"/>
          </a:p>
        </p:txBody>
      </p:sp>
    </p:spTree>
    <p:extLst>
      <p:ext uri="{BB962C8B-B14F-4D97-AF65-F5344CB8AC3E}">
        <p14:creationId xmlns:p14="http://schemas.microsoft.com/office/powerpoint/2010/main" val="2565127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605836-B977-43B7-93C6-D83E89DFF1A7}" type="slidenum">
              <a:rPr lang="en-US" smtClean="0"/>
              <a:t>6</a:t>
            </a:fld>
            <a:endParaRPr lang="en-US"/>
          </a:p>
        </p:txBody>
      </p:sp>
    </p:spTree>
    <p:extLst>
      <p:ext uri="{BB962C8B-B14F-4D97-AF65-F5344CB8AC3E}">
        <p14:creationId xmlns:p14="http://schemas.microsoft.com/office/powerpoint/2010/main" val="674444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recently developed an engineering workflow that combines experimental and numerical modeling to evaluate and optimize the shaped charge performance.  The workflow is primarily targeted towards exploiting the capabilities of a perforation flow laboratory in conjunction with numerical modeling. As seen from the workflow below, apart from the experimental testing in the flow laboratory, our modeling efforts are focused on two aspects:</a:t>
            </a:r>
          </a:p>
          <a:p>
            <a:pPr lvl="0"/>
            <a:r>
              <a:rPr lang="en-US" sz="1200" kern="1200" dirty="0" smtClean="0">
                <a:solidFill>
                  <a:schemeClr val="tx1"/>
                </a:solidFill>
                <a:effectLst/>
                <a:latin typeface="+mn-lt"/>
                <a:ea typeface="+mn-ea"/>
                <a:cs typeface="+mn-cs"/>
              </a:rPr>
              <a:t>Development of a novel full-physics CFD model that utilizes digital rock physics to simulate the flow around the true geometry of the perforation tunnel.</a:t>
            </a:r>
          </a:p>
          <a:p>
            <a:pPr lvl="0"/>
            <a:r>
              <a:rPr lang="en-US" sz="1200" kern="1200" dirty="0" smtClean="0">
                <a:solidFill>
                  <a:schemeClr val="tx1"/>
                </a:solidFill>
                <a:effectLst/>
                <a:latin typeface="+mn-lt"/>
                <a:ea typeface="+mn-ea"/>
                <a:cs typeface="+mn-cs"/>
              </a:rPr>
              <a:t>Development of a fast computational model based on laboratory apparatus to complement the transient effects seen in lab experiments</a:t>
            </a:r>
            <a:r>
              <a:rPr lang="en-US" sz="120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focus of this work</a:t>
            </a:r>
            <a:r>
              <a:rPr lang="en-US" sz="1200" kern="1200" baseline="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2C46103-B395-44B8-84AE-A6FEB8F4381D}" type="slidenum">
              <a:rPr lang="en-US" smtClean="0"/>
              <a:t>8</a:t>
            </a:fld>
            <a:endParaRPr lang="en-US"/>
          </a:p>
        </p:txBody>
      </p:sp>
    </p:spTree>
    <p:extLst>
      <p:ext uri="{BB962C8B-B14F-4D97-AF65-F5344CB8AC3E}">
        <p14:creationId xmlns:p14="http://schemas.microsoft.com/office/powerpoint/2010/main" val="184993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used four major development steps to create this simulation tool</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2C46103-B395-44B8-84AE-A6FEB8F4381D}" type="slidenum">
              <a:rPr lang="en-US" smtClean="0"/>
              <a:t>9</a:t>
            </a:fld>
            <a:endParaRPr lang="en-US"/>
          </a:p>
        </p:txBody>
      </p:sp>
    </p:spTree>
    <p:extLst>
      <p:ext uri="{BB962C8B-B14F-4D97-AF65-F5344CB8AC3E}">
        <p14:creationId xmlns:p14="http://schemas.microsoft.com/office/powerpoint/2010/main" val="945350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schematic</a:t>
            </a:r>
            <a:r>
              <a:rPr lang="en-US" baseline="0" dirty="0" smtClean="0"/>
              <a:t> above shows the key components of the model (which is similar to the Section-IV apparatus) which include the wellbore, gun chamber, rock core, accumulators and connections and most importantly, the perforation tunnel. Appropriate numerical conditions relating to initial pressures in wellbore, pore, gun chamber are considered. The rock core properties considered include the porosity and permeability.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2C46103-B395-44B8-84AE-A6FEB8F4381D}" type="slidenum">
              <a:rPr lang="en-US" smtClean="0"/>
              <a:t>10</a:t>
            </a:fld>
            <a:endParaRPr lang="en-US"/>
          </a:p>
        </p:txBody>
      </p:sp>
    </p:spTree>
    <p:extLst>
      <p:ext uri="{BB962C8B-B14F-4D97-AF65-F5344CB8AC3E}">
        <p14:creationId xmlns:p14="http://schemas.microsoft.com/office/powerpoint/2010/main" val="4241168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table above</a:t>
            </a:r>
            <a:r>
              <a:rPr lang="en-US" baseline="0" dirty="0" smtClean="0"/>
              <a:t> again shows the dominant parameters that are used to represent the Section-IV test using a simplified, yet full-physics mathematical model.</a:t>
            </a:r>
          </a:p>
          <a:p>
            <a:endParaRPr lang="en-US" baseline="0" dirty="0" smtClean="0"/>
          </a:p>
          <a:p>
            <a:r>
              <a:rPr lang="en-US" baseline="0" dirty="0" smtClean="0"/>
              <a:t>The plot shows an example where the model can be quickly used to understand the influence of core permeability on the dynamics of the pressure curve. As expected, as permeability is increased from 50md to 200md,</a:t>
            </a:r>
          </a:p>
          <a:p>
            <a:r>
              <a:rPr lang="en-US" baseline="0" dirty="0" smtClean="0"/>
              <a:t>           -  the magnitude of dynamic underbalance is reduced</a:t>
            </a:r>
          </a:p>
          <a:p>
            <a:r>
              <a:rPr lang="en-US" baseline="0" dirty="0" smtClean="0"/>
              <a:t>           -  The time required to reach equilibrium is reduced with increasing permeability</a:t>
            </a:r>
            <a:endParaRPr lang="en-US" dirty="0"/>
          </a:p>
        </p:txBody>
      </p:sp>
      <p:sp>
        <p:nvSpPr>
          <p:cNvPr id="4" name="Slide Number Placeholder 3"/>
          <p:cNvSpPr>
            <a:spLocks noGrp="1"/>
          </p:cNvSpPr>
          <p:nvPr>
            <p:ph type="sldNum" sz="quarter" idx="10"/>
          </p:nvPr>
        </p:nvSpPr>
        <p:spPr/>
        <p:txBody>
          <a:bodyPr/>
          <a:lstStyle/>
          <a:p>
            <a:fld id="{92C46103-B395-44B8-84AE-A6FEB8F4381D}" type="slidenum">
              <a:rPr lang="en-US" smtClean="0"/>
              <a:t>13</a:t>
            </a:fld>
            <a:endParaRPr lang="en-US"/>
          </a:p>
        </p:txBody>
      </p:sp>
    </p:spTree>
    <p:extLst>
      <p:ext uri="{BB962C8B-B14F-4D97-AF65-F5344CB8AC3E}">
        <p14:creationId xmlns:p14="http://schemas.microsoft.com/office/powerpoint/2010/main" val="768925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for the roadmap going forward, the following are the key steps involved:</a:t>
            </a:r>
          </a:p>
          <a:p>
            <a:endParaRPr lang="en-US" baseline="0" dirty="0" smtClean="0"/>
          </a:p>
          <a:p>
            <a:pPr marL="171450" indent="-171450">
              <a:buFontTx/>
              <a:buChar char="-"/>
            </a:pPr>
            <a:r>
              <a:rPr lang="en-US" u="sng" baseline="0" dirty="0" smtClean="0"/>
              <a:t>Current status</a:t>
            </a:r>
            <a:r>
              <a:rPr lang="en-US" baseline="0" dirty="0" smtClean="0"/>
              <a:t>: First-gen fast physics model to simulate transient dynamics of a Section-IV test has been developed</a:t>
            </a:r>
          </a:p>
          <a:p>
            <a:pPr marL="171450" indent="-171450">
              <a:buFontTx/>
              <a:buChar char="-"/>
            </a:pPr>
            <a:r>
              <a:rPr lang="en-US" dirty="0" smtClean="0"/>
              <a:t>Improve</a:t>
            </a:r>
            <a:r>
              <a:rPr lang="en-US" baseline="0" dirty="0" smtClean="0"/>
              <a:t> the model by including perforation geometry effects, crushed zones and more importantly, relevant burn models</a:t>
            </a:r>
          </a:p>
          <a:p>
            <a:pPr marL="171450" indent="-171450">
              <a:buFontTx/>
              <a:buChar char="-"/>
            </a:pPr>
            <a:r>
              <a:rPr lang="en-US" baseline="0" dirty="0" smtClean="0"/>
              <a:t>Comprehensive validation of the model using gauge data and CFD</a:t>
            </a:r>
          </a:p>
          <a:p>
            <a:pPr marL="171450" indent="-171450">
              <a:buFontTx/>
              <a:buChar char="-"/>
            </a:pPr>
            <a:r>
              <a:rPr lang="en-US" baseline="0" dirty="0" smtClean="0"/>
              <a:t>Couple BHI’s proprietary clean-up model with fast physics to provide complete insight into underbalance and clean-up predictions</a:t>
            </a:r>
          </a:p>
          <a:p>
            <a:pPr marL="171450" indent="-171450">
              <a:buFontTx/>
              <a:buChar char="-"/>
            </a:pPr>
            <a:r>
              <a:rPr lang="en-US" baseline="0" dirty="0" smtClean="0"/>
              <a:t>Upscale the fully validated results from fast physics model to field scale simulator since both of them share the same benchtop platform (similar fundamental physics)</a:t>
            </a:r>
          </a:p>
          <a:p>
            <a:pPr marL="0" indent="0">
              <a:buFontTx/>
              <a:buNone/>
            </a:pPr>
            <a:endParaRPr lang="en-US" baseline="0" dirty="0" smtClean="0"/>
          </a:p>
          <a:p>
            <a:pPr marL="0" indent="0">
              <a:buFontTx/>
              <a:buNone/>
            </a:pPr>
            <a:r>
              <a:rPr lang="en-US" baseline="0" dirty="0" smtClean="0"/>
              <a:t>It should also be noted that in order to complement and support the development of the fast physics model, we plan to leverage CFD tools. CFD will be used to investigate fundamental mechanisms of perforation dynamics, validations and other critical predictive correlations (influence crushed zone and exact tunnel shape and size). As an example, the animation above shows how we are taking a fundamental approach in understanding perf dynamics. A basic nozzle flow is considered with water at the inlet and quiescent air filled in the channel. The animation (two phase flow) shows how pressure gradients drive the water column and compress the air in the closed channel system. We intend to use these numerical methods to develop a wellbore-gun-core model using CFD where the fluid dynamics is primarily driven by pressure gradients in a two-phase flow system. It should be noted that CFD will be used for subsequent validation of our fast-physics model. Although CFD is a valuable tool, expensive run times are a constraint in fully deploying CFD for dynamic perf studies.  </a:t>
            </a:r>
          </a:p>
        </p:txBody>
      </p:sp>
      <p:sp>
        <p:nvSpPr>
          <p:cNvPr id="4" name="Slide Number Placeholder 3"/>
          <p:cNvSpPr>
            <a:spLocks noGrp="1"/>
          </p:cNvSpPr>
          <p:nvPr>
            <p:ph type="sldNum" sz="quarter" idx="10"/>
          </p:nvPr>
        </p:nvSpPr>
        <p:spPr/>
        <p:txBody>
          <a:bodyPr/>
          <a:lstStyle/>
          <a:p>
            <a:fld id="{92C46103-B395-44B8-84AE-A6FEB8F4381D}" type="slidenum">
              <a:rPr lang="en-US" smtClean="0"/>
              <a:t>14</a:t>
            </a:fld>
            <a:endParaRPr lang="en-US"/>
          </a:p>
        </p:txBody>
      </p:sp>
    </p:spTree>
    <p:extLst>
      <p:ext uri="{BB962C8B-B14F-4D97-AF65-F5344CB8AC3E}">
        <p14:creationId xmlns:p14="http://schemas.microsoft.com/office/powerpoint/2010/main" val="7689258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Slide01_final.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65888"/>
          </a:xfrm>
          <a:prstGeom prst="rect">
            <a:avLst/>
          </a:prstGeom>
        </p:spPr>
      </p:pic>
      <p:sp>
        <p:nvSpPr>
          <p:cNvPr id="8" name="TextBox 7"/>
          <p:cNvSpPr txBox="1"/>
          <p:nvPr userDrawn="1"/>
        </p:nvSpPr>
        <p:spPr>
          <a:xfrm>
            <a:off x="549810" y="6209458"/>
            <a:ext cx="8315372"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00" b="0" i="0" u="none" strike="noStrike" kern="0" cap="none" spc="50" normalizeH="0" baseline="0" noProof="0" dirty="0" smtClean="0">
                <a:ln>
                  <a:noFill/>
                </a:ln>
                <a:solidFill>
                  <a:schemeClr val="tx1"/>
                </a:solidFill>
                <a:effectLst/>
                <a:uLnTx/>
                <a:uFillTx/>
                <a:latin typeface="Arial Narrow"/>
                <a:cs typeface="Arial Narrow"/>
              </a:rPr>
              <a:t>© 2015 BAKER HUGHES INCORPORATED.  ALL RIGHTS RESERVED.  TERMS AND CONDITIONS OF USE:  BY ACCEPTING THIS DOCUMENT, THE RECIPIENT AGREES THAT THE DOCUMENT TOGETHER WITH ALL INFORMATION INCLUDED THEREIN IS THE CONFIDENTIAL AND PROPRIETARY PROPERTY OF BAKER HUGHES INCORPORATED AND INCLUDES VALUABLE TRADE SECRETS AND/OR PROPRIETARY INFORMATION OF BAKER HUGHES (COLLECTIVELY "INFORMATION").  BAKER HUGHES RETAINS ALL RIGHTS UNDER COPYRIGHT LAWS AND TRADE SECRET LAWS OF THE UNITED STATES OF AMERICA AND OTHER COUNTRIES.  THE RECIPIENT FURTHER AGREES THAT THE DOCUMENT MAY NOT BE DISTRIBUTED, TRANSMITTED, COPIED OR REPRODUCED IN WHOLE OR IN PART BY ANY MEANS, ELECTRONIC, MECHANICAL, OR OTHERWISE, WITHOUT THE EXPRESS PRIOR WRITTEN CONSENT OF BAKER HUGHES, AND MAY NOT BE USED DIRECTLY OR INDIRECTLY IN ANY WAY DETRIMENTAL TO BAKER HUGHES’ INTEREST. </a:t>
            </a:r>
          </a:p>
        </p:txBody>
      </p:sp>
      <p:pic>
        <p:nvPicPr>
          <p:cNvPr id="9" name="Picture 8" descr="Baker.Hughes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80939" y="3430036"/>
            <a:ext cx="1372968" cy="758341"/>
          </a:xfrm>
          <a:prstGeom prst="rect">
            <a:avLst/>
          </a:prstGeom>
        </p:spPr>
      </p:pic>
      <p:sp>
        <p:nvSpPr>
          <p:cNvPr id="2" name="Title 1"/>
          <p:cNvSpPr>
            <a:spLocks noGrp="1"/>
          </p:cNvSpPr>
          <p:nvPr>
            <p:ph type="ctrTitle"/>
          </p:nvPr>
        </p:nvSpPr>
        <p:spPr>
          <a:xfrm>
            <a:off x="510370" y="2706273"/>
            <a:ext cx="6146905" cy="1470025"/>
          </a:xfrm>
        </p:spPr>
        <p:txBody>
          <a:bodyPr>
            <a:normAutofit/>
          </a:bodyPr>
          <a:lstStyle>
            <a:lvl1pPr>
              <a:defRPr sz="31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21117" y="3830984"/>
            <a:ext cx="6144046" cy="586534"/>
          </a:xfrm>
        </p:spPr>
        <p:txBody>
          <a:bodyPr>
            <a:normAutofit/>
          </a:bodyPr>
          <a:lstStyle>
            <a:lvl1pPr marL="0" indent="0" algn="l">
              <a:buNone/>
              <a:defRPr sz="25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785070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658690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5" descr="shutterstock_146889698.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a:off x="0" y="1"/>
            <a:ext cx="9144000" cy="6858000"/>
          </a:xfrm>
          <a:prstGeom prst="rect">
            <a:avLst/>
          </a:prstGeom>
        </p:spPr>
      </p:pic>
      <p:sp>
        <p:nvSpPr>
          <p:cNvPr id="9" name="Title 1"/>
          <p:cNvSpPr>
            <a:spLocks noGrp="1"/>
          </p:cNvSpPr>
          <p:nvPr>
            <p:ph type="title"/>
          </p:nvPr>
        </p:nvSpPr>
        <p:spPr>
          <a:xfrm>
            <a:off x="611881" y="3120991"/>
            <a:ext cx="7772400" cy="594458"/>
          </a:xfrm>
        </p:spPr>
        <p:txBody>
          <a:bodyPr anchor="t">
            <a:normAutofit/>
          </a:bodyPr>
          <a:lstStyle>
            <a:lvl1pPr algn="l">
              <a:defRPr sz="3000" b="0" i="0" cap="none" spc="50">
                <a:solidFill>
                  <a:srgbClr val="FFFFFF"/>
                </a:solidFill>
                <a:latin typeface="Arial Narrow"/>
                <a:cs typeface="Arial Narrow"/>
              </a:defRPr>
            </a:lvl1pPr>
          </a:lstStyle>
          <a:p>
            <a:r>
              <a:rPr lang="en-US" smtClean="0"/>
              <a:t>Click to edit Master title style</a:t>
            </a:r>
            <a:endParaRPr lang="en-US" dirty="0"/>
          </a:p>
        </p:txBody>
      </p:sp>
      <p:sp>
        <p:nvSpPr>
          <p:cNvPr id="10" name="Text Placeholder 2"/>
          <p:cNvSpPr>
            <a:spLocks noGrp="1"/>
          </p:cNvSpPr>
          <p:nvPr>
            <p:ph type="body" idx="1"/>
          </p:nvPr>
        </p:nvSpPr>
        <p:spPr>
          <a:xfrm>
            <a:off x="611881" y="3715449"/>
            <a:ext cx="7772400" cy="502135"/>
          </a:xfrm>
        </p:spPr>
        <p:txBody>
          <a:bodyPr anchor="t" anchorCtr="0"/>
          <a:lstStyle>
            <a:lvl1pPr marL="0" indent="0">
              <a:buNone/>
              <a:defRPr sz="2000" spc="5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11" name="Picture 10" descr="yellowbar.png"/>
          <p:cNvPicPr>
            <a:picLocks noChangeAspect="1"/>
          </p:cNvPicPr>
          <p:nvPr userDrawn="1"/>
        </p:nvPicPr>
        <p:blipFill rotWithShape="1">
          <a:blip r:embed="rId3" cstate="email">
            <a:extLst>
              <a:ext uri="{28A0092B-C50C-407E-A947-70E740481C1C}">
                <a14:useLocalDpi xmlns:a14="http://schemas.microsoft.com/office/drawing/2010/main"/>
              </a:ext>
            </a:extLst>
          </a:blip>
          <a:srcRect r="25900" b="28255"/>
          <a:stretch/>
        </p:blipFill>
        <p:spPr>
          <a:xfrm>
            <a:off x="510370" y="1962727"/>
            <a:ext cx="6154793" cy="218685"/>
          </a:xfrm>
          <a:prstGeom prst="rect">
            <a:avLst/>
          </a:prstGeom>
        </p:spPr>
      </p:pic>
      <p:pic>
        <p:nvPicPr>
          <p:cNvPr id="12" name="Picture 1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410947" y="6326689"/>
            <a:ext cx="503706" cy="268643"/>
          </a:xfrm>
          <a:prstGeom prst="rect">
            <a:avLst/>
          </a:prstGeom>
        </p:spPr>
      </p:pic>
    </p:spTree>
    <p:extLst>
      <p:ext uri="{BB962C8B-B14F-4D97-AF65-F5344CB8AC3E}">
        <p14:creationId xmlns:p14="http://schemas.microsoft.com/office/powerpoint/2010/main" val="4008401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88752" y="1054100"/>
            <a:ext cx="4038600" cy="4525963"/>
          </a:xfrm>
        </p:spPr>
        <p:txBody>
          <a:bodyPr/>
          <a:lstStyle>
            <a:lvl1pPr>
              <a:defRPr sz="2000"/>
            </a:lvl1pPr>
            <a:lvl2pPr>
              <a:defRPr sz="2000">
                <a:solidFill>
                  <a:srgbClr val="000000"/>
                </a:solidFill>
              </a:defRPr>
            </a:lvl2pPr>
            <a:lvl3pPr>
              <a:defRPr sz="1800">
                <a:solidFill>
                  <a:srgbClr val="000000"/>
                </a:solidFill>
              </a:defRPr>
            </a:lvl3pPr>
            <a:lvl4pPr>
              <a:defRPr sz="16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Content Placeholder 3"/>
          <p:cNvSpPr>
            <a:spLocks noGrp="1"/>
          </p:cNvSpPr>
          <p:nvPr>
            <p:ph sz="half" idx="2"/>
          </p:nvPr>
        </p:nvSpPr>
        <p:spPr>
          <a:xfrm>
            <a:off x="4679752" y="1054100"/>
            <a:ext cx="4038600" cy="4525963"/>
          </a:xfrm>
        </p:spPr>
        <p:txBody>
          <a:bodyPr/>
          <a:lstStyle>
            <a:lvl1pPr>
              <a:defRPr sz="2000"/>
            </a:lvl1pPr>
            <a:lvl2pPr>
              <a:defRPr sz="2000"/>
            </a:lvl2pPr>
            <a:lvl3pPr>
              <a:defRPr sz="1800">
                <a:solidFill>
                  <a:srgbClr val="000000"/>
                </a:solidFill>
              </a:defRPr>
            </a:lvl3pPr>
            <a:lvl4pPr>
              <a:defRPr sz="16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446961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43776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257045" y="0"/>
            <a:ext cx="5896916" cy="4535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1773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0"/>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1161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726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4147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6640" y="274638"/>
            <a:ext cx="8229600" cy="59055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96640" y="10541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Slide Number Placeholder 4"/>
          <p:cNvSpPr txBox="1">
            <a:spLocks/>
          </p:cNvSpPr>
          <p:nvPr/>
        </p:nvSpPr>
        <p:spPr>
          <a:xfrm>
            <a:off x="99096" y="6375232"/>
            <a:ext cx="549733" cy="258497"/>
          </a:xfrm>
          <a:prstGeom prst="rect">
            <a:avLst/>
          </a:prstGeom>
        </p:spPr>
        <p:txBody>
          <a:bodyPr/>
          <a:lstStyle>
            <a:defPPr>
              <a:defRPr lang="en-US"/>
            </a:defPPr>
            <a:lvl1pPr marL="0" algn="r" defTabSz="457200" rtl="0" eaLnBrk="1" latinLnBrk="0" hangingPunct="1">
              <a:defRPr sz="1000" kern="1200">
                <a:solidFill>
                  <a:schemeClr val="bg2">
                    <a:lumMod val="40000"/>
                    <a:lumOff val="60000"/>
                  </a:schemeClr>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a:defRPr/>
            </a:pPr>
            <a:fld id="{96A107B4-1824-E244-A23F-1E950FD15AFA}" type="slidenum">
              <a:rPr lang="en-US" kern="0" smtClean="0">
                <a:solidFill>
                  <a:srgbClr val="808080">
                    <a:lumMod val="40000"/>
                    <a:lumOff val="60000"/>
                  </a:srgbClr>
                </a:solidFill>
              </a:rPr>
              <a:pPr algn="l" defTabSz="914400">
                <a:defRPr/>
              </a:pPr>
              <a:t>‹#›</a:t>
            </a:fld>
            <a:endParaRPr lang="en-US" kern="0" dirty="0">
              <a:solidFill>
                <a:srgbClr val="808080">
                  <a:lumMod val="40000"/>
                  <a:lumOff val="60000"/>
                </a:srgbClr>
              </a:solidFill>
            </a:endParaRPr>
          </a:p>
        </p:txBody>
      </p:sp>
      <p:pic>
        <p:nvPicPr>
          <p:cNvPr id="9" name="Picture 8" descr="yellowbarbbt.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V="1">
            <a:off x="608725" y="-1"/>
            <a:ext cx="5188159" cy="168273"/>
          </a:xfrm>
          <a:prstGeom prst="rect">
            <a:avLst/>
          </a:prstGeom>
        </p:spPr>
      </p:pic>
      <p:pic>
        <p:nvPicPr>
          <p:cNvPr id="10" name="Picture 9" descr="yellowbarbbt.png"/>
          <p:cNvPicPr>
            <a:picLocks noChangeAspect="1"/>
          </p:cNvPicPr>
          <p:nvPr/>
        </p:nvPicPr>
        <p:blipFill rotWithShape="1">
          <a:blip r:embed="rId11">
            <a:extLst>
              <a:ext uri="{28A0092B-C50C-407E-A947-70E740481C1C}">
                <a14:useLocalDpi xmlns:a14="http://schemas.microsoft.com/office/drawing/2010/main" val="0"/>
              </a:ext>
            </a:extLst>
          </a:blip>
          <a:srcRect l="97400" t="-58954" b="-1"/>
          <a:stretch/>
        </p:blipFill>
        <p:spPr>
          <a:xfrm flipV="1">
            <a:off x="0" y="6418734"/>
            <a:ext cx="134908" cy="267479"/>
          </a:xfrm>
          <a:prstGeom prst="rect">
            <a:avLst/>
          </a:prstGeom>
        </p:spPr>
      </p:pic>
      <p:pic>
        <p:nvPicPr>
          <p:cNvPr id="11" name="Picture 10"/>
          <p:cNvPicPr>
            <a:picLocks noChangeAspect="1"/>
          </p:cNvPicPr>
          <p:nvPr/>
        </p:nvPicPr>
        <p:blipFill>
          <a:blip r:embed="rId12"/>
          <a:stretch>
            <a:fillRect/>
          </a:stretch>
        </p:blipFill>
        <p:spPr>
          <a:xfrm>
            <a:off x="8410947" y="6326689"/>
            <a:ext cx="503706" cy="268643"/>
          </a:xfrm>
          <a:prstGeom prst="rect">
            <a:avLst/>
          </a:prstGeom>
        </p:spPr>
      </p:pic>
      <p:sp>
        <p:nvSpPr>
          <p:cNvPr id="12" name="TextBox 11"/>
          <p:cNvSpPr txBox="1"/>
          <p:nvPr/>
        </p:nvSpPr>
        <p:spPr>
          <a:xfrm rot="16200000">
            <a:off x="-814176" y="5467682"/>
            <a:ext cx="1767220" cy="184667"/>
          </a:xfrm>
          <a:prstGeom prst="rect">
            <a:avLst/>
          </a:prstGeom>
          <a:noFill/>
        </p:spPr>
        <p:txBody>
          <a:bodyPr wrap="square" rtlCol="0">
            <a:spAutoFit/>
          </a:bodyPr>
          <a:lstStyle/>
          <a:p>
            <a:r>
              <a:rPr lang="en-US" sz="600" dirty="0" smtClean="0">
                <a:solidFill>
                  <a:srgbClr val="808080">
                    <a:lumMod val="60000"/>
                    <a:lumOff val="40000"/>
                  </a:srgbClr>
                </a:solidFill>
                <a:latin typeface="Arial Narrow"/>
                <a:cs typeface="Arial Narrow"/>
              </a:rPr>
              <a:t>© 2014</a:t>
            </a:r>
            <a:r>
              <a:rPr lang="en-US" sz="600" baseline="0" dirty="0" smtClean="0">
                <a:solidFill>
                  <a:srgbClr val="808080">
                    <a:lumMod val="60000"/>
                    <a:lumOff val="40000"/>
                  </a:srgbClr>
                </a:solidFill>
                <a:latin typeface="Arial Narrow"/>
                <a:cs typeface="Arial Narrow"/>
              </a:rPr>
              <a:t> </a:t>
            </a:r>
            <a:r>
              <a:rPr lang="en-US" sz="600" dirty="0" smtClean="0">
                <a:solidFill>
                  <a:srgbClr val="808080">
                    <a:lumMod val="60000"/>
                    <a:lumOff val="40000"/>
                  </a:srgbClr>
                </a:solidFill>
                <a:latin typeface="Arial Narrow"/>
                <a:cs typeface="Arial Narrow"/>
              </a:rPr>
              <a:t>Baker Hughes Incorporated. All Rights Reserved. </a:t>
            </a:r>
            <a:endParaRPr lang="en-US" sz="600" dirty="0">
              <a:solidFill>
                <a:srgbClr val="808080">
                  <a:lumMod val="60000"/>
                  <a:lumOff val="40000"/>
                </a:srgbClr>
              </a:solidFill>
              <a:latin typeface="Arial Narrow"/>
              <a:cs typeface="Arial Narrow"/>
            </a:endParaRPr>
          </a:p>
        </p:txBody>
      </p:sp>
    </p:spTree>
    <p:extLst>
      <p:ext uri="{BB962C8B-B14F-4D97-AF65-F5344CB8AC3E}">
        <p14:creationId xmlns:p14="http://schemas.microsoft.com/office/powerpoint/2010/main" val="776674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7" r:id="rId7"/>
    <p:sldLayoutId id="2147483658" r:id="rId8"/>
    <p:sldLayoutId id="2147483659" r:id="rId9"/>
  </p:sldLayoutIdLst>
  <p:txStyles>
    <p:titleStyle>
      <a:lvl1pPr algn="l" defTabSz="457200" rtl="0" eaLnBrk="1" latinLnBrk="0" hangingPunct="1">
        <a:spcBef>
          <a:spcPct val="0"/>
        </a:spcBef>
        <a:buNone/>
        <a:defRPr sz="2800" kern="1200">
          <a:solidFill>
            <a:srgbClr val="156DB3"/>
          </a:solidFill>
          <a:latin typeface="Arial Narrow"/>
          <a:ea typeface="+mj-ea"/>
          <a:cs typeface="Arial Narrow"/>
        </a:defRPr>
      </a:lvl1pPr>
    </p:titleStyle>
    <p:bodyStyle>
      <a:lvl1pPr marL="173038" indent="-173038" algn="l" defTabSz="457200" rtl="0" eaLnBrk="1" latinLnBrk="0" hangingPunct="1">
        <a:spcBef>
          <a:spcPct val="20000"/>
        </a:spcBef>
        <a:buClr>
          <a:srgbClr val="156DB3"/>
        </a:buClr>
        <a:buFont typeface="Lucida Grande"/>
        <a:buChar char="▪"/>
        <a:defRPr sz="2000" kern="1200">
          <a:solidFill>
            <a:schemeClr val="tx1"/>
          </a:solidFill>
          <a:latin typeface="Arial Narrow"/>
          <a:ea typeface="+mn-ea"/>
          <a:cs typeface="Arial Narrow"/>
        </a:defRPr>
      </a:lvl1pPr>
      <a:lvl2pPr marL="457200" indent="-228600" algn="l" defTabSz="457200" rtl="0" eaLnBrk="1" latinLnBrk="0" hangingPunct="1">
        <a:spcBef>
          <a:spcPct val="20000"/>
        </a:spcBef>
        <a:buFont typeface="Arial"/>
        <a:buChar char="–"/>
        <a:defRPr sz="2000" kern="1200">
          <a:solidFill>
            <a:schemeClr val="tx1"/>
          </a:solidFill>
          <a:latin typeface="Arial Narrow"/>
          <a:ea typeface="+mn-ea"/>
          <a:cs typeface="Arial Narrow"/>
        </a:defRPr>
      </a:lvl2pPr>
      <a:lvl3pPr marL="631825" indent="-174625" algn="l" defTabSz="457200" rtl="0" eaLnBrk="1" latinLnBrk="0" hangingPunct="1">
        <a:spcBef>
          <a:spcPct val="20000"/>
        </a:spcBef>
        <a:buClr>
          <a:srgbClr val="156DB3"/>
        </a:buClr>
        <a:buFont typeface="Lucida Grande"/>
        <a:buChar char="▪"/>
        <a:defRPr sz="1800" kern="1200">
          <a:solidFill>
            <a:srgbClr val="000000"/>
          </a:solidFill>
          <a:latin typeface="Arial Narrow"/>
          <a:ea typeface="+mn-ea"/>
          <a:cs typeface="Arial Narrow"/>
        </a:defRPr>
      </a:lvl3pPr>
      <a:lvl4pPr marL="860425" indent="-174625" algn="l" defTabSz="457200" rtl="0" eaLnBrk="1" latinLnBrk="0" hangingPunct="1">
        <a:spcBef>
          <a:spcPct val="20000"/>
        </a:spcBef>
        <a:buFont typeface="Arial"/>
        <a:buChar char="–"/>
        <a:defRPr sz="1600" kern="1200">
          <a:solidFill>
            <a:schemeClr val="tx1"/>
          </a:solidFill>
          <a:latin typeface="Arial Narrow"/>
          <a:ea typeface="+mn-ea"/>
          <a:cs typeface="Arial Narrow"/>
        </a:defRPr>
      </a:lvl4pPr>
      <a:lvl5pPr marL="2057400" indent="-228600" algn="l" defTabSz="457200" rtl="0" eaLnBrk="1" latinLnBrk="0" hangingPunct="1">
        <a:spcBef>
          <a:spcPct val="20000"/>
        </a:spcBef>
        <a:buFont typeface="Arial"/>
        <a:buChar char="»"/>
        <a:defRPr sz="2000" kern="1200">
          <a:solidFill>
            <a:schemeClr val="tx1"/>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cid:image001.jpg@01CD76F7.FF676BE0" TargetMode="External"/><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4718" y="1785000"/>
            <a:ext cx="8188655" cy="1394928"/>
          </a:xfrm>
          <a:solidFill>
            <a:schemeClr val="accent1"/>
          </a:solidFill>
        </p:spPr>
        <p:txBody>
          <a:bodyPr>
            <a:noAutofit/>
          </a:bodyPr>
          <a:lstStyle/>
          <a:p>
            <a:pPr algn="ctr"/>
            <a:r>
              <a:rPr lang="en-US" sz="3200" b="1" dirty="0" smtClean="0">
                <a:solidFill>
                  <a:schemeClr val="tx1"/>
                </a:solidFill>
              </a:rPr>
              <a:t>2015 </a:t>
            </a:r>
            <a:r>
              <a:rPr lang="en-US" sz="3200" b="1" dirty="0">
                <a:solidFill>
                  <a:schemeClr val="tx1"/>
                </a:solidFill>
              </a:rPr>
              <a:t>International </a:t>
            </a:r>
            <a:r>
              <a:rPr lang="en-US" sz="3200" b="1" dirty="0" smtClean="0">
                <a:solidFill>
                  <a:schemeClr val="tx1"/>
                </a:solidFill>
              </a:rPr>
              <a:t>Perforating Symposium </a:t>
            </a:r>
            <a:r>
              <a:rPr lang="en-US" sz="3200" dirty="0" smtClean="0">
                <a:solidFill>
                  <a:schemeClr val="tx1"/>
                </a:solidFill>
              </a:rPr>
              <a:t/>
            </a:r>
            <a:br>
              <a:rPr lang="en-US" sz="3200" dirty="0" smtClean="0">
                <a:solidFill>
                  <a:schemeClr val="tx1"/>
                </a:solidFill>
              </a:rPr>
            </a:br>
            <a:r>
              <a:rPr lang="en-US" sz="1800" dirty="0">
                <a:solidFill>
                  <a:schemeClr val="tx1"/>
                </a:solidFill>
              </a:rPr>
              <a:t>T</a:t>
            </a:r>
            <a:r>
              <a:rPr lang="en-US" sz="1800" dirty="0" smtClean="0">
                <a:solidFill>
                  <a:schemeClr val="tx1"/>
                </a:solidFill>
              </a:rPr>
              <a:t>he Renaissance Hotel, Amsterdam</a:t>
            </a:r>
            <a:br>
              <a:rPr lang="en-US" sz="1800" dirty="0" smtClean="0">
                <a:solidFill>
                  <a:schemeClr val="tx1"/>
                </a:solidFill>
              </a:rPr>
            </a:br>
            <a:r>
              <a:rPr lang="en-US" sz="1800" dirty="0">
                <a:solidFill>
                  <a:schemeClr val="tx1"/>
                </a:solidFill>
              </a:rPr>
              <a:t> </a:t>
            </a:r>
            <a:r>
              <a:rPr lang="en-US" sz="1800" dirty="0" smtClean="0">
                <a:solidFill>
                  <a:schemeClr val="tx1"/>
                </a:solidFill>
              </a:rPr>
              <a:t>May 19</a:t>
            </a:r>
            <a:r>
              <a:rPr lang="en-US" sz="1800" baseline="30000" dirty="0">
                <a:solidFill>
                  <a:schemeClr val="tx1"/>
                </a:solidFill>
              </a:rPr>
              <a:t> </a:t>
            </a:r>
            <a:r>
              <a:rPr lang="en-US" sz="1800" baseline="30000" dirty="0" smtClean="0">
                <a:solidFill>
                  <a:schemeClr val="tx1"/>
                </a:solidFill>
              </a:rPr>
              <a:t>–</a:t>
            </a:r>
            <a:r>
              <a:rPr lang="en-US" sz="1800" dirty="0" smtClean="0">
                <a:solidFill>
                  <a:schemeClr val="tx1"/>
                </a:solidFill>
              </a:rPr>
              <a:t> 21,  2015</a:t>
            </a:r>
            <a:r>
              <a:rPr lang="en-US" sz="2400" dirty="0">
                <a:solidFill>
                  <a:schemeClr val="tx1"/>
                </a:solidFill>
              </a:rPr>
              <a:t/>
            </a:r>
            <a:br>
              <a:rPr lang="en-US" sz="2400" dirty="0">
                <a:solidFill>
                  <a:schemeClr val="tx1"/>
                </a:solidFill>
              </a:rPr>
            </a:br>
            <a:endParaRPr lang="en-US" sz="2400" dirty="0">
              <a:solidFill>
                <a:schemeClr val="tx1"/>
              </a:solidFill>
            </a:endParaRPr>
          </a:p>
        </p:txBody>
      </p:sp>
      <p:sp>
        <p:nvSpPr>
          <p:cNvPr id="3" name="Subtitle 2"/>
          <p:cNvSpPr>
            <a:spLocks noGrp="1"/>
          </p:cNvSpPr>
          <p:nvPr>
            <p:ph type="subTitle" idx="1"/>
          </p:nvPr>
        </p:nvSpPr>
        <p:spPr>
          <a:xfrm>
            <a:off x="341195" y="3179928"/>
            <a:ext cx="6686926" cy="1774844"/>
          </a:xfrm>
        </p:spPr>
        <p:txBody>
          <a:bodyPr>
            <a:noAutofit/>
          </a:bodyPr>
          <a:lstStyle/>
          <a:p>
            <a:r>
              <a:rPr lang="en-US" sz="2400" b="1" dirty="0"/>
              <a:t>Fast-physics </a:t>
            </a:r>
            <a:r>
              <a:rPr lang="en-US" sz="2400" b="1" dirty="0" smtClean="0"/>
              <a:t>Computational Model </a:t>
            </a:r>
            <a:r>
              <a:rPr lang="en-US" sz="2400" b="1" dirty="0"/>
              <a:t>to </a:t>
            </a:r>
            <a:r>
              <a:rPr lang="en-US" sz="2400" b="1" dirty="0" smtClean="0"/>
              <a:t>Predict Complex Transient Dynamics </a:t>
            </a:r>
            <a:r>
              <a:rPr lang="en-US" sz="2400" b="1" dirty="0"/>
              <a:t>of API </a:t>
            </a:r>
            <a:r>
              <a:rPr lang="en-US" sz="2400" b="1" dirty="0" smtClean="0"/>
              <a:t>Section </a:t>
            </a:r>
            <a:r>
              <a:rPr lang="en-US" sz="2400" b="1" dirty="0"/>
              <a:t>IV </a:t>
            </a:r>
            <a:r>
              <a:rPr lang="en-US" sz="2400" b="1" dirty="0" smtClean="0"/>
              <a:t>Lab </a:t>
            </a:r>
            <a:r>
              <a:rPr lang="en-US" sz="2400" b="1" dirty="0"/>
              <a:t>T</a:t>
            </a:r>
            <a:r>
              <a:rPr lang="en-US" sz="2400" b="1" dirty="0" smtClean="0"/>
              <a:t>ests</a:t>
            </a:r>
          </a:p>
          <a:p>
            <a:endParaRPr lang="en-US" sz="2400" dirty="0" smtClean="0">
              <a:latin typeface="Arial Narrow" panose="020B0606020202030204" pitchFamily="34" charset="0"/>
              <a:cs typeface="Times New Roman" pitchFamily="18" charset="0"/>
            </a:endParaRPr>
          </a:p>
          <a:p>
            <a:r>
              <a:rPr lang="en-US" sz="2000" dirty="0" smtClean="0">
                <a:solidFill>
                  <a:schemeClr val="tx1"/>
                </a:solidFill>
                <a:latin typeface="Arial Narrow" panose="020B0606020202030204" pitchFamily="34" charset="0"/>
                <a:cs typeface="Times New Roman" pitchFamily="18" charset="0"/>
              </a:rPr>
              <a:t>Derek Bale, Rajani Satti, </a:t>
            </a:r>
            <a:r>
              <a:rPr lang="en-US" sz="2000" dirty="0" err="1" smtClean="0">
                <a:solidFill>
                  <a:schemeClr val="tx1"/>
                </a:solidFill>
                <a:latin typeface="Arial Narrow" panose="020B0606020202030204" pitchFamily="34" charset="0"/>
                <a:cs typeface="Times New Roman" pitchFamily="18" charset="0"/>
              </a:rPr>
              <a:t>Minsuk</a:t>
            </a:r>
            <a:r>
              <a:rPr lang="en-US" sz="2000" dirty="0" smtClean="0">
                <a:solidFill>
                  <a:schemeClr val="tx1"/>
                </a:solidFill>
                <a:latin typeface="Arial Narrow" panose="020B0606020202030204" pitchFamily="34" charset="0"/>
                <a:cs typeface="Times New Roman" pitchFamily="18" charset="0"/>
              </a:rPr>
              <a:t> Ji, Baker Hughes </a:t>
            </a:r>
            <a:endParaRPr lang="en-US" sz="2000" b="1" strike="sngStrike" dirty="0">
              <a:solidFill>
                <a:srgbClr val="FF0000"/>
              </a:solidFill>
              <a:latin typeface="Arial Narrow" panose="020B0606020202030204" pitchFamily="34" charset="0"/>
              <a:cs typeface="Times New Roman" pitchFamily="18" charset="0"/>
            </a:endParaRPr>
          </a:p>
        </p:txBody>
      </p:sp>
      <p:sp>
        <p:nvSpPr>
          <p:cNvPr id="4" name="TextBox 3"/>
          <p:cNvSpPr txBox="1"/>
          <p:nvPr/>
        </p:nvSpPr>
        <p:spPr>
          <a:xfrm>
            <a:off x="8042974" y="0"/>
            <a:ext cx="1101026" cy="369332"/>
          </a:xfrm>
          <a:prstGeom prst="rect">
            <a:avLst/>
          </a:prstGeom>
          <a:noFill/>
        </p:spPr>
        <p:txBody>
          <a:bodyPr wrap="square" rtlCol="0">
            <a:spAutoFit/>
          </a:bodyPr>
          <a:lstStyle/>
          <a:p>
            <a:r>
              <a:rPr lang="en-US" dirty="0" smtClean="0"/>
              <a:t>IPS –15-5</a:t>
            </a:r>
            <a:endParaRPr lang="en-US" dirty="0"/>
          </a:p>
        </p:txBody>
      </p:sp>
    </p:spTree>
    <p:extLst>
      <p:ext uri="{BB962C8B-B14F-4D97-AF65-F5344CB8AC3E}">
        <p14:creationId xmlns:p14="http://schemas.microsoft.com/office/powerpoint/2010/main" val="14903161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590550"/>
          </a:xfrm>
        </p:spPr>
        <p:txBody>
          <a:bodyPr>
            <a:normAutofit/>
          </a:bodyPr>
          <a:lstStyle/>
          <a:p>
            <a:r>
              <a:rPr lang="en-US" sz="3200" b="1" dirty="0" smtClean="0">
                <a:latin typeface="Arial" panose="020B0604020202020204" pitchFamily="34" charset="0"/>
                <a:cs typeface="Arial" panose="020B0604020202020204" pitchFamily="34" charset="0"/>
              </a:rPr>
              <a:t>Fast-Physics: Model Components</a:t>
            </a:r>
            <a:endParaRPr lang="en-US" sz="3200" b="1"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131" y="1261342"/>
            <a:ext cx="8317109" cy="3027301"/>
          </a:xfrm>
          <a:prstGeom prst="rect">
            <a:avLst/>
          </a:prstGeom>
        </p:spPr>
      </p:pic>
      <p:sp>
        <p:nvSpPr>
          <p:cNvPr id="4" name="TextBox 3"/>
          <p:cNvSpPr txBox="1"/>
          <p:nvPr/>
        </p:nvSpPr>
        <p:spPr>
          <a:xfrm>
            <a:off x="2954583" y="4561367"/>
            <a:ext cx="3226204" cy="1477328"/>
          </a:xfrm>
          <a:prstGeom prst="rect">
            <a:avLst/>
          </a:prstGeom>
          <a:noFill/>
        </p:spPr>
        <p:txBody>
          <a:bodyPr wrap="none" rtlCol="0">
            <a:spAutoFit/>
          </a:bodyPr>
          <a:lstStyle/>
          <a:p>
            <a:pPr marL="285750" indent="-285750">
              <a:buFont typeface="Arial" pitchFamily="34" charset="0"/>
              <a:buChar char="•"/>
            </a:pPr>
            <a:r>
              <a:rPr lang="en-US" dirty="0" smtClean="0"/>
              <a:t>Wellbore</a:t>
            </a:r>
          </a:p>
          <a:p>
            <a:pPr marL="285750" indent="-285750">
              <a:buFont typeface="Arial" pitchFamily="34" charset="0"/>
              <a:buChar char="•"/>
            </a:pPr>
            <a:r>
              <a:rPr lang="en-US" dirty="0" smtClean="0"/>
              <a:t>Gun chamber</a:t>
            </a:r>
          </a:p>
          <a:p>
            <a:pPr marL="285750" indent="-285750">
              <a:buFont typeface="Arial" pitchFamily="34" charset="0"/>
              <a:buChar char="•"/>
            </a:pPr>
            <a:r>
              <a:rPr lang="en-US" dirty="0" smtClean="0"/>
              <a:t>Rock core</a:t>
            </a:r>
          </a:p>
          <a:p>
            <a:pPr marL="285750" indent="-285750">
              <a:buFont typeface="Arial" pitchFamily="34" charset="0"/>
              <a:buChar char="•"/>
            </a:pPr>
            <a:r>
              <a:rPr lang="en-US" dirty="0" smtClean="0"/>
              <a:t>Connectivity to accumulators</a:t>
            </a:r>
          </a:p>
          <a:p>
            <a:pPr marL="285750" indent="-285750">
              <a:buFont typeface="Arial" pitchFamily="34" charset="0"/>
              <a:buChar char="•"/>
            </a:pPr>
            <a:r>
              <a:rPr lang="en-US" dirty="0" smtClean="0"/>
              <a:t>Perforation tunnel</a:t>
            </a:r>
            <a:endParaRPr lang="en-US" dirty="0"/>
          </a:p>
        </p:txBody>
      </p:sp>
      <p:sp>
        <p:nvSpPr>
          <p:cNvPr id="5" name="TextBox 4"/>
          <p:cNvSpPr txBox="1"/>
          <p:nvPr/>
        </p:nvSpPr>
        <p:spPr>
          <a:xfrm>
            <a:off x="8053607" y="-1809"/>
            <a:ext cx="1090393" cy="369332"/>
          </a:xfrm>
          <a:prstGeom prst="rect">
            <a:avLst/>
          </a:prstGeom>
          <a:noFill/>
        </p:spPr>
        <p:txBody>
          <a:bodyPr wrap="square" rtlCol="0">
            <a:spAutoFit/>
          </a:bodyPr>
          <a:lstStyle/>
          <a:p>
            <a:r>
              <a:rPr lang="en-US" dirty="0" smtClean="0"/>
              <a:t>IPS –15-5</a:t>
            </a:r>
            <a:endParaRPr lang="en-US" dirty="0"/>
          </a:p>
        </p:txBody>
      </p:sp>
    </p:spTree>
    <p:extLst>
      <p:ext uri="{BB962C8B-B14F-4D97-AF65-F5344CB8AC3E}">
        <p14:creationId xmlns:p14="http://schemas.microsoft.com/office/powerpoint/2010/main" val="7260680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95693" y="796520"/>
            <a:ext cx="6259086" cy="4524315"/>
          </a:xfrm>
          <a:prstGeom prst="rect">
            <a:avLst/>
          </a:prstGeom>
          <a:noFill/>
        </p:spPr>
        <p:txBody>
          <a:bodyPr wrap="none" rtlCol="0">
            <a:spAutoFit/>
          </a:bodyPr>
          <a:lstStyle/>
          <a:p>
            <a:pPr marL="285750" indent="-285750">
              <a:buFont typeface="Arial" pitchFamily="34" charset="0"/>
              <a:buChar char="•"/>
            </a:pPr>
            <a:r>
              <a:rPr lang="en-US" dirty="0" smtClean="0">
                <a:latin typeface="Arial" panose="020B0604020202020204" pitchFamily="34" charset="0"/>
                <a:cs typeface="Arial" panose="020B0604020202020204" pitchFamily="34" charset="0"/>
              </a:rPr>
              <a:t>Wellbore</a:t>
            </a:r>
          </a:p>
          <a:p>
            <a:pPr marL="800100" lvl="1" indent="-342900">
              <a:buFont typeface="+mj-lt"/>
              <a:buAutoNum type="arabicPeriod"/>
            </a:pPr>
            <a:r>
              <a:rPr lang="en-US" dirty="0" smtClean="0">
                <a:latin typeface="Arial" panose="020B0604020202020204" pitchFamily="34" charset="0"/>
                <a:cs typeface="Arial" panose="020B0604020202020204" pitchFamily="34" charset="0"/>
              </a:rPr>
              <a:t>Weakly compressible</a:t>
            </a:r>
          </a:p>
          <a:p>
            <a:pPr marL="800100" lvl="1" indent="-342900">
              <a:buFont typeface="+mj-lt"/>
              <a:buAutoNum type="arabicPeriod"/>
            </a:pPr>
            <a:r>
              <a:rPr lang="en-US" dirty="0" smtClean="0">
                <a:latin typeface="Arial" panose="020B0604020202020204" pitchFamily="34" charset="0"/>
                <a:cs typeface="Arial" panose="020B0604020202020204" pitchFamily="34" charset="0"/>
              </a:rPr>
              <a:t>Isothermal </a:t>
            </a:r>
          </a:p>
          <a:p>
            <a:pPr marL="800100" lvl="1" indent="-342900">
              <a:buFont typeface="+mj-lt"/>
              <a:buAutoNum type="arabicPeriod"/>
            </a:pPr>
            <a:r>
              <a:rPr lang="en-US" dirty="0" smtClean="0">
                <a:latin typeface="Arial" panose="020B0604020202020204" pitchFamily="34" charset="0"/>
                <a:cs typeface="Arial" panose="020B0604020202020204" pitchFamily="34" charset="0"/>
              </a:rPr>
              <a:t>Inviscid flow</a:t>
            </a:r>
            <a:br>
              <a:rPr lang="en-US"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marL="285750" indent="-285750">
              <a:buFont typeface="Arial" pitchFamily="34" charset="0"/>
              <a:buChar char="•"/>
            </a:pPr>
            <a:r>
              <a:rPr lang="en-US" dirty="0" smtClean="0">
                <a:latin typeface="Arial" panose="020B0604020202020204" pitchFamily="34" charset="0"/>
                <a:cs typeface="Arial" panose="020B0604020202020204" pitchFamily="34" charset="0"/>
              </a:rPr>
              <a:t>Gun Chamber</a:t>
            </a:r>
          </a:p>
          <a:p>
            <a:pPr marL="800100" lvl="1" indent="-342900">
              <a:buFont typeface="+mj-lt"/>
              <a:buAutoNum type="arabicPeriod"/>
            </a:pPr>
            <a:r>
              <a:rPr lang="en-US" dirty="0" smtClean="0">
                <a:latin typeface="Arial" panose="020B0604020202020204" pitchFamily="34" charset="0"/>
                <a:cs typeface="Arial" panose="020B0604020202020204" pitchFamily="34" charset="0"/>
              </a:rPr>
              <a:t>Compressible ideal gas</a:t>
            </a:r>
          </a:p>
          <a:p>
            <a:pPr marL="800100" lvl="1" indent="-342900">
              <a:buFont typeface="+mj-lt"/>
              <a:buAutoNum type="arabicPeriod"/>
            </a:pPr>
            <a:r>
              <a:rPr lang="en-US" dirty="0" smtClean="0">
                <a:latin typeface="Arial" panose="020B0604020202020204" pitchFamily="34" charset="0"/>
                <a:cs typeface="Arial" panose="020B0604020202020204" pitchFamily="34" charset="0"/>
              </a:rPr>
              <a:t>Gas expansion is adiabatic</a:t>
            </a:r>
          </a:p>
          <a:p>
            <a:pPr marL="800100" lvl="1" indent="-342900">
              <a:buFont typeface="+mj-lt"/>
              <a:buAutoNum type="arabicPeriod"/>
            </a:pPr>
            <a:r>
              <a:rPr lang="en-US" dirty="0" smtClean="0">
                <a:latin typeface="Arial" panose="020B0604020202020204" pitchFamily="34" charset="0"/>
                <a:cs typeface="Arial" panose="020B0604020202020204" pitchFamily="34" charset="0"/>
              </a:rPr>
              <a:t>Initially at atmospheric pressure</a:t>
            </a:r>
            <a:br>
              <a:rPr lang="en-US"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marL="285750" indent="-285750">
              <a:buFont typeface="Arial" pitchFamily="34" charset="0"/>
              <a:buChar char="•"/>
            </a:pPr>
            <a:r>
              <a:rPr lang="en-US" dirty="0" smtClean="0">
                <a:latin typeface="Arial" panose="020B0604020202020204" pitchFamily="34" charset="0"/>
                <a:cs typeface="Arial" panose="020B0604020202020204" pitchFamily="34" charset="0"/>
              </a:rPr>
              <a:t>Rock Core</a:t>
            </a:r>
          </a:p>
          <a:p>
            <a:pPr marL="800100" lvl="1" indent="-342900">
              <a:buFont typeface="+mj-lt"/>
              <a:buAutoNum type="arabicPeriod"/>
            </a:pPr>
            <a:r>
              <a:rPr lang="en-US" dirty="0" smtClean="0">
                <a:latin typeface="Arial" panose="020B0604020202020204" pitchFamily="34" charset="0"/>
                <a:cs typeface="Arial" panose="020B0604020202020204" pitchFamily="34" charset="0"/>
              </a:rPr>
              <a:t>Uniform porous medium</a:t>
            </a:r>
          </a:p>
          <a:p>
            <a:pPr marL="800100" lvl="1" indent="-342900">
              <a:buFont typeface="+mj-lt"/>
              <a:buAutoNum type="arabicPeriod"/>
            </a:pPr>
            <a:r>
              <a:rPr lang="en-US" dirty="0" smtClean="0">
                <a:latin typeface="Arial" panose="020B0604020202020204" pitchFamily="34" charset="0"/>
                <a:cs typeface="Arial" panose="020B0604020202020204" pitchFamily="34" charset="0"/>
              </a:rPr>
              <a:t>Linear Darcy flow</a:t>
            </a:r>
          </a:p>
          <a:p>
            <a:pPr marL="800100" lvl="1" indent="-342900">
              <a:buFont typeface="+mj-lt"/>
              <a:buAutoNum type="arabicPeriod"/>
            </a:pPr>
            <a:r>
              <a:rPr lang="en-US" dirty="0" smtClean="0">
                <a:latin typeface="Arial" panose="020B0604020202020204" pitchFamily="34" charset="0"/>
                <a:cs typeface="Arial" panose="020B0604020202020204" pitchFamily="34" charset="0"/>
              </a:rPr>
              <a:t>Weakly compressible liquid (incompressible rock)</a:t>
            </a:r>
          </a:p>
          <a:p>
            <a:pPr marL="800100" lvl="1" indent="-342900">
              <a:buFont typeface="+mj-lt"/>
              <a:buAutoNum type="arabicPeriod"/>
            </a:pPr>
            <a:r>
              <a:rPr lang="en-US" dirty="0" smtClean="0">
                <a:latin typeface="Arial" panose="020B0604020202020204" pitchFamily="34" charset="0"/>
                <a:cs typeface="Arial" panose="020B0604020202020204" pitchFamily="34" charset="0"/>
              </a:rPr>
              <a:t>Pore pressure greater than wellbore</a:t>
            </a:r>
          </a:p>
          <a:p>
            <a:pPr marL="800100" lvl="1" indent="-342900">
              <a:buFont typeface="+mj-lt"/>
              <a:buAutoNum type="arabicPeriod"/>
            </a:pPr>
            <a:endParaRPr lang="en-US" dirty="0"/>
          </a:p>
        </p:txBody>
      </p:sp>
      <p:pic>
        <p:nvPicPr>
          <p:cNvPr id="5" name="Picture 4" descr="cid:image001.jpg@01CD76F7.FF676BE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566593" y="4959985"/>
            <a:ext cx="5895340" cy="1898015"/>
          </a:xfrm>
          <a:prstGeom prst="rect">
            <a:avLst/>
          </a:prstGeom>
          <a:noFill/>
          <a:ln>
            <a:noFill/>
          </a:ln>
        </p:spPr>
      </p:pic>
      <p:sp>
        <p:nvSpPr>
          <p:cNvPr id="7" name="Title 1"/>
          <p:cNvSpPr>
            <a:spLocks noGrp="1"/>
          </p:cNvSpPr>
          <p:nvPr>
            <p:ph type="title"/>
          </p:nvPr>
        </p:nvSpPr>
        <p:spPr>
          <a:xfrm>
            <a:off x="0" y="0"/>
            <a:ext cx="8229600" cy="590550"/>
          </a:xfrm>
        </p:spPr>
        <p:txBody>
          <a:bodyPr>
            <a:normAutofit/>
          </a:bodyPr>
          <a:lstStyle/>
          <a:p>
            <a:r>
              <a:rPr lang="en-US" sz="3200" b="1" dirty="0" smtClean="0">
                <a:latin typeface="Arial" panose="020B0604020202020204" pitchFamily="34" charset="0"/>
                <a:cs typeface="Arial" panose="020B0604020202020204" pitchFamily="34" charset="0"/>
              </a:rPr>
              <a:t>Fast-Physics: Model Assumptions</a:t>
            </a:r>
            <a:endParaRPr lang="en-US" sz="3200" b="1" dirty="0">
              <a:latin typeface="Arial" panose="020B0604020202020204" pitchFamily="34" charset="0"/>
              <a:cs typeface="Arial" panose="020B0604020202020204" pitchFamily="34" charset="0"/>
            </a:endParaRPr>
          </a:p>
        </p:txBody>
      </p:sp>
      <p:sp>
        <p:nvSpPr>
          <p:cNvPr id="8" name="TextBox 7"/>
          <p:cNvSpPr txBox="1"/>
          <p:nvPr/>
        </p:nvSpPr>
        <p:spPr>
          <a:xfrm>
            <a:off x="8053607" y="-1809"/>
            <a:ext cx="1090393" cy="369332"/>
          </a:xfrm>
          <a:prstGeom prst="rect">
            <a:avLst/>
          </a:prstGeom>
          <a:noFill/>
        </p:spPr>
        <p:txBody>
          <a:bodyPr wrap="square" rtlCol="0">
            <a:spAutoFit/>
          </a:bodyPr>
          <a:lstStyle/>
          <a:p>
            <a:r>
              <a:rPr lang="en-US" dirty="0" smtClean="0"/>
              <a:t>IPS –15-5</a:t>
            </a:r>
            <a:endParaRPr lang="en-US" dirty="0"/>
          </a:p>
        </p:txBody>
      </p:sp>
    </p:spTree>
    <p:extLst>
      <p:ext uri="{BB962C8B-B14F-4D97-AF65-F5344CB8AC3E}">
        <p14:creationId xmlns:p14="http://schemas.microsoft.com/office/powerpoint/2010/main" val="3704164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617" y="1270237"/>
            <a:ext cx="6213039" cy="4718606"/>
          </a:xfrm>
          <a:prstGeom prst="rect">
            <a:avLst/>
          </a:prstGeom>
        </p:spPr>
      </p:pic>
      <p:sp>
        <p:nvSpPr>
          <p:cNvPr id="4" name="TextBox 3"/>
          <p:cNvSpPr txBox="1"/>
          <p:nvPr/>
        </p:nvSpPr>
        <p:spPr>
          <a:xfrm>
            <a:off x="5878286" y="1074383"/>
            <a:ext cx="3170824" cy="4801314"/>
          </a:xfrm>
          <a:prstGeom prst="rect">
            <a:avLst/>
          </a:prstGeom>
          <a:noFill/>
        </p:spPr>
        <p:txBody>
          <a:bodyPr wrap="square" rtlCol="0">
            <a:spAutoFit/>
          </a:bodyPr>
          <a:lstStyle/>
          <a:p>
            <a:pPr marL="285750" indent="-285750">
              <a:buFont typeface="Wingdings" pitchFamily="2" charset="2"/>
              <a:buChar char="ü"/>
            </a:pPr>
            <a:r>
              <a:rPr lang="en-US" dirty="0" smtClean="0"/>
              <a:t>Model fit to measurement data is very good.</a:t>
            </a:r>
          </a:p>
          <a:p>
            <a:pPr marL="285750" indent="-285750">
              <a:buFont typeface="Wingdings" pitchFamily="2" charset="2"/>
              <a:buChar char="ü"/>
            </a:pPr>
            <a:endParaRPr lang="en-US" dirty="0" smtClean="0"/>
          </a:p>
          <a:p>
            <a:pPr marL="285750" indent="-285750">
              <a:buFont typeface="Wingdings" pitchFamily="2" charset="2"/>
              <a:buChar char="ü"/>
            </a:pPr>
            <a:r>
              <a:rPr lang="en-US" dirty="0" smtClean="0"/>
              <a:t>No parameter “fudging”, all parameters are physics-based and their values lend insight into the physical flow</a:t>
            </a:r>
          </a:p>
          <a:p>
            <a:pPr marL="285750" indent="-285750">
              <a:buFont typeface="Wingdings" pitchFamily="2" charset="2"/>
              <a:buChar char="ü"/>
            </a:pPr>
            <a:endParaRPr lang="en-US" dirty="0"/>
          </a:p>
          <a:p>
            <a:pPr marL="285750" indent="-285750">
              <a:buFont typeface="Wingdings" pitchFamily="2" charset="2"/>
              <a:buChar char="ü"/>
            </a:pPr>
            <a:r>
              <a:rPr lang="en-US" b="1" dirty="0" smtClean="0"/>
              <a:t>Each run takes &lt;100 </a:t>
            </a:r>
            <a:r>
              <a:rPr lang="en-US" b="1" dirty="0" err="1" smtClean="0"/>
              <a:t>ms</a:t>
            </a:r>
            <a:r>
              <a:rPr lang="en-US" b="1" dirty="0" smtClean="0"/>
              <a:t> to run </a:t>
            </a:r>
            <a:r>
              <a:rPr lang="en-US" b="1" dirty="0" smtClean="0">
                <a:sym typeface="Wingdings" pitchFamily="2" charset="2"/>
              </a:rPr>
              <a:t> a fitting tool will be simple and feasible</a:t>
            </a:r>
          </a:p>
          <a:p>
            <a:pPr marL="285750" indent="-285750">
              <a:buFont typeface="Wingdings" pitchFamily="2" charset="2"/>
              <a:buChar char="ü"/>
            </a:pPr>
            <a:endParaRPr lang="en-US" dirty="0">
              <a:sym typeface="Wingdings" pitchFamily="2" charset="2"/>
            </a:endParaRPr>
          </a:p>
          <a:p>
            <a:pPr marL="285750" indent="-285750">
              <a:buFont typeface="Wingdings" pitchFamily="2" charset="2"/>
              <a:buChar char="ü"/>
            </a:pPr>
            <a:r>
              <a:rPr lang="en-US" dirty="0" smtClean="0">
                <a:sym typeface="Wingdings" pitchFamily="2" charset="2"/>
              </a:rPr>
              <a:t>Efficient tool to understand</a:t>
            </a:r>
            <a:r>
              <a:rPr lang="en-US" dirty="0">
                <a:sym typeface="Wingdings" pitchFamily="2" charset="2"/>
              </a:rPr>
              <a:t/>
            </a:r>
            <a:br>
              <a:rPr lang="en-US" dirty="0">
                <a:sym typeface="Wingdings" pitchFamily="2" charset="2"/>
              </a:rPr>
            </a:br>
            <a:r>
              <a:rPr lang="en-US" dirty="0" smtClean="0">
                <a:sym typeface="Wingdings" pitchFamily="2" charset="2"/>
              </a:rPr>
              <a:t>- underbalance conditions</a:t>
            </a:r>
            <a:br>
              <a:rPr lang="en-US" dirty="0" smtClean="0">
                <a:sym typeface="Wingdings" pitchFamily="2" charset="2"/>
              </a:rPr>
            </a:br>
            <a:r>
              <a:rPr lang="en-US" dirty="0" smtClean="0">
                <a:sym typeface="Wingdings" pitchFamily="2" charset="2"/>
              </a:rPr>
              <a:t>- overbalance conditions</a:t>
            </a:r>
            <a:br>
              <a:rPr lang="en-US" dirty="0" smtClean="0">
                <a:sym typeface="Wingdings" pitchFamily="2" charset="2"/>
              </a:rPr>
            </a:br>
            <a:r>
              <a:rPr lang="en-US" dirty="0" smtClean="0">
                <a:sym typeface="Wingdings" pitchFamily="2" charset="2"/>
              </a:rPr>
              <a:t>- influence of damage zones</a:t>
            </a:r>
            <a:br>
              <a:rPr lang="en-US" dirty="0" smtClean="0">
                <a:sym typeface="Wingdings" pitchFamily="2" charset="2"/>
              </a:rPr>
            </a:br>
            <a:r>
              <a:rPr lang="en-US" dirty="0" smtClean="0">
                <a:sym typeface="Wingdings" pitchFamily="2" charset="2"/>
              </a:rPr>
              <a:t>- clean up dynamics</a:t>
            </a:r>
          </a:p>
        </p:txBody>
      </p:sp>
      <p:sp>
        <p:nvSpPr>
          <p:cNvPr id="5" name="TextBox 4"/>
          <p:cNvSpPr txBox="1"/>
          <p:nvPr/>
        </p:nvSpPr>
        <p:spPr>
          <a:xfrm>
            <a:off x="7830323" y="0"/>
            <a:ext cx="1313677" cy="369332"/>
          </a:xfrm>
          <a:prstGeom prst="rect">
            <a:avLst/>
          </a:prstGeom>
          <a:noFill/>
        </p:spPr>
        <p:txBody>
          <a:bodyPr wrap="square" rtlCol="0">
            <a:spAutoFit/>
          </a:bodyPr>
          <a:lstStyle/>
          <a:p>
            <a:r>
              <a:rPr lang="en-US" dirty="0" smtClean="0"/>
              <a:t>IPS –15-5</a:t>
            </a:r>
            <a:endParaRPr lang="en-US" dirty="0"/>
          </a:p>
        </p:txBody>
      </p:sp>
      <p:sp>
        <p:nvSpPr>
          <p:cNvPr id="7" name="Title 1"/>
          <p:cNvSpPr>
            <a:spLocks noGrp="1"/>
          </p:cNvSpPr>
          <p:nvPr>
            <p:ph type="title"/>
          </p:nvPr>
        </p:nvSpPr>
        <p:spPr>
          <a:xfrm>
            <a:off x="0" y="0"/>
            <a:ext cx="8229600" cy="590550"/>
          </a:xfrm>
        </p:spPr>
        <p:txBody>
          <a:bodyPr>
            <a:normAutofit/>
          </a:bodyPr>
          <a:lstStyle/>
          <a:p>
            <a:r>
              <a:rPr lang="en-US" sz="3200" b="1" dirty="0" smtClean="0">
                <a:latin typeface="Arial" panose="020B0604020202020204" pitchFamily="34" charset="0"/>
                <a:cs typeface="Arial" panose="020B0604020202020204" pitchFamily="34" charset="0"/>
              </a:rPr>
              <a:t>Fast-Physics: Preliminary Results</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67451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420693231"/>
              </p:ext>
            </p:extLst>
          </p:nvPr>
        </p:nvGraphicFramePr>
        <p:xfrm>
          <a:off x="323850" y="1245505"/>
          <a:ext cx="8604250" cy="1005840"/>
        </p:xfrm>
        <a:graphic>
          <a:graphicData uri="http://schemas.openxmlformats.org/drawingml/2006/table">
            <a:tbl>
              <a:tblPr firstRow="1" firstCol="1" bandRow="1"/>
              <a:tblGrid>
                <a:gridCol w="2348145"/>
                <a:gridCol w="3074149"/>
                <a:gridCol w="3181956"/>
              </a:tblGrid>
              <a:tr h="0">
                <a:tc>
                  <a:txBody>
                    <a:bodyPr/>
                    <a:lstStyle/>
                    <a:p>
                      <a:pPr marL="0" marR="0" algn="ctr" hangingPunct="0">
                        <a:spcBef>
                          <a:spcPts val="0"/>
                        </a:spcBef>
                        <a:spcAft>
                          <a:spcPts val="0"/>
                        </a:spcAft>
                      </a:pPr>
                      <a:r>
                        <a:rPr lang="en-US" sz="1000" b="1" dirty="0">
                          <a:solidFill>
                            <a:srgbClr val="FFFFFF"/>
                          </a:solidFill>
                          <a:effectLst/>
                          <a:latin typeface="Times New Roman"/>
                          <a:ea typeface="Times New Roman"/>
                        </a:rPr>
                        <a:t>Gun</a:t>
                      </a:r>
                      <a:endParaRPr lang="en-US" sz="1000" dirty="0">
                        <a:effectLst/>
                        <a:latin typeface="Times New Roman"/>
                        <a:ea typeface="Times New Roman"/>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marL="0" marR="0" algn="ctr" hangingPunct="0">
                        <a:spcBef>
                          <a:spcPts val="0"/>
                        </a:spcBef>
                        <a:spcAft>
                          <a:spcPts val="0"/>
                        </a:spcAft>
                      </a:pPr>
                      <a:r>
                        <a:rPr lang="en-US" sz="1000" b="1">
                          <a:solidFill>
                            <a:srgbClr val="FFFFFF"/>
                          </a:solidFill>
                          <a:effectLst/>
                          <a:latin typeface="Times New Roman"/>
                          <a:ea typeface="Times New Roman"/>
                        </a:rPr>
                        <a:t>Wellbore</a:t>
                      </a:r>
                      <a:endParaRPr lang="en-US" sz="1000">
                        <a:effectLst/>
                        <a:latin typeface="Times New Roman"/>
                        <a:ea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marL="0" marR="0" algn="ctr" hangingPunct="0">
                        <a:spcBef>
                          <a:spcPts val="0"/>
                        </a:spcBef>
                        <a:spcAft>
                          <a:spcPts val="0"/>
                        </a:spcAft>
                      </a:pPr>
                      <a:r>
                        <a:rPr lang="en-US" sz="1000" b="1">
                          <a:solidFill>
                            <a:srgbClr val="FFFFFF"/>
                          </a:solidFill>
                          <a:effectLst/>
                          <a:latin typeface="Times New Roman"/>
                          <a:ea typeface="Times New Roman"/>
                        </a:rPr>
                        <a:t>Rock Core</a:t>
                      </a:r>
                      <a:endParaRPr lang="en-US" sz="1000">
                        <a:effectLst/>
                        <a:latin typeface="Times New Roman"/>
                        <a:ea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r>
              <a:tr h="0">
                <a:tc>
                  <a:txBody>
                    <a:bodyPr/>
                    <a:lstStyle/>
                    <a:p>
                      <a:pPr marL="0" marR="0" algn="just" hangingPunct="0">
                        <a:spcBef>
                          <a:spcPts val="0"/>
                        </a:spcBef>
                        <a:spcAft>
                          <a:spcPts val="0"/>
                        </a:spcAft>
                      </a:pPr>
                      <a:r>
                        <a:rPr lang="en-US" sz="1400" dirty="0">
                          <a:effectLst/>
                          <a:latin typeface="Times New Roman"/>
                          <a:ea typeface="Times New Roman"/>
                        </a:rPr>
                        <a:t>geometry (volume)</a:t>
                      </a: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just" hangingPunct="0">
                        <a:spcBef>
                          <a:spcPts val="0"/>
                        </a:spcBef>
                        <a:spcAft>
                          <a:spcPts val="0"/>
                        </a:spcAft>
                      </a:pPr>
                      <a:r>
                        <a:rPr lang="en-US" sz="1400">
                          <a:effectLst/>
                          <a:latin typeface="Times New Roman"/>
                          <a:ea typeface="Times New Roman"/>
                        </a:rPr>
                        <a:t>fluid properties (compressibility)</a:t>
                      </a: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just" hangingPunct="0">
                        <a:spcBef>
                          <a:spcPts val="0"/>
                        </a:spcBef>
                        <a:spcAft>
                          <a:spcPts val="0"/>
                        </a:spcAft>
                      </a:pPr>
                      <a:r>
                        <a:rPr lang="en-US" sz="1400" dirty="0">
                          <a:effectLst/>
                          <a:latin typeface="Times New Roman"/>
                          <a:ea typeface="Times New Roman"/>
                        </a:rPr>
                        <a:t>permeability (</a:t>
                      </a:r>
                      <a:r>
                        <a:rPr lang="en-US" sz="1400" dirty="0" smtClean="0">
                          <a:effectLst/>
                          <a:latin typeface="Times New Roman"/>
                          <a:ea typeface="Times New Roman"/>
                        </a:rPr>
                        <a:t>volume</a:t>
                      </a:r>
                      <a:r>
                        <a:rPr lang="en-US" sz="1400" baseline="0" dirty="0" smtClean="0">
                          <a:effectLst/>
                          <a:latin typeface="Times New Roman"/>
                          <a:ea typeface="Times New Roman"/>
                        </a:rPr>
                        <a:t> </a:t>
                      </a:r>
                      <a:r>
                        <a:rPr lang="en-US" sz="1400" dirty="0" smtClean="0">
                          <a:effectLst/>
                          <a:latin typeface="Times New Roman"/>
                          <a:ea typeface="Times New Roman"/>
                        </a:rPr>
                        <a:t>and </a:t>
                      </a:r>
                      <a:r>
                        <a:rPr lang="en-US" sz="1400" dirty="0">
                          <a:effectLst/>
                          <a:latin typeface="Times New Roman"/>
                          <a:ea typeface="Times New Roman"/>
                        </a:rPr>
                        <a:t>non-uniformity)</a:t>
                      </a: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0">
                <a:tc>
                  <a:txBody>
                    <a:bodyPr/>
                    <a:lstStyle/>
                    <a:p>
                      <a:pPr marL="0" marR="0" algn="just" hangingPunct="0">
                        <a:spcBef>
                          <a:spcPts val="0"/>
                        </a:spcBef>
                        <a:spcAft>
                          <a:spcPts val="0"/>
                        </a:spcAft>
                      </a:pPr>
                      <a:r>
                        <a:rPr lang="en-US" sz="1400" dirty="0">
                          <a:effectLst/>
                          <a:latin typeface="Times New Roman"/>
                          <a:ea typeface="Times New Roman"/>
                        </a:rPr>
                        <a:t>gas constant</a:t>
                      </a: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just" hangingPunct="0">
                        <a:spcBef>
                          <a:spcPts val="0"/>
                        </a:spcBef>
                        <a:spcAft>
                          <a:spcPts val="0"/>
                        </a:spcAft>
                      </a:pPr>
                      <a:r>
                        <a:rPr lang="en-US" sz="1400" dirty="0">
                          <a:effectLst/>
                          <a:latin typeface="Times New Roman"/>
                          <a:ea typeface="Times New Roman"/>
                        </a:rPr>
                        <a:t>geometry (volume)</a:t>
                      </a: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just" hangingPunct="0">
                        <a:spcBef>
                          <a:spcPts val="0"/>
                        </a:spcBef>
                        <a:spcAft>
                          <a:spcPts val="0"/>
                        </a:spcAft>
                      </a:pPr>
                      <a:r>
                        <a:rPr lang="en-US" sz="1400">
                          <a:effectLst/>
                          <a:latin typeface="Times New Roman"/>
                          <a:ea typeface="Times New Roman"/>
                        </a:rPr>
                        <a:t>Porosity</a:t>
                      </a: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0">
                <a:tc>
                  <a:txBody>
                    <a:bodyPr/>
                    <a:lstStyle/>
                    <a:p>
                      <a:pPr marL="0" marR="0" algn="just" hangingPunct="0">
                        <a:spcBef>
                          <a:spcPts val="0"/>
                        </a:spcBef>
                        <a:spcAft>
                          <a:spcPts val="0"/>
                        </a:spcAft>
                      </a:pPr>
                      <a:r>
                        <a:rPr lang="en-US" sz="1400" dirty="0">
                          <a:effectLst/>
                          <a:latin typeface="Times New Roman"/>
                          <a:ea typeface="Times New Roman"/>
                        </a:rPr>
                        <a:t>external conditions</a:t>
                      </a: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just" hangingPunct="0">
                        <a:spcBef>
                          <a:spcPts val="0"/>
                        </a:spcBef>
                        <a:spcAft>
                          <a:spcPts val="0"/>
                        </a:spcAft>
                      </a:pPr>
                      <a:r>
                        <a:rPr lang="en-US" sz="1400" dirty="0">
                          <a:effectLst/>
                          <a:latin typeface="Times New Roman"/>
                          <a:ea typeface="Times New Roman"/>
                        </a:rPr>
                        <a:t>initial state (static underbalance)</a:t>
                      </a: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just" hangingPunct="0">
                        <a:spcBef>
                          <a:spcPts val="0"/>
                        </a:spcBef>
                        <a:spcAft>
                          <a:spcPts val="0"/>
                        </a:spcAft>
                      </a:pPr>
                      <a:r>
                        <a:rPr lang="en-US" sz="1400" dirty="0">
                          <a:effectLst/>
                          <a:latin typeface="Times New Roman"/>
                          <a:ea typeface="Times New Roman"/>
                        </a:rPr>
                        <a:t>Viscosity</a:t>
                      </a: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0">
                <a:tc>
                  <a:txBody>
                    <a:bodyPr/>
                    <a:lstStyle/>
                    <a:p>
                      <a:pPr marL="0" marR="0" algn="just" hangingPunct="0">
                        <a:spcBef>
                          <a:spcPts val="0"/>
                        </a:spcBef>
                        <a:spcAft>
                          <a:spcPts val="0"/>
                        </a:spcAft>
                      </a:pPr>
                      <a:r>
                        <a:rPr lang="en-US" sz="1400">
                          <a:effectLst/>
                          <a:latin typeface="Times New Roman"/>
                          <a:ea typeface="Times New Roman"/>
                        </a:rPr>
                        <a:t>shape charge characteristics</a:t>
                      </a: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just" hangingPunct="0">
                        <a:spcBef>
                          <a:spcPts val="0"/>
                        </a:spcBef>
                        <a:spcAft>
                          <a:spcPts val="0"/>
                        </a:spcAft>
                      </a:pPr>
                      <a:r>
                        <a:rPr lang="en-US" sz="1400" dirty="0">
                          <a:effectLst/>
                          <a:latin typeface="Times New Roman"/>
                          <a:ea typeface="Times New Roman"/>
                        </a:rPr>
                        <a:t> </a:t>
                      </a: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just" hangingPunct="0">
                        <a:spcBef>
                          <a:spcPts val="0"/>
                        </a:spcBef>
                        <a:spcAft>
                          <a:spcPts val="0"/>
                        </a:spcAft>
                      </a:pPr>
                      <a:r>
                        <a:rPr lang="en-US" sz="1400" dirty="0">
                          <a:effectLst/>
                          <a:latin typeface="Times New Roman"/>
                          <a:ea typeface="Times New Roman"/>
                        </a:rPr>
                        <a:t> </a:t>
                      </a: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1243566" y="2781571"/>
            <a:ext cx="4655407" cy="3487037"/>
          </a:xfrm>
          <a:prstGeom prst="rect">
            <a:avLst/>
          </a:prstGeom>
        </p:spPr>
      </p:pic>
      <p:sp>
        <p:nvSpPr>
          <p:cNvPr id="5" name="TextBox 4"/>
          <p:cNvSpPr txBox="1"/>
          <p:nvPr/>
        </p:nvSpPr>
        <p:spPr>
          <a:xfrm>
            <a:off x="5667154" y="3646614"/>
            <a:ext cx="2806995" cy="646331"/>
          </a:xfrm>
          <a:prstGeom prst="rect">
            <a:avLst/>
          </a:prstGeom>
          <a:noFill/>
        </p:spPr>
        <p:txBody>
          <a:bodyPr wrap="square" rtlCol="0">
            <a:spAutoFit/>
          </a:bodyPr>
          <a:lstStyle/>
          <a:p>
            <a:r>
              <a:rPr lang="en-US" b="1" dirty="0" smtClean="0"/>
              <a:t>An example of modifying permeability</a:t>
            </a:r>
            <a:endParaRPr lang="en-US" b="1" dirty="0"/>
          </a:p>
        </p:txBody>
      </p:sp>
      <p:sp>
        <p:nvSpPr>
          <p:cNvPr id="11" name="Title 1"/>
          <p:cNvSpPr>
            <a:spLocks noGrp="1"/>
          </p:cNvSpPr>
          <p:nvPr>
            <p:ph type="title"/>
          </p:nvPr>
        </p:nvSpPr>
        <p:spPr>
          <a:xfrm>
            <a:off x="-1" y="0"/>
            <a:ext cx="8726239" cy="590550"/>
          </a:xfrm>
        </p:spPr>
        <p:txBody>
          <a:bodyPr>
            <a:normAutofit fontScale="90000"/>
          </a:bodyPr>
          <a:lstStyle/>
          <a:p>
            <a:r>
              <a:rPr lang="en-US" sz="3200" b="1" dirty="0" smtClean="0">
                <a:latin typeface="Arial" panose="020B0604020202020204" pitchFamily="34" charset="0"/>
                <a:cs typeface="Arial" panose="020B0604020202020204" pitchFamily="34" charset="0"/>
              </a:rPr>
              <a:t>Fast-Physics: Preliminary Parametric Analysis</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78635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itle 1"/>
          <p:cNvSpPr>
            <a:spLocks noGrp="1"/>
          </p:cNvSpPr>
          <p:nvPr>
            <p:ph type="title"/>
          </p:nvPr>
        </p:nvSpPr>
        <p:spPr>
          <a:xfrm>
            <a:off x="-1" y="0"/>
            <a:ext cx="8726239" cy="590550"/>
          </a:xfrm>
        </p:spPr>
        <p:txBody>
          <a:bodyPr>
            <a:normAutofit/>
          </a:bodyPr>
          <a:lstStyle/>
          <a:p>
            <a:r>
              <a:rPr lang="en-US" sz="3200" b="1" dirty="0" smtClean="0">
                <a:latin typeface="Arial" panose="020B0604020202020204" pitchFamily="34" charset="0"/>
                <a:cs typeface="Arial" panose="020B0604020202020204" pitchFamily="34" charset="0"/>
              </a:rPr>
              <a:t>Fast-Physics: Future Plans</a:t>
            </a:r>
            <a:endParaRPr lang="en-US" sz="3200" b="1" dirty="0">
              <a:latin typeface="Arial" panose="020B0604020202020204" pitchFamily="34" charset="0"/>
              <a:cs typeface="Arial" panose="020B0604020202020204" pitchFamily="34" charset="0"/>
            </a:endParaRPr>
          </a:p>
        </p:txBody>
      </p:sp>
      <p:sp>
        <p:nvSpPr>
          <p:cNvPr id="6" name="Rounded Rectangle 5"/>
          <p:cNvSpPr/>
          <p:nvPr/>
        </p:nvSpPr>
        <p:spPr>
          <a:xfrm>
            <a:off x="898454" y="808077"/>
            <a:ext cx="3136604" cy="616689"/>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Preliminary fast-physics model</a:t>
            </a:r>
            <a:endParaRPr lang="en-US" dirty="0"/>
          </a:p>
        </p:txBody>
      </p:sp>
      <p:sp>
        <p:nvSpPr>
          <p:cNvPr id="8" name="Rounded Rectangle 7"/>
          <p:cNvSpPr/>
          <p:nvPr/>
        </p:nvSpPr>
        <p:spPr>
          <a:xfrm>
            <a:off x="318972" y="1869338"/>
            <a:ext cx="4327449" cy="843516"/>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en-US" dirty="0" smtClean="0"/>
              <a:t>Model perforation tunnel geometry</a:t>
            </a:r>
          </a:p>
          <a:p>
            <a:pPr marL="285750" indent="-285750">
              <a:buFont typeface="Wingdings" panose="05000000000000000000" pitchFamily="2" charset="2"/>
              <a:buChar char="Ø"/>
            </a:pPr>
            <a:r>
              <a:rPr lang="en-US" dirty="0" smtClean="0">
                <a:solidFill>
                  <a:schemeClr val="bg1"/>
                </a:solidFill>
              </a:rPr>
              <a:t>Model damage zones</a:t>
            </a:r>
          </a:p>
          <a:p>
            <a:pPr marL="285750" indent="-285750">
              <a:buFont typeface="Wingdings" panose="05000000000000000000" pitchFamily="2" charset="2"/>
              <a:buChar char="Ø"/>
            </a:pPr>
            <a:r>
              <a:rPr lang="en-US" dirty="0" smtClean="0"/>
              <a:t>Burn models</a:t>
            </a:r>
            <a:endParaRPr lang="en-US" dirty="0"/>
          </a:p>
        </p:txBody>
      </p:sp>
      <p:sp>
        <p:nvSpPr>
          <p:cNvPr id="9" name="Rounded Rectangle 8"/>
          <p:cNvSpPr/>
          <p:nvPr/>
        </p:nvSpPr>
        <p:spPr>
          <a:xfrm>
            <a:off x="563518" y="3188879"/>
            <a:ext cx="3838355" cy="512137"/>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Detailed validation using gauge/CFD data</a:t>
            </a:r>
            <a:endParaRPr lang="en-US" dirty="0"/>
          </a:p>
        </p:txBody>
      </p:sp>
      <p:sp>
        <p:nvSpPr>
          <p:cNvPr id="10" name="Rounded Rectangle 9"/>
          <p:cNvSpPr/>
          <p:nvPr/>
        </p:nvSpPr>
        <p:spPr>
          <a:xfrm>
            <a:off x="233905" y="4131408"/>
            <a:ext cx="4412516" cy="404038"/>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Integrate clean-up model with fast-physics</a:t>
            </a:r>
            <a:endParaRPr lang="en-US" dirty="0"/>
          </a:p>
        </p:txBody>
      </p:sp>
      <p:sp>
        <p:nvSpPr>
          <p:cNvPr id="12" name="Rounded Rectangle 11"/>
          <p:cNvSpPr/>
          <p:nvPr/>
        </p:nvSpPr>
        <p:spPr>
          <a:xfrm>
            <a:off x="233905" y="4958753"/>
            <a:ext cx="4412516" cy="808075"/>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Upscale results to existing</a:t>
            </a:r>
          </a:p>
          <a:p>
            <a:pPr algn="ctr"/>
            <a:r>
              <a:rPr lang="en-US" dirty="0" smtClean="0"/>
              <a:t> field</a:t>
            </a:r>
            <a:r>
              <a:rPr lang="en-US" dirty="0" smtClean="0">
                <a:solidFill>
                  <a:schemeClr val="bg1"/>
                </a:solidFill>
              </a:rPr>
              <a:t>-</a:t>
            </a:r>
            <a:r>
              <a:rPr lang="en-US" dirty="0" smtClean="0"/>
              <a:t>scale simulator</a:t>
            </a:r>
            <a:endParaRPr lang="en-US" dirty="0"/>
          </a:p>
        </p:txBody>
      </p:sp>
      <p:sp>
        <p:nvSpPr>
          <p:cNvPr id="13" name="Rounded Rectangle 12"/>
          <p:cNvSpPr/>
          <p:nvPr/>
        </p:nvSpPr>
        <p:spPr>
          <a:xfrm>
            <a:off x="5922335" y="679379"/>
            <a:ext cx="3136604" cy="745387"/>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smtClean="0"/>
          </a:p>
          <a:p>
            <a:pPr algn="ctr"/>
            <a:r>
              <a:rPr lang="en-US" dirty="0" smtClean="0"/>
              <a:t>Fundamental investigation of perforation dynamics: CFD</a:t>
            </a:r>
          </a:p>
          <a:p>
            <a:pPr algn="ctr"/>
            <a:endParaRPr lang="en-US" dirty="0"/>
          </a:p>
        </p:txBody>
      </p:sp>
      <p:sp>
        <p:nvSpPr>
          <p:cNvPr id="14" name="Rounded Rectangle 13"/>
          <p:cNvSpPr/>
          <p:nvPr/>
        </p:nvSpPr>
        <p:spPr>
          <a:xfrm>
            <a:off x="5932968" y="1954402"/>
            <a:ext cx="3136604" cy="618681"/>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smtClean="0"/>
          </a:p>
          <a:p>
            <a:pPr algn="ctr"/>
            <a:r>
              <a:rPr lang="en-US" dirty="0" smtClean="0"/>
              <a:t>CFD models: crushed zone, exact tunnel geometries</a:t>
            </a:r>
          </a:p>
          <a:p>
            <a:pPr algn="ctr"/>
            <a:endParaRPr lang="en-US" dirty="0"/>
          </a:p>
        </p:txBody>
      </p:sp>
      <p:cxnSp>
        <p:nvCxnSpPr>
          <p:cNvPr id="15" name="Straight Arrow Connector 14"/>
          <p:cNvCxnSpPr>
            <a:stCxn id="6" idx="2"/>
          </p:cNvCxnSpPr>
          <p:nvPr/>
        </p:nvCxnSpPr>
        <p:spPr>
          <a:xfrm>
            <a:off x="2466756" y="1424766"/>
            <a:ext cx="0" cy="44457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6" name="Straight Arrow Connector 15"/>
          <p:cNvCxnSpPr/>
          <p:nvPr/>
        </p:nvCxnSpPr>
        <p:spPr>
          <a:xfrm>
            <a:off x="2466756" y="2712854"/>
            <a:ext cx="0" cy="44457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7" name="Straight Arrow Connector 16"/>
          <p:cNvCxnSpPr/>
          <p:nvPr/>
        </p:nvCxnSpPr>
        <p:spPr>
          <a:xfrm>
            <a:off x="2454345" y="3711649"/>
            <a:ext cx="0" cy="44457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8" name="Straight Arrow Connector 17"/>
          <p:cNvCxnSpPr/>
          <p:nvPr/>
        </p:nvCxnSpPr>
        <p:spPr>
          <a:xfrm>
            <a:off x="2441931" y="4535446"/>
            <a:ext cx="0" cy="44457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9" name="Straight Arrow Connector 18"/>
          <p:cNvCxnSpPr>
            <a:endCxn id="14" idx="0"/>
          </p:cNvCxnSpPr>
          <p:nvPr/>
        </p:nvCxnSpPr>
        <p:spPr>
          <a:xfrm>
            <a:off x="7490637" y="1424766"/>
            <a:ext cx="0" cy="52963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0" name="Straight Arrow Connector 19"/>
          <p:cNvCxnSpPr/>
          <p:nvPr/>
        </p:nvCxnSpPr>
        <p:spPr>
          <a:xfrm flipH="1">
            <a:off x="4646422" y="2291096"/>
            <a:ext cx="1275913"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6" name="Straight Arrow Connector 25"/>
          <p:cNvCxnSpPr/>
          <p:nvPr/>
        </p:nvCxnSpPr>
        <p:spPr>
          <a:xfrm>
            <a:off x="7485321" y="2573083"/>
            <a:ext cx="0" cy="86987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7" name="Straight Arrow Connector 26"/>
          <p:cNvCxnSpPr/>
          <p:nvPr/>
        </p:nvCxnSpPr>
        <p:spPr>
          <a:xfrm flipH="1">
            <a:off x="4401874" y="3442955"/>
            <a:ext cx="3099396"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865829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20637"/>
            <a:ext cx="8229600" cy="590550"/>
          </a:xfrm>
        </p:spPr>
        <p:txBody>
          <a:bodyPr>
            <a:normAutofit/>
          </a:bodyPr>
          <a:lstStyle/>
          <a:p>
            <a:r>
              <a:rPr lang="en-US" sz="3200" b="1" dirty="0" smtClean="0">
                <a:latin typeface="Arial" panose="020B0604020202020204" pitchFamily="34" charset="0"/>
                <a:cs typeface="Arial" panose="020B0604020202020204" pitchFamily="34" charset="0"/>
              </a:rPr>
              <a:t>Conclusions</a:t>
            </a:r>
            <a:endParaRPr lang="en-US" sz="3200" b="1" dirty="0">
              <a:latin typeface="Arial" panose="020B0604020202020204" pitchFamily="34" charset="0"/>
              <a:cs typeface="Arial" panose="020B0604020202020204" pitchFamily="34" charset="0"/>
            </a:endParaRPr>
          </a:p>
        </p:txBody>
      </p:sp>
      <p:sp>
        <p:nvSpPr>
          <p:cNvPr id="3" name="TextBox 2"/>
          <p:cNvSpPr txBox="1"/>
          <p:nvPr/>
        </p:nvSpPr>
        <p:spPr>
          <a:xfrm>
            <a:off x="116958" y="797441"/>
            <a:ext cx="8931349" cy="4524315"/>
          </a:xfrm>
          <a:prstGeom prst="rect">
            <a:avLst/>
          </a:prstGeom>
          <a:noFill/>
        </p:spPr>
        <p:txBody>
          <a:bodyPr wrap="square" rtlCol="0">
            <a:spAutoFit/>
          </a:bodyPr>
          <a:lstStyle/>
          <a:p>
            <a:pPr marL="285750" indent="-285750">
              <a:buFont typeface="Arial" pitchFamily="34" charset="0"/>
              <a:buChar char="•"/>
            </a:pPr>
            <a:r>
              <a:rPr lang="en-US" dirty="0" smtClean="0">
                <a:latin typeface="Arial" panose="020B0604020202020204" pitchFamily="34" charset="0"/>
                <a:cs typeface="Arial" panose="020B0604020202020204" pitchFamily="34" charset="0"/>
              </a:rPr>
              <a:t>A new model and simulation tool has been developed for interpretation of the pressure transients of an API-RP 19B Section IV flow test.</a:t>
            </a:r>
          </a:p>
          <a:p>
            <a:pPr marL="742950" lvl="1"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Model is based on simplified dominant physics</a:t>
            </a:r>
          </a:p>
          <a:p>
            <a:pPr marL="742950" lvl="1"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Each simulation runs in &lt; 1 second</a:t>
            </a:r>
          </a:p>
          <a:p>
            <a:pPr marL="742950" lvl="1"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Its simple form enables interpretation based directly on physical parameters.</a:t>
            </a:r>
          </a:p>
          <a:p>
            <a:pPr marL="285750" indent="-285750">
              <a:buFont typeface="Arial" pitchFamily="34" charset="0"/>
              <a:buChar char="•"/>
            </a:pPr>
            <a:endParaRPr lang="en-US" dirty="0">
              <a:latin typeface="Arial" panose="020B0604020202020204" pitchFamily="34" charset="0"/>
              <a:cs typeface="Arial" panose="020B0604020202020204" pitchFamily="34" charset="0"/>
            </a:endParaRPr>
          </a:p>
          <a:p>
            <a:pPr marL="285750" indent="-285750">
              <a:buFont typeface="Arial" pitchFamily="34" charset="0"/>
              <a:buChar char="•"/>
            </a:pPr>
            <a:r>
              <a:rPr lang="en-US" dirty="0" smtClean="0">
                <a:latin typeface="Arial" panose="020B0604020202020204" pitchFamily="34" charset="0"/>
                <a:cs typeface="Arial" panose="020B0604020202020204" pitchFamily="34" charset="0"/>
              </a:rPr>
              <a:t>Preliminary results show good agreement between measured high-speed data and computed dynamic pressure data.</a:t>
            </a:r>
          </a:p>
          <a:p>
            <a:pPr marL="285750" indent="-285750">
              <a:buFont typeface="Arial" pitchFamily="34" charset="0"/>
              <a:buChar char="•"/>
            </a:pPr>
            <a:endParaRPr lang="en-US" dirty="0">
              <a:latin typeface="Arial" panose="020B0604020202020204" pitchFamily="34" charset="0"/>
              <a:cs typeface="Arial" panose="020B0604020202020204" pitchFamily="34" charset="0"/>
            </a:endParaRPr>
          </a:p>
          <a:p>
            <a:pPr marL="285750" indent="-285750">
              <a:buFont typeface="Arial" pitchFamily="34" charset="0"/>
              <a:buChar char="•"/>
            </a:pPr>
            <a:r>
              <a:rPr lang="en-US" dirty="0" smtClean="0">
                <a:latin typeface="Arial" panose="020B0604020202020204" pitchFamily="34" charset="0"/>
                <a:cs typeface="Arial" panose="020B0604020202020204" pitchFamily="34" charset="0"/>
              </a:rPr>
              <a:t>As part of our future plans, we are working on </a:t>
            </a:r>
          </a:p>
          <a:p>
            <a:pPr marL="7429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Extending the fast-physics to include details effects of perforation </a:t>
            </a:r>
          </a:p>
          <a:p>
            <a:pPr marL="742950" indent="-285750"/>
            <a:r>
              <a:rPr lang="en-US" dirty="0" smtClean="0">
                <a:latin typeface="Arial" panose="020B0604020202020204" pitchFamily="34" charset="0"/>
                <a:cs typeface="Arial" panose="020B0604020202020204" pitchFamily="34" charset="0"/>
              </a:rPr>
              <a:t>	tunnel characteristics (true size/shape and crushed zone)</a:t>
            </a:r>
          </a:p>
          <a:p>
            <a:pPr marL="7429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Comprehensive validation using gauge and CFD data</a:t>
            </a:r>
          </a:p>
          <a:p>
            <a:pPr marL="7429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Incorporate clean-up and upscaling models</a:t>
            </a:r>
          </a:p>
          <a:p>
            <a:endParaRPr lang="en-US" dirty="0" smtClean="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6940064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txBox="1">
            <a:spLocks/>
          </p:cNvSpPr>
          <p:nvPr/>
        </p:nvSpPr>
        <p:spPr bwMode="auto">
          <a:xfrm>
            <a:off x="304800" y="852377"/>
            <a:ext cx="876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3600" b="1" dirty="0">
                <a:solidFill>
                  <a:srgbClr val="156DB3"/>
                </a:solidFill>
                <a:cs typeface="Arial" pitchFamily="34" charset="0"/>
              </a:rPr>
              <a:t>Acknowledgements / Thank You </a:t>
            </a:r>
          </a:p>
        </p:txBody>
      </p:sp>
      <p:sp>
        <p:nvSpPr>
          <p:cNvPr id="8194" name="Title 8"/>
          <p:cNvSpPr txBox="1">
            <a:spLocks/>
          </p:cNvSpPr>
          <p:nvPr/>
        </p:nvSpPr>
        <p:spPr bwMode="auto">
          <a:xfrm>
            <a:off x="381000" y="1785384"/>
            <a:ext cx="86106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buSzPct val="95000"/>
              <a:defRPr/>
            </a:pPr>
            <a:endParaRPr lang="en-US" sz="2000" dirty="0">
              <a:latin typeface="Arial Narrow" panose="020B0606020202030204" pitchFamily="34" charset="0"/>
              <a:cs typeface="Times New Roman" pitchFamily="18" charset="0"/>
            </a:endParaRPr>
          </a:p>
          <a:p>
            <a:pPr>
              <a:defRPr/>
            </a:pPr>
            <a:endParaRPr lang="en-US" sz="2000" dirty="0" smtClean="0">
              <a:latin typeface="Arial Narrow" panose="020B0606020202030204" pitchFamily="34" charset="0"/>
              <a:cs typeface="Times New Roman" pitchFamily="18" charset="0"/>
            </a:endParaRPr>
          </a:p>
          <a:p>
            <a:pPr marL="342900" indent="-342900">
              <a:buSzPct val="95000"/>
              <a:buFont typeface="Wingdings" panose="05000000000000000000" pitchFamily="2" charset="2"/>
              <a:buChar char="§"/>
              <a:defRPr/>
            </a:pPr>
            <a:r>
              <a:rPr lang="en-US" sz="2000" dirty="0" smtClean="0">
                <a:latin typeface="Arial Narrow" panose="020B0606020202030204" pitchFamily="34" charset="0"/>
                <a:cs typeface="Times New Roman" pitchFamily="18" charset="0"/>
              </a:rPr>
              <a:t>Committee of the 2015 IPS Europe </a:t>
            </a:r>
          </a:p>
          <a:p>
            <a:pPr>
              <a:defRPr/>
            </a:pPr>
            <a:endParaRPr lang="en-US" sz="2000" dirty="0" smtClean="0">
              <a:latin typeface="Times New Roman" pitchFamily="18" charset="0"/>
              <a:cs typeface="Times New Roman" pitchFamily="18" charset="0"/>
            </a:endParaRPr>
          </a:p>
        </p:txBody>
      </p:sp>
      <p:sp>
        <p:nvSpPr>
          <p:cNvPr id="26628" name="TextBox 5"/>
          <p:cNvSpPr txBox="1">
            <a:spLocks noChangeArrowheads="1"/>
          </p:cNvSpPr>
          <p:nvPr/>
        </p:nvSpPr>
        <p:spPr bwMode="auto">
          <a:xfrm>
            <a:off x="8001000" y="11113"/>
            <a:ext cx="11430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r>
              <a:rPr lang="en-US" sz="1200" b="1">
                <a:solidFill>
                  <a:srgbClr val="FFFFFF"/>
                </a:solidFill>
                <a:latin typeface="Calibri" pitchFamily="34" charset="0"/>
              </a:rPr>
              <a:t>Slide </a:t>
            </a:r>
            <a:fld id="{5CAA066A-910D-426E-9CBC-140C15A8519A}" type="slidenum">
              <a:rPr lang="en-US" sz="1200" b="1">
                <a:solidFill>
                  <a:srgbClr val="FFFFFF"/>
                </a:solidFill>
                <a:latin typeface="Calibri" pitchFamily="34" charset="0"/>
              </a:rPr>
              <a:pPr algn="r" eaLnBrk="1" hangingPunct="1"/>
              <a:t>16</a:t>
            </a:fld>
            <a:endParaRPr lang="en-US" sz="1200" b="1">
              <a:solidFill>
                <a:srgbClr val="FFFFFF"/>
              </a:solidFill>
              <a:latin typeface="Calibri" pitchFamily="34" charset="0"/>
            </a:endParaRPr>
          </a:p>
        </p:txBody>
      </p:sp>
      <p:sp>
        <p:nvSpPr>
          <p:cNvPr id="5" name="TextBox 4"/>
          <p:cNvSpPr txBox="1"/>
          <p:nvPr/>
        </p:nvSpPr>
        <p:spPr>
          <a:xfrm>
            <a:off x="7192370" y="156528"/>
            <a:ext cx="1733266" cy="369332"/>
          </a:xfrm>
          <a:prstGeom prst="rect">
            <a:avLst/>
          </a:prstGeom>
          <a:noFill/>
        </p:spPr>
        <p:txBody>
          <a:bodyPr wrap="square" rtlCol="0">
            <a:spAutoFit/>
          </a:bodyPr>
          <a:lstStyle/>
          <a:p>
            <a:r>
              <a:rPr lang="en-US" dirty="0" smtClean="0"/>
              <a:t>IPS – 15 - 5</a:t>
            </a:r>
            <a:endParaRPr lang="en-US" dirty="0"/>
          </a:p>
        </p:txBody>
      </p:sp>
    </p:spTree>
    <p:extLst>
      <p:ext uri="{BB962C8B-B14F-4D97-AF65-F5344CB8AC3E}">
        <p14:creationId xmlns:p14="http://schemas.microsoft.com/office/powerpoint/2010/main" val="14375262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txBox="1">
            <a:spLocks/>
          </p:cNvSpPr>
          <p:nvPr/>
        </p:nvSpPr>
        <p:spPr bwMode="auto">
          <a:xfrm>
            <a:off x="-76200" y="2743200"/>
            <a:ext cx="876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sz="3600" b="1" dirty="0">
                <a:solidFill>
                  <a:srgbClr val="156DB3"/>
                </a:solidFill>
                <a:cs typeface="Arial" pitchFamily="34" charset="0"/>
              </a:rPr>
              <a:t>Questions ?</a:t>
            </a:r>
          </a:p>
        </p:txBody>
      </p:sp>
      <p:sp>
        <p:nvSpPr>
          <p:cNvPr id="5" name="Title 8"/>
          <p:cNvSpPr txBox="1">
            <a:spLocks/>
          </p:cNvSpPr>
          <p:nvPr/>
        </p:nvSpPr>
        <p:spPr>
          <a:xfrm>
            <a:off x="304800" y="2514600"/>
            <a:ext cx="8610600" cy="3657600"/>
          </a:xfrm>
          <a:prstGeom prst="rect">
            <a:avLst/>
          </a:prstGeom>
        </p:spPr>
        <p:txBody>
          <a:bodyPr numCol="2"/>
          <a:lstStyle>
            <a:lvl1pPr algn="ctr" defTabSz="457200" rtl="0" eaLnBrk="1" latinLnBrk="0" hangingPunct="1">
              <a:spcBef>
                <a:spcPct val="0"/>
              </a:spcBef>
              <a:buNone/>
              <a:defRPr sz="2000" b="1" kern="1200" baseline="0">
                <a:solidFill>
                  <a:srgbClr val="7EBA31"/>
                </a:solidFill>
                <a:latin typeface="+mj-lt"/>
                <a:ea typeface="+mj-ea"/>
                <a:cs typeface="+mj-cs"/>
              </a:defRPr>
            </a:lvl1pPr>
          </a:lstStyle>
          <a:p>
            <a:pPr algn="l" fontAlgn="auto">
              <a:spcAft>
                <a:spcPts val="0"/>
              </a:spcAft>
              <a:defRPr/>
            </a:pPr>
            <a:endParaRPr lang="en-US" b="0" dirty="0">
              <a:solidFill>
                <a:srgbClr val="000000"/>
              </a:solidFill>
              <a:cs typeface="Arial"/>
            </a:endParaRPr>
          </a:p>
        </p:txBody>
      </p:sp>
      <p:sp>
        <p:nvSpPr>
          <p:cNvPr id="27652" name="TextBox 5"/>
          <p:cNvSpPr txBox="1">
            <a:spLocks noChangeArrowheads="1"/>
          </p:cNvSpPr>
          <p:nvPr/>
        </p:nvSpPr>
        <p:spPr bwMode="auto">
          <a:xfrm>
            <a:off x="8001000" y="11113"/>
            <a:ext cx="11430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r>
              <a:rPr lang="en-US" sz="1200" b="1">
                <a:solidFill>
                  <a:srgbClr val="FFFFFF"/>
                </a:solidFill>
                <a:latin typeface="Calibri" pitchFamily="34" charset="0"/>
              </a:rPr>
              <a:t>Slide </a:t>
            </a:r>
            <a:fld id="{AE27EA05-9566-4E6E-95A8-3E9531BD4F79}" type="slidenum">
              <a:rPr lang="en-US" sz="1200" b="1">
                <a:solidFill>
                  <a:srgbClr val="FFFFFF"/>
                </a:solidFill>
                <a:latin typeface="Calibri" pitchFamily="34" charset="0"/>
              </a:rPr>
              <a:pPr algn="r" eaLnBrk="1" hangingPunct="1"/>
              <a:t>17</a:t>
            </a:fld>
            <a:endParaRPr lang="en-US" sz="1200" b="1">
              <a:solidFill>
                <a:srgbClr val="FFFFFF"/>
              </a:solidFill>
              <a:latin typeface="Calibri" pitchFamily="34" charset="0"/>
            </a:endParaRPr>
          </a:p>
        </p:txBody>
      </p:sp>
      <p:sp>
        <p:nvSpPr>
          <p:cNvPr id="6" name="TextBox 5"/>
          <p:cNvSpPr txBox="1"/>
          <p:nvPr/>
        </p:nvSpPr>
        <p:spPr>
          <a:xfrm>
            <a:off x="7192370" y="156528"/>
            <a:ext cx="1733266" cy="369332"/>
          </a:xfrm>
          <a:prstGeom prst="rect">
            <a:avLst/>
          </a:prstGeom>
          <a:noFill/>
        </p:spPr>
        <p:txBody>
          <a:bodyPr wrap="square" rtlCol="0">
            <a:spAutoFit/>
          </a:bodyPr>
          <a:lstStyle/>
          <a:p>
            <a:r>
              <a:rPr lang="en-US" dirty="0" smtClean="0"/>
              <a:t>IPS – 15 - 5</a:t>
            </a:r>
            <a:endParaRPr lang="en-US" dirty="0"/>
          </a:p>
        </p:txBody>
      </p:sp>
    </p:spTree>
    <p:extLst>
      <p:ext uri="{BB962C8B-B14F-4D97-AF65-F5344CB8AC3E}">
        <p14:creationId xmlns:p14="http://schemas.microsoft.com/office/powerpoint/2010/main" val="12387265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3"/>
          <p:cNvSpPr>
            <a:spLocks noGrp="1"/>
          </p:cNvSpPr>
          <p:nvPr>
            <p:ph type="title"/>
          </p:nvPr>
        </p:nvSpPr>
        <p:spPr>
          <a:xfrm>
            <a:off x="0" y="0"/>
            <a:ext cx="8526462" cy="835025"/>
          </a:xfrm>
        </p:spPr>
        <p:txBody>
          <a:bodyPr>
            <a:normAutofit/>
          </a:bodyPr>
          <a:lstStyle/>
          <a:p>
            <a:r>
              <a:rPr lang="en-US" sz="3200" b="1" dirty="0" smtClean="0">
                <a:latin typeface="Arial" panose="020B0604020202020204" pitchFamily="34" charset="0"/>
                <a:cs typeface="Arial" panose="020B0604020202020204" pitchFamily="34" charset="0"/>
              </a:rPr>
              <a:t>Overview of the Presentation</a:t>
            </a:r>
            <a:endParaRPr lang="en-US" sz="3200" b="1" dirty="0">
              <a:latin typeface="Arial" panose="020B0604020202020204" pitchFamily="34" charset="0"/>
              <a:cs typeface="Arial" panose="020B0604020202020204" pitchFamily="34" charset="0"/>
            </a:endParaRPr>
          </a:p>
        </p:txBody>
      </p:sp>
      <p:sp>
        <p:nvSpPr>
          <p:cNvPr id="6" name="TextBox 5"/>
          <p:cNvSpPr txBox="1"/>
          <p:nvPr/>
        </p:nvSpPr>
        <p:spPr>
          <a:xfrm>
            <a:off x="187540" y="663457"/>
            <a:ext cx="8762035" cy="6001643"/>
          </a:xfrm>
          <a:prstGeom prst="rect">
            <a:avLst/>
          </a:prstGeom>
          <a:noFill/>
          <a:effectLst/>
        </p:spPr>
        <p:style>
          <a:lnRef idx="0">
            <a:schemeClr val="accent5"/>
          </a:lnRef>
          <a:fillRef idx="3">
            <a:schemeClr val="accent5"/>
          </a:fillRef>
          <a:effectRef idx="3">
            <a:schemeClr val="accent5"/>
          </a:effectRef>
          <a:fontRef idx="minor">
            <a:schemeClr val="lt1"/>
          </a:fontRef>
        </p:style>
        <p:txBody>
          <a:bodyPr wrap="square" rtlCol="0">
            <a:spAutoFit/>
          </a:bodyPr>
          <a:lstStyle/>
          <a:p>
            <a:pPr lvl="0"/>
            <a:endParaRPr lang="en-US" sz="2400" dirty="0" smtClean="0">
              <a:solidFill>
                <a:schemeClr val="tx1"/>
              </a:solidFill>
              <a:cs typeface="Times New Roman" pitchFamily="18" charset="0"/>
            </a:endParaRPr>
          </a:p>
          <a:p>
            <a:pPr lvl="0">
              <a:buFont typeface="Wingdings" panose="05000000000000000000" pitchFamily="2" charset="2"/>
              <a:buChar char="§"/>
            </a:pPr>
            <a:r>
              <a:rPr lang="en-US" sz="2400" dirty="0">
                <a:solidFill>
                  <a:schemeClr val="tx1"/>
                </a:solidFill>
                <a:cs typeface="Times New Roman" pitchFamily="18" charset="0"/>
              </a:rPr>
              <a:t> </a:t>
            </a:r>
            <a:r>
              <a:rPr lang="en-US" sz="2400" dirty="0" smtClean="0">
                <a:solidFill>
                  <a:schemeClr val="tx1"/>
                </a:solidFill>
                <a:cs typeface="Times New Roman" pitchFamily="18" charset="0"/>
              </a:rPr>
              <a:t>Introduction</a:t>
            </a:r>
          </a:p>
          <a:p>
            <a:pPr lvl="0">
              <a:buFont typeface="Wingdings" panose="05000000000000000000" pitchFamily="2" charset="2"/>
              <a:buChar char="§"/>
            </a:pPr>
            <a:endParaRPr lang="en-US" sz="2400" dirty="0">
              <a:solidFill>
                <a:schemeClr val="tx1"/>
              </a:solidFill>
              <a:cs typeface="Times New Roman" pitchFamily="18" charset="0"/>
            </a:endParaRPr>
          </a:p>
          <a:p>
            <a:pPr lvl="0">
              <a:buFont typeface="Wingdings" panose="05000000000000000000" pitchFamily="2" charset="2"/>
              <a:buChar char="§"/>
            </a:pPr>
            <a:r>
              <a:rPr lang="en-US" sz="2400" dirty="0" smtClean="0">
                <a:solidFill>
                  <a:schemeClr val="tx1"/>
                </a:solidFill>
                <a:cs typeface="Times New Roman" pitchFamily="18" charset="0"/>
              </a:rPr>
              <a:t> Perforation flow laboratory</a:t>
            </a:r>
          </a:p>
          <a:p>
            <a:pPr lvl="0">
              <a:buFont typeface="Wingdings" panose="05000000000000000000" pitchFamily="2" charset="2"/>
              <a:buChar char="§"/>
            </a:pPr>
            <a:endParaRPr lang="en-US" sz="2400" dirty="0">
              <a:solidFill>
                <a:schemeClr val="tx1"/>
              </a:solidFill>
              <a:cs typeface="Times New Roman" pitchFamily="18" charset="0"/>
            </a:endParaRPr>
          </a:p>
          <a:p>
            <a:pPr lvl="0">
              <a:buFont typeface="Wingdings" panose="05000000000000000000" pitchFamily="2" charset="2"/>
              <a:buChar char="§"/>
            </a:pPr>
            <a:r>
              <a:rPr lang="en-US" sz="2400" dirty="0">
                <a:solidFill>
                  <a:schemeClr val="tx1"/>
                </a:solidFill>
                <a:cs typeface="Times New Roman" pitchFamily="18" charset="0"/>
              </a:rPr>
              <a:t> </a:t>
            </a:r>
            <a:r>
              <a:rPr lang="en-US" sz="2400" dirty="0" smtClean="0">
                <a:solidFill>
                  <a:schemeClr val="tx1"/>
                </a:solidFill>
                <a:cs typeface="Times New Roman" pitchFamily="18" charset="0"/>
              </a:rPr>
              <a:t>Existing laboratory event modeling</a:t>
            </a:r>
          </a:p>
          <a:p>
            <a:pPr lvl="0">
              <a:buFont typeface="Wingdings" panose="05000000000000000000" pitchFamily="2" charset="2"/>
              <a:buChar char="§"/>
            </a:pPr>
            <a:endParaRPr lang="en-US" sz="2400" dirty="0">
              <a:solidFill>
                <a:schemeClr val="tx1"/>
              </a:solidFill>
              <a:cs typeface="Times New Roman" pitchFamily="18" charset="0"/>
            </a:endParaRPr>
          </a:p>
          <a:p>
            <a:pPr lvl="0">
              <a:buFont typeface="Wingdings" panose="05000000000000000000" pitchFamily="2" charset="2"/>
              <a:buChar char="§"/>
            </a:pPr>
            <a:r>
              <a:rPr lang="en-US" sz="2400" dirty="0" smtClean="0">
                <a:solidFill>
                  <a:schemeClr val="tx1"/>
                </a:solidFill>
                <a:cs typeface="Times New Roman" pitchFamily="18" charset="0"/>
              </a:rPr>
              <a:t> Objectives</a:t>
            </a:r>
          </a:p>
          <a:p>
            <a:pPr lvl="0">
              <a:buFont typeface="Wingdings" panose="05000000000000000000" pitchFamily="2" charset="2"/>
              <a:buChar char="§"/>
            </a:pPr>
            <a:endParaRPr lang="en-US" sz="2400" dirty="0">
              <a:solidFill>
                <a:schemeClr val="tx1"/>
              </a:solidFill>
              <a:cs typeface="Times New Roman" pitchFamily="18" charset="0"/>
            </a:endParaRPr>
          </a:p>
          <a:p>
            <a:pPr lvl="0">
              <a:buFont typeface="Wingdings" panose="05000000000000000000" pitchFamily="2" charset="2"/>
              <a:buChar char="§"/>
            </a:pPr>
            <a:r>
              <a:rPr lang="en-US" sz="2400" dirty="0" smtClean="0">
                <a:solidFill>
                  <a:schemeClr val="tx1"/>
                </a:solidFill>
                <a:cs typeface="Times New Roman" pitchFamily="18" charset="0"/>
              </a:rPr>
              <a:t> Our design philosophy</a:t>
            </a:r>
          </a:p>
          <a:p>
            <a:pPr lvl="0">
              <a:buFont typeface="Wingdings" panose="05000000000000000000" pitchFamily="2" charset="2"/>
              <a:buChar char="§"/>
            </a:pPr>
            <a:endParaRPr lang="en-US" sz="2400" dirty="0">
              <a:solidFill>
                <a:schemeClr val="tx1"/>
              </a:solidFill>
              <a:cs typeface="Times New Roman" pitchFamily="18" charset="0"/>
            </a:endParaRPr>
          </a:p>
          <a:p>
            <a:pPr lvl="0">
              <a:buFont typeface="Wingdings" panose="05000000000000000000" pitchFamily="2" charset="2"/>
              <a:buChar char="§"/>
            </a:pPr>
            <a:r>
              <a:rPr lang="en-US" sz="2400" dirty="0" smtClean="0">
                <a:solidFill>
                  <a:schemeClr val="tx1"/>
                </a:solidFill>
                <a:cs typeface="Times New Roman" pitchFamily="18" charset="0"/>
              </a:rPr>
              <a:t> Fast-physics: Model and results</a:t>
            </a:r>
          </a:p>
          <a:p>
            <a:pPr lvl="0">
              <a:buFont typeface="Wingdings" panose="05000000000000000000" pitchFamily="2" charset="2"/>
              <a:buChar char="§"/>
            </a:pPr>
            <a:endParaRPr lang="en-US" sz="2400" dirty="0">
              <a:solidFill>
                <a:schemeClr val="tx1"/>
              </a:solidFill>
              <a:cs typeface="Times New Roman" pitchFamily="18" charset="0"/>
            </a:endParaRPr>
          </a:p>
          <a:p>
            <a:pPr lvl="0">
              <a:buFont typeface="Wingdings" panose="05000000000000000000" pitchFamily="2" charset="2"/>
              <a:buChar char="§"/>
            </a:pPr>
            <a:r>
              <a:rPr lang="en-US" sz="2400" dirty="0" smtClean="0">
                <a:solidFill>
                  <a:schemeClr val="tx1"/>
                </a:solidFill>
                <a:cs typeface="Times New Roman" pitchFamily="18" charset="0"/>
              </a:rPr>
              <a:t> Fast-physics: Plans for future</a:t>
            </a:r>
          </a:p>
          <a:p>
            <a:pPr lvl="0">
              <a:buFont typeface="Wingdings" panose="05000000000000000000" pitchFamily="2" charset="2"/>
              <a:buChar char="§"/>
            </a:pPr>
            <a:endParaRPr lang="en-US" sz="2400" dirty="0">
              <a:solidFill>
                <a:schemeClr val="tx1"/>
              </a:solidFill>
              <a:cs typeface="Times New Roman" pitchFamily="18" charset="0"/>
            </a:endParaRPr>
          </a:p>
          <a:p>
            <a:pPr lvl="0">
              <a:buFont typeface="Wingdings" panose="05000000000000000000" pitchFamily="2" charset="2"/>
              <a:buChar char="§"/>
            </a:pPr>
            <a:r>
              <a:rPr lang="en-US" sz="2400" dirty="0" smtClean="0">
                <a:solidFill>
                  <a:schemeClr val="tx1"/>
                </a:solidFill>
                <a:cs typeface="Times New Roman" pitchFamily="18" charset="0"/>
              </a:rPr>
              <a:t> Conclusions</a:t>
            </a:r>
            <a:endParaRPr lang="en-US" sz="2400" dirty="0">
              <a:solidFill>
                <a:schemeClr val="tx1"/>
              </a:solidFill>
              <a:cs typeface="Times New Roman" pitchFamily="18" charset="0"/>
            </a:endParaRPr>
          </a:p>
        </p:txBody>
      </p:sp>
      <p:sp>
        <p:nvSpPr>
          <p:cNvPr id="7" name="TextBox 6"/>
          <p:cNvSpPr txBox="1"/>
          <p:nvPr/>
        </p:nvSpPr>
        <p:spPr>
          <a:xfrm>
            <a:off x="7830323" y="0"/>
            <a:ext cx="1313677" cy="369332"/>
          </a:xfrm>
          <a:prstGeom prst="rect">
            <a:avLst/>
          </a:prstGeom>
          <a:noFill/>
        </p:spPr>
        <p:txBody>
          <a:bodyPr wrap="square" rtlCol="0">
            <a:spAutoFit/>
          </a:bodyPr>
          <a:lstStyle/>
          <a:p>
            <a:r>
              <a:rPr lang="en-US" dirty="0" smtClean="0"/>
              <a:t>IPS – 15-5</a:t>
            </a:r>
            <a:endParaRPr lang="en-US" dirty="0"/>
          </a:p>
        </p:txBody>
      </p:sp>
    </p:spTree>
    <p:extLst>
      <p:ext uri="{BB962C8B-B14F-4D97-AF65-F5344CB8AC3E}">
        <p14:creationId xmlns:p14="http://schemas.microsoft.com/office/powerpoint/2010/main" val="22514298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3913"/>
            <a:ext cx="8229600" cy="590550"/>
          </a:xfrm>
        </p:spPr>
        <p:txBody>
          <a:bodyPr>
            <a:normAutofit/>
          </a:bodyPr>
          <a:lstStyle/>
          <a:p>
            <a:r>
              <a:rPr lang="en-US" sz="3200" b="1" dirty="0" smtClean="0">
                <a:latin typeface="Arial" panose="020B0604020202020204" pitchFamily="34" charset="0"/>
                <a:cs typeface="Arial" panose="020B0604020202020204" pitchFamily="34" charset="0"/>
              </a:rPr>
              <a:t>Introduction</a:t>
            </a:r>
            <a:endParaRPr lang="en-US"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5060" y="874438"/>
            <a:ext cx="8718698" cy="5505420"/>
          </a:xfrm>
        </p:spPr>
        <p:txBody>
          <a:bodyPr>
            <a:normAutofit fontScale="32500" lnSpcReduction="20000"/>
          </a:bodyPr>
          <a:lstStyle/>
          <a:p>
            <a:pPr>
              <a:buClrTx/>
              <a:buFont typeface="Wingdings" panose="05000000000000000000" pitchFamily="2" charset="2"/>
              <a:buChar char="Ø"/>
            </a:pPr>
            <a:r>
              <a:rPr lang="en-US" sz="6800" dirty="0" smtClean="0">
                <a:latin typeface="Arial" panose="020B0604020202020204" pitchFamily="34" charset="0"/>
                <a:cs typeface="Arial" panose="020B0604020202020204" pitchFamily="34" charset="0"/>
              </a:rPr>
              <a:t>Next-generation well completions</a:t>
            </a:r>
          </a:p>
          <a:p>
            <a:pPr lvl="3"/>
            <a:r>
              <a:rPr lang="en-US" sz="6800" dirty="0" smtClean="0">
                <a:latin typeface="Arial" panose="020B0604020202020204" pitchFamily="34" charset="0"/>
                <a:cs typeface="Arial" panose="020B0604020202020204" pitchFamily="34" charset="0"/>
              </a:rPr>
              <a:t>High-pressure/high-temperature</a:t>
            </a:r>
          </a:p>
          <a:p>
            <a:pPr lvl="3"/>
            <a:r>
              <a:rPr lang="en-US" sz="6800" dirty="0" smtClean="0">
                <a:latin typeface="Arial" panose="020B0604020202020204" pitchFamily="34" charset="0"/>
                <a:cs typeface="Arial" panose="020B0604020202020204" pitchFamily="34" charset="0"/>
              </a:rPr>
              <a:t>Ultra-deepwater</a:t>
            </a:r>
          </a:p>
          <a:p>
            <a:pPr lvl="3"/>
            <a:r>
              <a:rPr lang="en-US" sz="6800" dirty="0" smtClean="0">
                <a:latin typeface="Arial" panose="020B0604020202020204" pitchFamily="34" charset="0"/>
                <a:cs typeface="Arial" panose="020B0604020202020204" pitchFamily="34" charset="0"/>
              </a:rPr>
              <a:t>Long horizontals</a:t>
            </a:r>
          </a:p>
          <a:p>
            <a:pPr marL="171450" lvl="1" indent="0">
              <a:buNone/>
            </a:pPr>
            <a:endParaRPr lang="en-US" sz="6800" dirty="0" smtClean="0">
              <a:latin typeface="Arial" panose="020B0604020202020204" pitchFamily="34" charset="0"/>
              <a:cs typeface="Arial" panose="020B0604020202020204" pitchFamily="34" charset="0"/>
            </a:endParaRPr>
          </a:p>
          <a:p>
            <a:pPr>
              <a:buClrTx/>
              <a:buFont typeface="Wingdings" panose="05000000000000000000" pitchFamily="2" charset="2"/>
              <a:buChar char="Ø"/>
            </a:pPr>
            <a:r>
              <a:rPr lang="en-US" sz="6800" dirty="0" smtClean="0">
                <a:latin typeface="Arial" panose="020B0604020202020204" pitchFamily="34" charset="0"/>
                <a:cs typeface="Arial" panose="020B0604020202020204" pitchFamily="34" charset="0"/>
              </a:rPr>
              <a:t>Understanding the transient fluid dynamics during the </a:t>
            </a:r>
          </a:p>
          <a:p>
            <a:pPr marL="0" indent="0">
              <a:buClrTx/>
              <a:buNone/>
            </a:pPr>
            <a:r>
              <a:rPr lang="en-US" sz="6800" dirty="0">
                <a:latin typeface="Arial" panose="020B0604020202020204" pitchFamily="34" charset="0"/>
                <a:cs typeface="Arial" panose="020B0604020202020204" pitchFamily="34" charset="0"/>
              </a:rPr>
              <a:t> </a:t>
            </a:r>
            <a:r>
              <a:rPr lang="en-US" sz="6800" dirty="0" smtClean="0">
                <a:latin typeface="Arial" panose="020B0604020202020204" pitchFamily="34" charset="0"/>
                <a:cs typeface="Arial" panose="020B0604020202020204" pitchFamily="34" charset="0"/>
              </a:rPr>
              <a:t>  perforating process is critical to perforating well design.</a:t>
            </a:r>
          </a:p>
          <a:p>
            <a:endParaRPr lang="en-US" sz="6800" dirty="0">
              <a:latin typeface="Arial" panose="020B0604020202020204" pitchFamily="34" charset="0"/>
              <a:cs typeface="Arial" panose="020B0604020202020204" pitchFamily="34" charset="0"/>
            </a:endParaRPr>
          </a:p>
          <a:p>
            <a:pPr>
              <a:buClrTx/>
              <a:buFont typeface="Wingdings" panose="05000000000000000000" pitchFamily="2" charset="2"/>
              <a:buChar char="Ø"/>
            </a:pPr>
            <a:r>
              <a:rPr lang="en-US" sz="6800" dirty="0" smtClean="0">
                <a:latin typeface="Arial" panose="020B0604020202020204" pitchFamily="34" charset="0"/>
                <a:cs typeface="Arial" panose="020B0604020202020204" pitchFamily="34" charset="0"/>
              </a:rPr>
              <a:t>Transient dynamics influenced by</a:t>
            </a:r>
          </a:p>
          <a:p>
            <a:pPr marL="0" indent="0">
              <a:buNone/>
            </a:pPr>
            <a:r>
              <a:rPr lang="en-US" sz="6800" dirty="0" smtClean="0">
                <a:latin typeface="Arial" panose="020B0604020202020204" pitchFamily="34" charset="0"/>
                <a:cs typeface="Arial" panose="020B0604020202020204" pitchFamily="34" charset="0"/>
              </a:rPr>
              <a:t>    job design parameters:</a:t>
            </a:r>
          </a:p>
          <a:p>
            <a:pPr lvl="3">
              <a:buFont typeface="Arial" panose="020B0604020202020204" pitchFamily="34" charset="0"/>
              <a:buChar char="–"/>
            </a:pPr>
            <a:r>
              <a:rPr lang="en-US" sz="6800" dirty="0" smtClean="0">
                <a:latin typeface="Arial" panose="020B0604020202020204" pitchFamily="34" charset="0"/>
                <a:cs typeface="Arial" panose="020B0604020202020204" pitchFamily="34" charset="0"/>
              </a:rPr>
              <a:t>Gun design</a:t>
            </a:r>
          </a:p>
          <a:p>
            <a:pPr lvl="3">
              <a:buFont typeface="Arial" panose="020B0604020202020204" pitchFamily="34" charset="0"/>
              <a:buChar char="–"/>
            </a:pPr>
            <a:r>
              <a:rPr lang="en-US" sz="6800" dirty="0" smtClean="0">
                <a:latin typeface="Arial" panose="020B0604020202020204" pitchFamily="34" charset="0"/>
                <a:cs typeface="Arial" panose="020B0604020202020204" pitchFamily="34" charset="0"/>
              </a:rPr>
              <a:t>Formation properties</a:t>
            </a:r>
          </a:p>
          <a:p>
            <a:pPr lvl="3">
              <a:buFont typeface="Arial" panose="020B0604020202020204" pitchFamily="34" charset="0"/>
              <a:buChar char="–"/>
            </a:pPr>
            <a:r>
              <a:rPr lang="en-US" sz="6800" dirty="0" smtClean="0">
                <a:latin typeface="Arial" panose="020B0604020202020204" pitchFamily="34" charset="0"/>
                <a:cs typeface="Arial" panose="020B0604020202020204" pitchFamily="34" charset="0"/>
              </a:rPr>
              <a:t>Under/Overbalance conditions                </a:t>
            </a:r>
          </a:p>
          <a:p>
            <a:pPr lvl="4"/>
            <a:endParaRPr lang="en-US" dirty="0"/>
          </a:p>
          <a:p>
            <a:pPr marL="1771650" lvl="4" indent="0">
              <a:buNone/>
            </a:pPr>
            <a:endParaRPr lang="en-US" dirty="0" smtClean="0">
              <a:latin typeface="+mn-lt"/>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9856" b="6299"/>
          <a:stretch/>
        </p:blipFill>
        <p:spPr>
          <a:xfrm>
            <a:off x="5775455" y="3486760"/>
            <a:ext cx="3262745" cy="3084483"/>
          </a:xfrm>
          <a:prstGeom prst="rect">
            <a:avLst/>
          </a:prstGeom>
        </p:spPr>
      </p:pic>
      <p:sp>
        <p:nvSpPr>
          <p:cNvPr id="5" name="TextBox 4"/>
          <p:cNvSpPr txBox="1"/>
          <p:nvPr/>
        </p:nvSpPr>
        <p:spPr>
          <a:xfrm>
            <a:off x="8068064" y="0"/>
            <a:ext cx="970137" cy="369332"/>
          </a:xfrm>
          <a:prstGeom prst="rect">
            <a:avLst/>
          </a:prstGeom>
          <a:noFill/>
        </p:spPr>
        <p:txBody>
          <a:bodyPr wrap="none" rtlCol="0">
            <a:spAutoFit/>
          </a:bodyPr>
          <a:lstStyle/>
          <a:p>
            <a:r>
              <a:rPr lang="en-US" b="1" dirty="0" smtClean="0"/>
              <a:t>IPS-15-5</a:t>
            </a:r>
            <a:endParaRPr lang="en-US" b="1" dirty="0"/>
          </a:p>
        </p:txBody>
      </p:sp>
    </p:spTree>
    <p:extLst>
      <p:ext uri="{BB962C8B-B14F-4D97-AF65-F5344CB8AC3E}">
        <p14:creationId xmlns:p14="http://schemas.microsoft.com/office/powerpoint/2010/main" val="22887554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7147"/>
            <a:ext cx="9004690" cy="593195"/>
          </a:xfrm>
        </p:spPr>
        <p:txBody>
          <a:bodyPr>
            <a:noAutofit/>
          </a:bodyPr>
          <a:lstStyle/>
          <a:p>
            <a:r>
              <a:rPr lang="en-US" sz="3200" b="1" dirty="0" smtClean="0">
                <a:latin typeface="Arial" panose="020B0604020202020204" pitchFamily="34" charset="0"/>
                <a:cs typeface="Arial" panose="020B0604020202020204" pitchFamily="34" charset="0"/>
              </a:rPr>
              <a:t>Perforation Flow Laboratory</a:t>
            </a:r>
            <a:endParaRPr lang="en-US" sz="3200" b="1" dirty="0">
              <a:latin typeface="Arial" panose="020B0604020202020204" pitchFamily="34" charset="0"/>
              <a:cs typeface="Arial" panose="020B0604020202020204" pitchFamily="34" charset="0"/>
            </a:endParaRPr>
          </a:p>
        </p:txBody>
      </p:sp>
      <p:sp>
        <p:nvSpPr>
          <p:cNvPr id="4" name="Rectangle 3"/>
          <p:cNvSpPr/>
          <p:nvPr/>
        </p:nvSpPr>
        <p:spPr>
          <a:xfrm>
            <a:off x="4602595" y="1618237"/>
            <a:ext cx="4402095" cy="3754874"/>
          </a:xfrm>
          <a:prstGeom prst="rect">
            <a:avLst/>
          </a:prstGeom>
        </p:spPr>
        <p:txBody>
          <a:bodyPr wrap="square">
            <a:spAutoFit/>
          </a:bodyPr>
          <a:lstStyle/>
          <a:p>
            <a:pPr marL="285750" indent="-285750" algn="just">
              <a:buFont typeface="Wingdings" panose="05000000000000000000" pitchFamily="2" charset="2"/>
              <a:buChar char="Ø"/>
            </a:pPr>
            <a:r>
              <a:rPr lang="en-GB" u="sng" dirty="0" smtClean="0">
                <a:latin typeface="Arial" panose="020B0604020202020204" pitchFamily="34" charset="0"/>
                <a:cs typeface="Arial" panose="020B0604020202020204" pitchFamily="34" charset="0"/>
              </a:rPr>
              <a:t>Flow laboratory</a:t>
            </a:r>
            <a:r>
              <a:rPr lang="en-GB" dirty="0" smtClean="0">
                <a:latin typeface="Arial" panose="020B0604020202020204" pitchFamily="34" charset="0"/>
                <a:cs typeface="Arial" panose="020B0604020202020204" pitchFamily="34" charset="0"/>
              </a:rPr>
              <a:t>: Clear vehicle to study and understand the coupled effects between transient dynamics and job design parameters. </a:t>
            </a:r>
          </a:p>
          <a:p>
            <a:pPr marL="285750" indent="-285750" algn="just">
              <a:buFont typeface="Wingdings" panose="05000000000000000000" pitchFamily="2" charset="2"/>
              <a:buChar char="Ø"/>
            </a:pPr>
            <a:endParaRPr lang="en-GB"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n-GB" u="sng" dirty="0" smtClean="0">
                <a:latin typeface="Arial" panose="020B0604020202020204" pitchFamily="34" charset="0"/>
                <a:cs typeface="Arial" panose="020B0604020202020204" pitchFamily="34" charset="0"/>
              </a:rPr>
              <a:t>Measurements from a Section-IV test:</a:t>
            </a:r>
          </a:p>
          <a:p>
            <a:pPr marL="1200150" lvl="2" indent="-285750">
              <a:buFont typeface="Wingdings" panose="05000000000000000000" pitchFamily="2" charset="2"/>
              <a:buChar char="§"/>
            </a:pPr>
            <a:r>
              <a:rPr lang="en-GB" sz="1600" dirty="0" smtClean="0">
                <a:latin typeface="Arial" panose="020B0604020202020204" pitchFamily="34" charset="0"/>
                <a:cs typeface="Arial" panose="020B0604020202020204" pitchFamily="34" charset="0"/>
              </a:rPr>
              <a:t>Pre- and post-flow permeability</a:t>
            </a:r>
          </a:p>
          <a:p>
            <a:pPr marL="1200150" lvl="2" indent="-285750">
              <a:buFont typeface="Wingdings" panose="05000000000000000000" pitchFamily="2" charset="2"/>
              <a:buChar char="§"/>
            </a:pPr>
            <a:r>
              <a:rPr lang="en-GB" sz="1600" dirty="0" smtClean="0">
                <a:latin typeface="Arial" panose="020B0604020202020204" pitchFamily="34" charset="0"/>
                <a:cs typeface="Arial" panose="020B0604020202020204" pitchFamily="34" charset="0"/>
              </a:rPr>
              <a:t>Core flow efficiency</a:t>
            </a:r>
          </a:p>
          <a:p>
            <a:pPr marL="1200150" lvl="2" indent="-285750">
              <a:buFont typeface="Wingdings" panose="05000000000000000000" pitchFamily="2" charset="2"/>
              <a:buChar char="§"/>
            </a:pPr>
            <a:r>
              <a:rPr lang="en-GB" sz="1600" dirty="0" smtClean="0">
                <a:latin typeface="Arial" panose="020B0604020202020204" pitchFamily="34" charset="0"/>
                <a:cs typeface="Arial" panose="020B0604020202020204" pitchFamily="34" charset="0"/>
              </a:rPr>
              <a:t>Productivity</a:t>
            </a:r>
          </a:p>
          <a:p>
            <a:pPr marL="1200150" lvl="2" indent="-285750">
              <a:buFont typeface="Wingdings" panose="05000000000000000000" pitchFamily="2" charset="2"/>
              <a:buChar char="§"/>
            </a:pPr>
            <a:r>
              <a:rPr lang="en-GB" sz="1600" dirty="0" smtClean="0">
                <a:latin typeface="Arial" panose="020B0604020202020204" pitchFamily="34" charset="0"/>
                <a:cs typeface="Arial" panose="020B0604020202020204" pitchFamily="34" charset="0"/>
              </a:rPr>
              <a:t>Dynamic high-speed pressure </a:t>
            </a:r>
          </a:p>
          <a:p>
            <a:pPr marL="1200150" lvl="2" indent="-285750">
              <a:buFont typeface="Wingdings" panose="05000000000000000000" pitchFamily="2" charset="2"/>
              <a:buChar char="§"/>
            </a:pPr>
            <a:r>
              <a:rPr lang="en-GB" sz="1600" dirty="0" smtClean="0">
                <a:latin typeface="Arial" panose="020B0604020202020204" pitchFamily="34" charset="0"/>
                <a:cs typeface="Arial" panose="020B0604020202020204" pitchFamily="34" charset="0"/>
              </a:rPr>
              <a:t>Perforation tunnel characteristics</a:t>
            </a:r>
          </a:p>
          <a:p>
            <a:pPr marL="1200150" lvl="2" indent="-285750">
              <a:buFont typeface="Wingdings" panose="05000000000000000000" pitchFamily="2" charset="2"/>
              <a:buChar char="§"/>
            </a:pPr>
            <a:r>
              <a:rPr lang="en-GB" sz="1600" dirty="0" smtClean="0">
                <a:latin typeface="Arial" panose="020B0604020202020204" pitchFamily="34" charset="0"/>
                <a:cs typeface="Arial" panose="020B0604020202020204" pitchFamily="34" charset="0"/>
              </a:rPr>
              <a:t>Clean-up  and underbalance optimization</a:t>
            </a:r>
            <a:endParaRPr lang="en-GB" sz="1600" dirty="0">
              <a:latin typeface="Arial" panose="020B0604020202020204" pitchFamily="34" charset="0"/>
              <a:cs typeface="Arial" panose="020B0604020202020204" pitchFamily="34" charset="0"/>
            </a:endParaRPr>
          </a:p>
          <a:p>
            <a:r>
              <a:rPr lang="en-GB" dirty="0"/>
              <a:t> </a:t>
            </a:r>
            <a:endParaRPr lang="en-US" dirty="0"/>
          </a:p>
        </p:txBody>
      </p:sp>
      <p:pic>
        <p:nvPicPr>
          <p:cNvPr id="23" name="Picture 22"/>
          <p:cNvPicPr>
            <a:picLocks noChangeAspect="1" noChangeArrowheads="1"/>
          </p:cNvPicPr>
          <p:nvPr/>
        </p:nvPicPr>
        <p:blipFill rotWithShape="1">
          <a:blip r:embed="rId3">
            <a:extLst>
              <a:ext uri="{28A0092B-C50C-407E-A947-70E740481C1C}">
                <a14:useLocalDpi xmlns:a14="http://schemas.microsoft.com/office/drawing/2010/main" val="0"/>
              </a:ext>
            </a:extLst>
          </a:blip>
          <a:srcRect t="16667" b="44286"/>
          <a:stretch/>
        </p:blipFill>
        <p:spPr bwMode="auto">
          <a:xfrm>
            <a:off x="210663" y="823348"/>
            <a:ext cx="4371069" cy="1706880"/>
          </a:xfrm>
          <a:prstGeom prst="rect">
            <a:avLst/>
          </a:prstGeom>
          <a:noFill/>
          <a:ln>
            <a:noFill/>
          </a:ln>
          <a:effectLst>
            <a:outerShdw dist="35921" dir="2700000" algn="ctr" rotWithShape="0">
              <a:schemeClr val="bg2"/>
            </a:outerShdw>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8850" y="3074986"/>
            <a:ext cx="3414713"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a:stCxn id="3" idx="1"/>
          </p:cNvCxnSpPr>
          <p:nvPr/>
        </p:nvCxnSpPr>
        <p:spPr>
          <a:xfrm flipH="1" flipV="1">
            <a:off x="401164" y="3495673"/>
            <a:ext cx="557686"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8" name="Picture 2" descr="Pine_island_lab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1095" y="4339485"/>
            <a:ext cx="4381500" cy="1781176"/>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8064239" y="0"/>
            <a:ext cx="1079761" cy="369332"/>
          </a:xfrm>
          <a:prstGeom prst="rect">
            <a:avLst/>
          </a:prstGeom>
          <a:noFill/>
        </p:spPr>
        <p:txBody>
          <a:bodyPr wrap="square" rtlCol="0">
            <a:spAutoFit/>
          </a:bodyPr>
          <a:lstStyle/>
          <a:p>
            <a:r>
              <a:rPr lang="en-US" dirty="0" smtClean="0"/>
              <a:t>IPS –15-5</a:t>
            </a:r>
            <a:endParaRPr lang="en-US" dirty="0"/>
          </a:p>
        </p:txBody>
      </p:sp>
    </p:spTree>
    <p:extLst>
      <p:ext uri="{BB962C8B-B14F-4D97-AF65-F5344CB8AC3E}">
        <p14:creationId xmlns:p14="http://schemas.microsoft.com/office/powerpoint/2010/main" val="149721028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Perforating_Science_Applications\Perforation_Flow_Lab\Tullowoil\Tullow Data\Matlab_plots\2036fast.jpg"/>
          <p:cNvPicPr>
            <a:picLocks noChangeAspect="1" noChangeArrowheads="1"/>
          </p:cNvPicPr>
          <p:nvPr/>
        </p:nvPicPr>
        <p:blipFill rotWithShape="1">
          <a:blip r:embed="rId3">
            <a:extLst>
              <a:ext uri="{28A0092B-C50C-407E-A947-70E740481C1C}">
                <a14:useLocalDpi xmlns:a14="http://schemas.microsoft.com/office/drawing/2010/main" val="0"/>
              </a:ext>
            </a:extLst>
          </a:blip>
          <a:srcRect b="8935"/>
          <a:stretch/>
        </p:blipFill>
        <p:spPr bwMode="auto">
          <a:xfrm>
            <a:off x="492254" y="4186682"/>
            <a:ext cx="8090544" cy="2498096"/>
          </a:xfrm>
          <a:prstGeom prst="rect">
            <a:avLst/>
          </a:prstGeom>
          <a:noFill/>
          <a:extLst>
            <a:ext uri="{909E8E84-426E-40DD-AFC4-6F175D3DCCD1}">
              <a14:hiddenFill xmlns:a14="http://schemas.microsoft.com/office/drawing/2010/main">
                <a:solidFill>
                  <a:srgbClr val="FFFFFF"/>
                </a:solidFill>
              </a14:hiddenFill>
            </a:ext>
          </a:extLst>
        </p:spPr>
      </p:pic>
      <p:sp>
        <p:nvSpPr>
          <p:cNvPr id="23" name="Can 22"/>
          <p:cNvSpPr/>
          <p:nvPr/>
        </p:nvSpPr>
        <p:spPr>
          <a:xfrm rot="16200000">
            <a:off x="7141755" y="2009747"/>
            <a:ext cx="744421" cy="2158925"/>
          </a:xfrm>
          <a:prstGeom prst="can">
            <a:avLst/>
          </a:prstGeom>
          <a:solidFill>
            <a:schemeClr val="tx1">
              <a:alpha val="35000"/>
            </a:schemeClr>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dirty="0"/>
          </a:p>
        </p:txBody>
      </p:sp>
      <p:sp>
        <p:nvSpPr>
          <p:cNvPr id="11" name="Title 1"/>
          <p:cNvSpPr>
            <a:spLocks noGrp="1"/>
          </p:cNvSpPr>
          <p:nvPr>
            <p:ph type="title"/>
          </p:nvPr>
        </p:nvSpPr>
        <p:spPr>
          <a:xfrm>
            <a:off x="0" y="16019"/>
            <a:ext cx="8229600" cy="593195"/>
          </a:xfrm>
        </p:spPr>
        <p:txBody>
          <a:bodyPr>
            <a:normAutofit/>
          </a:bodyPr>
          <a:lstStyle/>
          <a:p>
            <a:r>
              <a:rPr lang="en-US" sz="3200" b="1" dirty="0" smtClean="0">
                <a:latin typeface="Arial" panose="020B0604020202020204" pitchFamily="34" charset="0"/>
                <a:cs typeface="Arial" panose="020B0604020202020204" pitchFamily="34" charset="0"/>
              </a:rPr>
              <a:t>Perforation Flow Laboratory</a:t>
            </a:r>
            <a:endParaRPr lang="en-US" sz="3200" b="1" dirty="0">
              <a:latin typeface="Arial" panose="020B0604020202020204" pitchFamily="34" charset="0"/>
              <a:cs typeface="Arial" panose="020B0604020202020204" pitchFamily="34" charset="0"/>
            </a:endParaRPr>
          </a:p>
        </p:txBody>
      </p:sp>
      <p:sp>
        <p:nvSpPr>
          <p:cNvPr id="4" name="Can 3"/>
          <p:cNvSpPr/>
          <p:nvPr/>
        </p:nvSpPr>
        <p:spPr>
          <a:xfrm rot="16200000">
            <a:off x="7230695" y="2018119"/>
            <a:ext cx="577970" cy="2147496"/>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TextBox 21"/>
          <p:cNvSpPr txBox="1"/>
          <p:nvPr/>
        </p:nvSpPr>
        <p:spPr>
          <a:xfrm>
            <a:off x="5424343" y="5216253"/>
            <a:ext cx="2405980" cy="369332"/>
          </a:xfrm>
          <a:prstGeom prst="rect">
            <a:avLst/>
          </a:prstGeom>
          <a:noFill/>
        </p:spPr>
        <p:txBody>
          <a:bodyPr wrap="none" rtlCol="0">
            <a:spAutoFit/>
          </a:bodyPr>
          <a:lstStyle/>
          <a:p>
            <a:r>
              <a:rPr lang="en-US" dirty="0" smtClean="0"/>
              <a:t>High-Speed Gauge Data</a:t>
            </a:r>
            <a:endParaRPr lang="en-US" dirty="0"/>
          </a:p>
        </p:txBody>
      </p:sp>
      <p:sp>
        <p:nvSpPr>
          <p:cNvPr id="25" name="Can 24"/>
          <p:cNvSpPr/>
          <p:nvPr/>
        </p:nvSpPr>
        <p:spPr>
          <a:xfrm rot="16200000">
            <a:off x="6171328" y="2994261"/>
            <a:ext cx="744422" cy="195207"/>
          </a:xfrm>
          <a:prstGeom prst="can">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sp>
        <p:nvSpPr>
          <p:cNvPr id="29" name="Rectangle 28"/>
          <p:cNvSpPr/>
          <p:nvPr/>
        </p:nvSpPr>
        <p:spPr>
          <a:xfrm>
            <a:off x="5660529" y="2731072"/>
            <a:ext cx="753922" cy="744424"/>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4" name="Can 23"/>
          <p:cNvSpPr/>
          <p:nvPr/>
        </p:nvSpPr>
        <p:spPr>
          <a:xfrm rot="16200000">
            <a:off x="6079392" y="3080425"/>
            <a:ext cx="733086" cy="45719"/>
          </a:xfrm>
          <a:prstGeom prst="ca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grpSp>
        <p:nvGrpSpPr>
          <p:cNvPr id="32" name="Group 31"/>
          <p:cNvGrpSpPr/>
          <p:nvPr/>
        </p:nvGrpSpPr>
        <p:grpSpPr>
          <a:xfrm>
            <a:off x="6395286" y="3000290"/>
            <a:ext cx="899025" cy="177841"/>
            <a:chOff x="3766864" y="1505747"/>
            <a:chExt cx="899025" cy="177841"/>
          </a:xfrm>
        </p:grpSpPr>
        <p:sp>
          <p:nvSpPr>
            <p:cNvPr id="31" name="Can 30"/>
            <p:cNvSpPr/>
            <p:nvPr/>
          </p:nvSpPr>
          <p:spPr>
            <a:xfrm rot="16200000">
              <a:off x="3808279" y="1464332"/>
              <a:ext cx="177841" cy="260671"/>
            </a:xfrm>
            <a:prstGeom prst="can">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5" name="Isosceles Triangle 14"/>
            <p:cNvSpPr/>
            <p:nvPr/>
          </p:nvSpPr>
          <p:spPr>
            <a:xfrm rot="5400000">
              <a:off x="4253479" y="1271176"/>
              <a:ext cx="177840" cy="646981"/>
            </a:xfrm>
            <a:prstGeom prst="triangl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cxnSp>
        <p:nvCxnSpPr>
          <p:cNvPr id="36" name="Straight Arrow Connector 35"/>
          <p:cNvCxnSpPr/>
          <p:nvPr/>
        </p:nvCxnSpPr>
        <p:spPr>
          <a:xfrm flipH="1">
            <a:off x="8582798" y="2881721"/>
            <a:ext cx="43833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flipH="1">
            <a:off x="8582798" y="3070283"/>
            <a:ext cx="43833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flipH="1">
            <a:off x="8582798" y="3261285"/>
            <a:ext cx="43833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5660528" y="3196160"/>
            <a:ext cx="731098" cy="276999"/>
          </a:xfrm>
          <a:prstGeom prst="rect">
            <a:avLst/>
          </a:prstGeom>
          <a:noFill/>
        </p:spPr>
        <p:txBody>
          <a:bodyPr wrap="none" rtlCol="0">
            <a:spAutoFit/>
          </a:bodyPr>
          <a:lstStyle/>
          <a:p>
            <a:r>
              <a:rPr lang="en-US" sz="1200" dirty="0" smtClean="0"/>
              <a:t>wellbore</a:t>
            </a:r>
            <a:endParaRPr lang="en-US" sz="1200" dirty="0"/>
          </a:p>
        </p:txBody>
      </p:sp>
      <p:sp>
        <p:nvSpPr>
          <p:cNvPr id="48" name="TextBox 47"/>
          <p:cNvSpPr txBox="1"/>
          <p:nvPr/>
        </p:nvSpPr>
        <p:spPr>
          <a:xfrm>
            <a:off x="6847910" y="2762147"/>
            <a:ext cx="742063" cy="276999"/>
          </a:xfrm>
          <a:prstGeom prst="rect">
            <a:avLst/>
          </a:prstGeom>
          <a:noFill/>
        </p:spPr>
        <p:txBody>
          <a:bodyPr wrap="none" rtlCol="0">
            <a:spAutoFit/>
          </a:bodyPr>
          <a:lstStyle/>
          <a:p>
            <a:r>
              <a:rPr lang="en-US" sz="1200" dirty="0" smtClean="0"/>
              <a:t>reservoir</a:t>
            </a:r>
            <a:endParaRPr lang="en-US" sz="1200" dirty="0"/>
          </a:p>
        </p:txBody>
      </p:sp>
      <p:cxnSp>
        <p:nvCxnSpPr>
          <p:cNvPr id="50" name="Straight Connector 49"/>
          <p:cNvCxnSpPr/>
          <p:nvPr/>
        </p:nvCxnSpPr>
        <p:spPr>
          <a:xfrm>
            <a:off x="6315426" y="2523243"/>
            <a:ext cx="0" cy="1228725"/>
          </a:xfrm>
          <a:prstGeom prst="line">
            <a:avLst/>
          </a:prstGeom>
          <a:ln>
            <a:prstDash val="sysDash"/>
          </a:ln>
        </p:spPr>
        <p:style>
          <a:lnRef idx="2">
            <a:schemeClr val="accent5"/>
          </a:lnRef>
          <a:fillRef idx="0">
            <a:schemeClr val="accent5"/>
          </a:fillRef>
          <a:effectRef idx="1">
            <a:schemeClr val="accent5"/>
          </a:effectRef>
          <a:fontRef idx="minor">
            <a:schemeClr val="tx1"/>
          </a:fontRef>
        </p:style>
      </p:cxnSp>
      <p:cxnSp>
        <p:nvCxnSpPr>
          <p:cNvPr id="52" name="Straight Arrow Connector 51"/>
          <p:cNvCxnSpPr/>
          <p:nvPr/>
        </p:nvCxnSpPr>
        <p:spPr>
          <a:xfrm flipH="1">
            <a:off x="4943273" y="3380852"/>
            <a:ext cx="1372153" cy="1382534"/>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
        <p:nvSpPr>
          <p:cNvPr id="62" name="TextBox 61"/>
          <p:cNvSpPr txBox="1"/>
          <p:nvPr/>
        </p:nvSpPr>
        <p:spPr>
          <a:xfrm>
            <a:off x="31179" y="752243"/>
            <a:ext cx="5629349" cy="3139321"/>
          </a:xfrm>
          <a:prstGeom prst="rect">
            <a:avLst/>
          </a:prstGeom>
          <a:noFill/>
        </p:spPr>
        <p:txBody>
          <a:bodyPr wrap="square" rtlCol="0">
            <a:spAutoFit/>
          </a:bodyPr>
          <a:lstStyle/>
          <a:p>
            <a:pPr marL="285750" indent="-285750" algn="just" hangingPunct="0">
              <a:buFont typeface="Wingdings" panose="05000000000000000000" pitchFamily="2" charset="2"/>
              <a:buChar char="Ø"/>
            </a:pPr>
            <a:r>
              <a:rPr lang="en-US" dirty="0" smtClean="0">
                <a:latin typeface="Arial" panose="020B0604020202020204" pitchFamily="34" charset="0"/>
                <a:cs typeface="Arial" panose="020B0604020202020204" pitchFamily="34" charset="0"/>
              </a:rPr>
              <a:t>The dynamic pressure data provides insight into the perforation process.</a:t>
            </a:r>
          </a:p>
          <a:p>
            <a:pPr marL="285750" indent="-285750" algn="just" hangingPunct="0">
              <a:buFont typeface="Wingdings" panose="05000000000000000000" pitchFamily="2" charset="2"/>
              <a:buChar char="Ø"/>
            </a:pPr>
            <a:endParaRPr lang="en-US" dirty="0">
              <a:latin typeface="Arial" panose="020B0604020202020204" pitchFamily="34" charset="0"/>
              <a:cs typeface="Arial" panose="020B0604020202020204" pitchFamily="34" charset="0"/>
            </a:endParaRPr>
          </a:p>
          <a:p>
            <a:pPr marL="285750" indent="-285750" algn="just" hangingPunct="0">
              <a:buFont typeface="Wingdings" panose="05000000000000000000" pitchFamily="2" charset="2"/>
              <a:buChar char="Ø"/>
            </a:pPr>
            <a:r>
              <a:rPr lang="en-US" dirty="0" smtClean="0">
                <a:latin typeface="Arial" panose="020B0604020202020204" pitchFamily="34" charset="0"/>
                <a:cs typeface="Arial" panose="020B0604020202020204" pitchFamily="34" charset="0"/>
              </a:rPr>
              <a:t>Though </a:t>
            </a:r>
            <a:r>
              <a:rPr lang="en-US" dirty="0">
                <a:latin typeface="Arial" panose="020B0604020202020204" pitchFamily="34" charset="0"/>
                <a:cs typeface="Arial" panose="020B0604020202020204" pitchFamily="34" charset="0"/>
              </a:rPr>
              <a:t>the details of the pressure curve </a:t>
            </a:r>
            <a:r>
              <a:rPr lang="en-US" dirty="0" smtClean="0">
                <a:latin typeface="Arial" panose="020B0604020202020204" pitchFamily="34" charset="0"/>
                <a:cs typeface="Arial" panose="020B0604020202020204" pitchFamily="34" charset="0"/>
              </a:rPr>
              <a:t>look </a:t>
            </a:r>
            <a:r>
              <a:rPr lang="en-US" dirty="0">
                <a:latin typeface="Arial" panose="020B0604020202020204" pitchFamily="34" charset="0"/>
                <a:cs typeface="Arial" panose="020B0604020202020204" pitchFamily="34" charset="0"/>
              </a:rPr>
              <a:t>complicated, the general trends of the dynamics are dominated by only a few </a:t>
            </a:r>
            <a:r>
              <a:rPr lang="en-US" dirty="0" smtClean="0">
                <a:latin typeface="Arial" panose="020B0604020202020204" pitchFamily="34" charset="0"/>
                <a:cs typeface="Arial" panose="020B0604020202020204" pitchFamily="34" charset="0"/>
              </a:rPr>
              <a:t>physical processes.</a:t>
            </a:r>
          </a:p>
          <a:p>
            <a:pPr algn="just" hangingPunct="0"/>
            <a:endParaRPr lang="en-US" dirty="0">
              <a:latin typeface="Arial" panose="020B0604020202020204" pitchFamily="34" charset="0"/>
              <a:cs typeface="Arial" panose="020B0604020202020204" pitchFamily="34" charset="0"/>
            </a:endParaRPr>
          </a:p>
          <a:p>
            <a:pPr marL="285750" indent="-285750" algn="just" hangingPunct="0">
              <a:buFont typeface="Wingdings" panose="05000000000000000000" pitchFamily="2" charset="2"/>
              <a:buChar char="Ø"/>
            </a:pPr>
            <a:r>
              <a:rPr lang="en-US" dirty="0" smtClean="0">
                <a:latin typeface="Arial" panose="020B0604020202020204" pitchFamily="34" charset="0"/>
                <a:cs typeface="Arial" panose="020B0604020202020204" pitchFamily="34" charset="0"/>
              </a:rPr>
              <a:t>Challenges: </a:t>
            </a:r>
          </a:p>
          <a:p>
            <a:pPr marL="1200150" lvl="2" indent="-285750" algn="just" hangingPunct="0">
              <a:buFont typeface="Arial" panose="020B0604020202020204" pitchFamily="34" charset="0"/>
              <a:buChar char="•"/>
            </a:pPr>
            <a:r>
              <a:rPr lang="en-US" dirty="0" smtClean="0">
                <a:latin typeface="Arial" panose="020B0604020202020204" pitchFamily="34" charset="0"/>
                <a:cs typeface="Arial" panose="020B0604020202020204" pitchFamily="34" charset="0"/>
              </a:rPr>
              <a:t>Experimental costs</a:t>
            </a:r>
          </a:p>
          <a:p>
            <a:pPr marL="1200150" lvl="2" indent="-285750" algn="just" hangingPunct="0">
              <a:buFont typeface="Arial" panose="020B0604020202020204" pitchFamily="34" charset="0"/>
              <a:buChar char="•"/>
            </a:pPr>
            <a:r>
              <a:rPr lang="en-US" dirty="0" smtClean="0">
                <a:latin typeface="Arial" panose="020B0604020202020204" pitchFamily="34" charset="0"/>
                <a:cs typeface="Arial" panose="020B0604020202020204" pitchFamily="34" charset="0"/>
              </a:rPr>
              <a:t>Limited data</a:t>
            </a:r>
          </a:p>
          <a:p>
            <a:pPr marL="1200150" lvl="2" indent="-285750" algn="just" hangingPunct="0">
              <a:buFont typeface="Arial" panose="020B0604020202020204" pitchFamily="34" charset="0"/>
              <a:buChar char="•"/>
            </a:pPr>
            <a:r>
              <a:rPr lang="en-US" dirty="0" smtClean="0">
                <a:latin typeface="Arial" panose="020B0604020202020204" pitchFamily="34" charset="0"/>
                <a:cs typeface="Arial" panose="020B0604020202020204" pitchFamily="34" charset="0"/>
              </a:rPr>
              <a:t>Impractical when DOEs are required</a:t>
            </a:r>
            <a:endParaRPr lang="en-US" dirty="0">
              <a:latin typeface="Arial" panose="020B0604020202020204" pitchFamily="34" charset="0"/>
              <a:cs typeface="Arial" panose="020B0604020202020204" pitchFamily="34" charset="0"/>
            </a:endParaRPr>
          </a:p>
        </p:txBody>
      </p:sp>
      <p:sp>
        <p:nvSpPr>
          <p:cNvPr id="33" name="Rectangle 32"/>
          <p:cNvSpPr/>
          <p:nvPr/>
        </p:nvSpPr>
        <p:spPr>
          <a:xfrm>
            <a:off x="5885090" y="2928630"/>
            <a:ext cx="529361" cy="326473"/>
          </a:xfrm>
          <a:prstGeom prst="rect">
            <a:avLst/>
          </a:prstGeom>
          <a:ln w="12700">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3" name="Flowchart: Manual Operation 62"/>
          <p:cNvSpPr/>
          <p:nvPr/>
        </p:nvSpPr>
        <p:spPr>
          <a:xfrm rot="5400000">
            <a:off x="6271426" y="3025401"/>
            <a:ext cx="165953" cy="131579"/>
          </a:xfrm>
          <a:prstGeom prst="flowChartManualOperation">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dirty="0"/>
          </a:p>
        </p:txBody>
      </p:sp>
      <p:sp>
        <p:nvSpPr>
          <p:cNvPr id="37" name="TextBox 36"/>
          <p:cNvSpPr txBox="1"/>
          <p:nvPr/>
        </p:nvSpPr>
        <p:spPr>
          <a:xfrm>
            <a:off x="7830323" y="0"/>
            <a:ext cx="1313677" cy="369332"/>
          </a:xfrm>
          <a:prstGeom prst="rect">
            <a:avLst/>
          </a:prstGeom>
          <a:noFill/>
        </p:spPr>
        <p:txBody>
          <a:bodyPr wrap="square" rtlCol="0">
            <a:spAutoFit/>
          </a:bodyPr>
          <a:lstStyle/>
          <a:p>
            <a:r>
              <a:rPr lang="en-US" dirty="0" smtClean="0"/>
              <a:t>IPS –15-5</a:t>
            </a:r>
            <a:endParaRPr lang="en-US" dirty="0"/>
          </a:p>
        </p:txBody>
      </p:sp>
      <p:sp>
        <p:nvSpPr>
          <p:cNvPr id="6" name="TextBox 5"/>
          <p:cNvSpPr txBox="1"/>
          <p:nvPr/>
        </p:nvSpPr>
        <p:spPr>
          <a:xfrm rot="16200000">
            <a:off x="310668" y="5550065"/>
            <a:ext cx="1850358" cy="276999"/>
          </a:xfrm>
          <a:prstGeom prst="rect">
            <a:avLst/>
          </a:prstGeom>
          <a:solidFill>
            <a:schemeClr val="bg1"/>
          </a:solidFill>
        </p:spPr>
        <p:txBody>
          <a:bodyPr wrap="square" rtlCol="0">
            <a:spAutoFit/>
          </a:bodyPr>
          <a:lstStyle/>
          <a:p>
            <a:pPr algn="ctr"/>
            <a:r>
              <a:rPr lang="en-US" sz="1200" dirty="0" smtClean="0"/>
              <a:t>Wellbore Pressure (psi)</a:t>
            </a:r>
            <a:endParaRPr lang="en-US" sz="1200" dirty="0"/>
          </a:p>
        </p:txBody>
      </p:sp>
    </p:spTree>
    <p:extLst>
      <p:ext uri="{BB962C8B-B14F-4D97-AF65-F5344CB8AC3E}">
        <p14:creationId xmlns:p14="http://schemas.microsoft.com/office/powerpoint/2010/main" val="3135256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par>
                                <p:cTn id="11" presetID="10" presetClass="entr" presetSubtype="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par>
                                <p:cTn id="14" presetID="10" presetClass="entr" presetSubtype="0" fill="hold"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fade">
                                      <p:cBhvr>
                                        <p:cTn id="16" dur="500"/>
                                        <p:tgtEl>
                                          <p:spTgt spid="40"/>
                                        </p:tgtEl>
                                      </p:cBhvr>
                                    </p:animEffect>
                                  </p:childTnLst>
                                </p:cTn>
                              </p:par>
                              <p:par>
                                <p:cTn id="17" presetID="10" presetClass="entr" presetSubtype="0" fill="hold" nodeType="with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500"/>
                                        <p:tgtEl>
                                          <p:spTgt spid="50"/>
                                        </p:tgtEl>
                                      </p:cBhvr>
                                    </p:animEffect>
                                  </p:childTnLst>
                                </p:cTn>
                              </p:par>
                              <p:par>
                                <p:cTn id="20" presetID="10" presetClass="entr" presetSubtype="0" fill="hold" nodeType="with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fade">
                                      <p:cBhvr>
                                        <p:cTn id="22" dur="500"/>
                                        <p:tgtEl>
                                          <p:spTgt spid="5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Can 22"/>
          <p:cNvSpPr/>
          <p:nvPr/>
        </p:nvSpPr>
        <p:spPr>
          <a:xfrm rot="16200000">
            <a:off x="7148795" y="474260"/>
            <a:ext cx="744421" cy="2158925"/>
          </a:xfrm>
          <a:prstGeom prst="can">
            <a:avLst/>
          </a:prstGeom>
          <a:solidFill>
            <a:schemeClr val="tx1">
              <a:alpha val="35000"/>
            </a:schemeClr>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dirty="0"/>
          </a:p>
        </p:txBody>
      </p:sp>
      <p:pic>
        <p:nvPicPr>
          <p:cNvPr id="7" name="Content Placeholder 6"/>
          <p:cNvPicPr>
            <a:picLocks noGrp="1"/>
          </p:cNvPicPr>
          <p:nvPr>
            <p:ph sz="half" idx="1"/>
          </p:nvPr>
        </p:nvPicPr>
        <p:blipFill rotWithShape="1">
          <a:blip r:embed="rId3">
            <a:extLst>
              <a:ext uri="{28A0092B-C50C-407E-A947-70E740481C1C}">
                <a14:useLocalDpi xmlns:a14="http://schemas.microsoft.com/office/drawing/2010/main" val="0"/>
              </a:ext>
            </a:extLst>
          </a:blip>
          <a:srcRect l="11032" t="48701" r="15278" b="590"/>
          <a:stretch/>
        </p:blipFill>
        <p:spPr bwMode="auto">
          <a:xfrm>
            <a:off x="4299045" y="3631723"/>
            <a:ext cx="4499840" cy="2492454"/>
          </a:xfrm>
          <a:prstGeom prst="rect">
            <a:avLst/>
          </a:prstGeom>
          <a:noFill/>
          <a:ln w="19050">
            <a:solidFill>
              <a:schemeClr val="tx1"/>
            </a:solidFill>
          </a:ln>
        </p:spPr>
      </p:pic>
      <p:sp>
        <p:nvSpPr>
          <p:cNvPr id="11" name="Title 1"/>
          <p:cNvSpPr>
            <a:spLocks noGrp="1"/>
          </p:cNvSpPr>
          <p:nvPr>
            <p:ph type="title"/>
          </p:nvPr>
        </p:nvSpPr>
        <p:spPr>
          <a:xfrm>
            <a:off x="-422" y="3641"/>
            <a:ext cx="9144421" cy="593195"/>
          </a:xfrm>
        </p:spPr>
        <p:txBody>
          <a:bodyPr>
            <a:noAutofit/>
          </a:bodyPr>
          <a:lstStyle/>
          <a:p>
            <a:r>
              <a:rPr lang="en-US" sz="3200" b="1" dirty="0" smtClean="0">
                <a:latin typeface="Arial" panose="020B0604020202020204" pitchFamily="34" charset="0"/>
                <a:cs typeface="Arial" panose="020B0604020202020204" pitchFamily="34" charset="0"/>
              </a:rPr>
              <a:t>Laboratory Event Modeling</a:t>
            </a:r>
            <a:endParaRPr lang="en-US" sz="3200" b="1" dirty="0">
              <a:latin typeface="Arial" panose="020B0604020202020204" pitchFamily="34" charset="0"/>
              <a:cs typeface="Arial" panose="020B0604020202020204" pitchFamily="34" charset="0"/>
            </a:endParaRPr>
          </a:p>
        </p:txBody>
      </p:sp>
      <p:sp>
        <p:nvSpPr>
          <p:cNvPr id="2" name="TextBox 1"/>
          <p:cNvSpPr txBox="1"/>
          <p:nvPr/>
        </p:nvSpPr>
        <p:spPr>
          <a:xfrm rot="16200000">
            <a:off x="3381454" y="4725956"/>
            <a:ext cx="1465851" cy="369332"/>
          </a:xfrm>
          <a:prstGeom prst="rect">
            <a:avLst/>
          </a:prstGeom>
          <a:noFill/>
        </p:spPr>
        <p:txBody>
          <a:bodyPr wrap="none" rtlCol="0">
            <a:spAutoFit/>
          </a:bodyPr>
          <a:lstStyle/>
          <a:p>
            <a:r>
              <a:rPr lang="en-US" dirty="0" smtClean="0"/>
              <a:t>Pressure (PSI)</a:t>
            </a:r>
            <a:endParaRPr lang="en-US" dirty="0"/>
          </a:p>
        </p:txBody>
      </p:sp>
      <p:sp>
        <p:nvSpPr>
          <p:cNvPr id="3" name="TextBox 2"/>
          <p:cNvSpPr txBox="1"/>
          <p:nvPr/>
        </p:nvSpPr>
        <p:spPr>
          <a:xfrm>
            <a:off x="5380459" y="6270081"/>
            <a:ext cx="933269" cy="369332"/>
          </a:xfrm>
          <a:prstGeom prst="rect">
            <a:avLst/>
          </a:prstGeom>
          <a:noFill/>
        </p:spPr>
        <p:txBody>
          <a:bodyPr wrap="none" rtlCol="0">
            <a:spAutoFit/>
          </a:bodyPr>
          <a:lstStyle/>
          <a:p>
            <a:r>
              <a:rPr lang="en-US" dirty="0" smtClean="0"/>
              <a:t>Time (s)</a:t>
            </a:r>
            <a:endParaRPr lang="en-US" dirty="0"/>
          </a:p>
        </p:txBody>
      </p:sp>
      <p:sp>
        <p:nvSpPr>
          <p:cNvPr id="4" name="Can 3"/>
          <p:cNvSpPr/>
          <p:nvPr/>
        </p:nvSpPr>
        <p:spPr>
          <a:xfrm rot="16200000">
            <a:off x="7237735" y="482632"/>
            <a:ext cx="577970" cy="2147496"/>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Arrow Connector 20"/>
          <p:cNvCxnSpPr/>
          <p:nvPr/>
        </p:nvCxnSpPr>
        <p:spPr>
          <a:xfrm flipH="1" flipV="1">
            <a:off x="5068080" y="4997431"/>
            <a:ext cx="312379" cy="5642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5380459" y="5454082"/>
            <a:ext cx="2405980" cy="369332"/>
          </a:xfrm>
          <a:prstGeom prst="rect">
            <a:avLst/>
          </a:prstGeom>
          <a:noFill/>
        </p:spPr>
        <p:txBody>
          <a:bodyPr wrap="none" rtlCol="0">
            <a:spAutoFit/>
          </a:bodyPr>
          <a:lstStyle/>
          <a:p>
            <a:r>
              <a:rPr lang="en-US" dirty="0" smtClean="0">
                <a:solidFill>
                  <a:schemeClr val="tx2"/>
                </a:solidFill>
              </a:rPr>
              <a:t>High-Speed Gauge Data</a:t>
            </a:r>
            <a:endParaRPr lang="en-US" dirty="0">
              <a:solidFill>
                <a:schemeClr val="tx2"/>
              </a:solidFill>
            </a:endParaRPr>
          </a:p>
        </p:txBody>
      </p:sp>
      <p:sp>
        <p:nvSpPr>
          <p:cNvPr id="25" name="Can 24"/>
          <p:cNvSpPr/>
          <p:nvPr/>
        </p:nvSpPr>
        <p:spPr>
          <a:xfrm rot="16200000">
            <a:off x="6178368" y="1458774"/>
            <a:ext cx="744422" cy="195207"/>
          </a:xfrm>
          <a:prstGeom prst="can">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sp>
        <p:nvSpPr>
          <p:cNvPr id="29" name="Rectangle 28"/>
          <p:cNvSpPr/>
          <p:nvPr/>
        </p:nvSpPr>
        <p:spPr>
          <a:xfrm>
            <a:off x="5667569" y="1195585"/>
            <a:ext cx="753922" cy="744424"/>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4" name="Can 23"/>
          <p:cNvSpPr/>
          <p:nvPr/>
        </p:nvSpPr>
        <p:spPr>
          <a:xfrm rot="16200000">
            <a:off x="6086432" y="1544938"/>
            <a:ext cx="733086" cy="45719"/>
          </a:xfrm>
          <a:prstGeom prst="ca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grpSp>
        <p:nvGrpSpPr>
          <p:cNvPr id="32" name="Group 31"/>
          <p:cNvGrpSpPr/>
          <p:nvPr/>
        </p:nvGrpSpPr>
        <p:grpSpPr>
          <a:xfrm>
            <a:off x="6402326" y="1464803"/>
            <a:ext cx="899025" cy="177841"/>
            <a:chOff x="3766864" y="1505747"/>
            <a:chExt cx="899025" cy="177841"/>
          </a:xfrm>
        </p:grpSpPr>
        <p:sp>
          <p:nvSpPr>
            <p:cNvPr id="31" name="Can 30"/>
            <p:cNvSpPr/>
            <p:nvPr/>
          </p:nvSpPr>
          <p:spPr>
            <a:xfrm rot="16200000">
              <a:off x="3808279" y="1464332"/>
              <a:ext cx="177841" cy="260671"/>
            </a:xfrm>
            <a:prstGeom prst="can">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5" name="Isosceles Triangle 14"/>
            <p:cNvSpPr/>
            <p:nvPr/>
          </p:nvSpPr>
          <p:spPr>
            <a:xfrm rot="5400000">
              <a:off x="4253479" y="1271176"/>
              <a:ext cx="177840" cy="646981"/>
            </a:xfrm>
            <a:prstGeom prst="triangl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cxnSp>
        <p:nvCxnSpPr>
          <p:cNvPr id="36" name="Straight Arrow Connector 35"/>
          <p:cNvCxnSpPr/>
          <p:nvPr/>
        </p:nvCxnSpPr>
        <p:spPr>
          <a:xfrm flipH="1">
            <a:off x="8589838" y="1346234"/>
            <a:ext cx="43833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flipH="1">
            <a:off x="8589838" y="1534796"/>
            <a:ext cx="43833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flipH="1">
            <a:off x="8589838" y="1725798"/>
            <a:ext cx="43833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5667568" y="1660673"/>
            <a:ext cx="731098" cy="276999"/>
          </a:xfrm>
          <a:prstGeom prst="rect">
            <a:avLst/>
          </a:prstGeom>
          <a:noFill/>
        </p:spPr>
        <p:txBody>
          <a:bodyPr wrap="none" rtlCol="0">
            <a:spAutoFit/>
          </a:bodyPr>
          <a:lstStyle/>
          <a:p>
            <a:r>
              <a:rPr lang="en-US" sz="1200" dirty="0" smtClean="0"/>
              <a:t>wellbore</a:t>
            </a:r>
            <a:endParaRPr lang="en-US" sz="1200" dirty="0"/>
          </a:p>
        </p:txBody>
      </p:sp>
      <p:sp>
        <p:nvSpPr>
          <p:cNvPr id="48" name="TextBox 47"/>
          <p:cNvSpPr txBox="1"/>
          <p:nvPr/>
        </p:nvSpPr>
        <p:spPr>
          <a:xfrm>
            <a:off x="6854950" y="1226660"/>
            <a:ext cx="742063" cy="276999"/>
          </a:xfrm>
          <a:prstGeom prst="rect">
            <a:avLst/>
          </a:prstGeom>
          <a:noFill/>
        </p:spPr>
        <p:txBody>
          <a:bodyPr wrap="none" rtlCol="0">
            <a:spAutoFit/>
          </a:bodyPr>
          <a:lstStyle/>
          <a:p>
            <a:r>
              <a:rPr lang="en-US" sz="1200" dirty="0" smtClean="0"/>
              <a:t>reservoir</a:t>
            </a:r>
            <a:endParaRPr lang="en-US" sz="1200" dirty="0"/>
          </a:p>
        </p:txBody>
      </p:sp>
      <p:cxnSp>
        <p:nvCxnSpPr>
          <p:cNvPr id="50" name="Straight Connector 49"/>
          <p:cNvCxnSpPr/>
          <p:nvPr/>
        </p:nvCxnSpPr>
        <p:spPr>
          <a:xfrm>
            <a:off x="6322466" y="987756"/>
            <a:ext cx="0" cy="1228725"/>
          </a:xfrm>
          <a:prstGeom prst="line">
            <a:avLst/>
          </a:prstGeom>
          <a:ln>
            <a:prstDash val="sysDash"/>
          </a:ln>
        </p:spPr>
        <p:style>
          <a:lnRef idx="2">
            <a:schemeClr val="accent5"/>
          </a:lnRef>
          <a:fillRef idx="0">
            <a:schemeClr val="accent5"/>
          </a:fillRef>
          <a:effectRef idx="1">
            <a:schemeClr val="accent5"/>
          </a:effectRef>
          <a:fontRef idx="minor">
            <a:schemeClr val="tx1"/>
          </a:fontRef>
        </p:style>
      </p:cxnSp>
      <p:cxnSp>
        <p:nvCxnSpPr>
          <p:cNvPr id="52" name="Straight Arrow Connector 51"/>
          <p:cNvCxnSpPr/>
          <p:nvPr/>
        </p:nvCxnSpPr>
        <p:spPr>
          <a:xfrm flipH="1">
            <a:off x="4798138" y="2216481"/>
            <a:ext cx="1515591" cy="2082564"/>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
        <p:nvSpPr>
          <p:cNvPr id="53" name="TextBox 52"/>
          <p:cNvSpPr txBox="1"/>
          <p:nvPr/>
        </p:nvSpPr>
        <p:spPr>
          <a:xfrm>
            <a:off x="5848763" y="2839795"/>
            <a:ext cx="2198872" cy="369332"/>
          </a:xfrm>
          <a:prstGeom prst="rect">
            <a:avLst/>
          </a:prstGeom>
          <a:noFill/>
        </p:spPr>
        <p:txBody>
          <a:bodyPr wrap="none" rtlCol="0">
            <a:spAutoFit/>
          </a:bodyPr>
          <a:lstStyle/>
          <a:p>
            <a:r>
              <a:rPr lang="en-US" dirty="0" smtClean="0">
                <a:solidFill>
                  <a:schemeClr val="accent5">
                    <a:lumMod val="75000"/>
                  </a:schemeClr>
                </a:solidFill>
              </a:rPr>
              <a:t>Simulation (wellbore)</a:t>
            </a:r>
            <a:endParaRPr lang="en-US" dirty="0">
              <a:solidFill>
                <a:schemeClr val="accent5">
                  <a:lumMod val="75000"/>
                </a:schemeClr>
              </a:solidFill>
            </a:endParaRPr>
          </a:p>
        </p:txBody>
      </p:sp>
      <p:cxnSp>
        <p:nvCxnSpPr>
          <p:cNvPr id="55" name="Straight Connector 54"/>
          <p:cNvCxnSpPr/>
          <p:nvPr/>
        </p:nvCxnSpPr>
        <p:spPr>
          <a:xfrm>
            <a:off x="8523038" y="1031414"/>
            <a:ext cx="0" cy="1162050"/>
          </a:xfrm>
          <a:prstGeom prst="line">
            <a:avLst/>
          </a:prstGeom>
          <a:ln>
            <a:prstDash val="sysDash"/>
          </a:ln>
        </p:spPr>
        <p:style>
          <a:lnRef idx="2">
            <a:schemeClr val="accent4"/>
          </a:lnRef>
          <a:fillRef idx="0">
            <a:schemeClr val="accent4"/>
          </a:fillRef>
          <a:effectRef idx="1">
            <a:schemeClr val="accent4"/>
          </a:effectRef>
          <a:fontRef idx="minor">
            <a:schemeClr val="tx1"/>
          </a:fontRef>
        </p:style>
      </p:cxnSp>
      <p:cxnSp>
        <p:nvCxnSpPr>
          <p:cNvPr id="57" name="Straight Arrow Connector 56"/>
          <p:cNvCxnSpPr/>
          <p:nvPr/>
        </p:nvCxnSpPr>
        <p:spPr>
          <a:xfrm flipH="1">
            <a:off x="5667568" y="2216481"/>
            <a:ext cx="2855470" cy="2082564"/>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58" name="TextBox 57"/>
          <p:cNvSpPr txBox="1"/>
          <p:nvPr/>
        </p:nvSpPr>
        <p:spPr>
          <a:xfrm>
            <a:off x="6441543" y="3706140"/>
            <a:ext cx="2215350" cy="369332"/>
          </a:xfrm>
          <a:prstGeom prst="rect">
            <a:avLst/>
          </a:prstGeom>
          <a:noFill/>
        </p:spPr>
        <p:txBody>
          <a:bodyPr wrap="none" rtlCol="0">
            <a:spAutoFit/>
          </a:bodyPr>
          <a:lstStyle/>
          <a:p>
            <a:r>
              <a:rPr lang="en-US" dirty="0" smtClean="0">
                <a:solidFill>
                  <a:schemeClr val="accent4"/>
                </a:solidFill>
              </a:rPr>
              <a:t>Simulation (reservoir)</a:t>
            </a:r>
            <a:endParaRPr lang="en-US" dirty="0">
              <a:solidFill>
                <a:schemeClr val="accent4"/>
              </a:solidFill>
            </a:endParaRPr>
          </a:p>
        </p:txBody>
      </p:sp>
      <p:sp>
        <p:nvSpPr>
          <p:cNvPr id="33" name="Rectangle 32"/>
          <p:cNvSpPr/>
          <p:nvPr/>
        </p:nvSpPr>
        <p:spPr>
          <a:xfrm>
            <a:off x="5892130" y="1393143"/>
            <a:ext cx="529361" cy="326473"/>
          </a:xfrm>
          <a:prstGeom prst="rect">
            <a:avLst/>
          </a:prstGeom>
          <a:ln w="12700">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3" name="Flowchart: Manual Operation 62"/>
          <p:cNvSpPr/>
          <p:nvPr/>
        </p:nvSpPr>
        <p:spPr>
          <a:xfrm rot="5400000">
            <a:off x="6278466" y="1489914"/>
            <a:ext cx="165953" cy="131579"/>
          </a:xfrm>
          <a:prstGeom prst="flowChartManualOperation">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dirty="0"/>
          </a:p>
        </p:txBody>
      </p:sp>
      <p:sp>
        <p:nvSpPr>
          <p:cNvPr id="6" name="TextBox 5"/>
          <p:cNvSpPr txBox="1"/>
          <p:nvPr/>
        </p:nvSpPr>
        <p:spPr>
          <a:xfrm>
            <a:off x="180591" y="3685922"/>
            <a:ext cx="3849149" cy="2862322"/>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latin typeface="Arial" panose="020B0604020202020204" pitchFamily="34" charset="0"/>
                <a:cs typeface="Arial" panose="020B0604020202020204" pitchFamily="34" charset="0"/>
              </a:rPr>
              <a:t>Existing models:</a:t>
            </a:r>
          </a:p>
          <a:p>
            <a:pPr marL="800100" lvl="1" indent="-342900">
              <a:buFont typeface="+mj-lt"/>
              <a:buAutoNum type="arabicPeriod"/>
            </a:pPr>
            <a:r>
              <a:rPr lang="en-US" dirty="0" smtClean="0">
                <a:latin typeface="Arial" panose="020B0604020202020204" pitchFamily="34" charset="0"/>
                <a:cs typeface="Arial" panose="020B0604020202020204" pitchFamily="34" charset="0"/>
              </a:rPr>
              <a:t>Limitations in representing flow lab geometry</a:t>
            </a:r>
          </a:p>
          <a:p>
            <a:pPr marL="800100" lvl="1" indent="-342900">
              <a:buFont typeface="+mj-lt"/>
              <a:buAutoNum type="arabicPeriod"/>
            </a:pPr>
            <a:r>
              <a:rPr lang="en-US" dirty="0" smtClean="0">
                <a:latin typeface="Arial" panose="020B0604020202020204" pitchFamily="34" charset="0"/>
                <a:cs typeface="Arial" panose="020B0604020202020204" pitchFamily="34" charset="0"/>
              </a:rPr>
              <a:t>Too many “free parameters” unrelated to the flow physics</a:t>
            </a:r>
          </a:p>
          <a:p>
            <a:pPr marL="800100" lvl="1" indent="-342900">
              <a:buFont typeface="+mj-lt"/>
              <a:buAutoNum type="arabicPeriod"/>
            </a:pPr>
            <a:r>
              <a:rPr lang="en-US" dirty="0" smtClean="0">
                <a:latin typeface="Arial" panose="020B0604020202020204" pitchFamily="34" charset="0"/>
                <a:cs typeface="Arial" panose="020B0604020202020204" pitchFamily="34" charset="0"/>
              </a:rPr>
              <a:t>A decent fit requires multiple ~30 min</a:t>
            </a:r>
            <a:r>
              <a:rPr lang="en-US" b="1"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runs for tuning</a:t>
            </a:r>
          </a:p>
          <a:p>
            <a:endParaRPr lang="en-US" dirty="0"/>
          </a:p>
        </p:txBody>
      </p:sp>
      <p:sp>
        <p:nvSpPr>
          <p:cNvPr id="34" name="TextBox 33"/>
          <p:cNvSpPr txBox="1"/>
          <p:nvPr/>
        </p:nvSpPr>
        <p:spPr>
          <a:xfrm>
            <a:off x="8047635" y="0"/>
            <a:ext cx="1111658" cy="369332"/>
          </a:xfrm>
          <a:prstGeom prst="rect">
            <a:avLst/>
          </a:prstGeom>
          <a:noFill/>
        </p:spPr>
        <p:txBody>
          <a:bodyPr wrap="square" rtlCol="0">
            <a:spAutoFit/>
          </a:bodyPr>
          <a:lstStyle/>
          <a:p>
            <a:r>
              <a:rPr lang="en-US" dirty="0" smtClean="0"/>
              <a:t>IPS –15-5</a:t>
            </a:r>
            <a:endParaRPr lang="en-US" dirty="0"/>
          </a:p>
        </p:txBody>
      </p:sp>
      <p:sp>
        <p:nvSpPr>
          <p:cNvPr id="5" name="Rectangle 4"/>
          <p:cNvSpPr/>
          <p:nvPr/>
        </p:nvSpPr>
        <p:spPr>
          <a:xfrm>
            <a:off x="109180" y="843676"/>
            <a:ext cx="4958900" cy="2585323"/>
          </a:xfrm>
          <a:prstGeom prst="rect">
            <a:avLst/>
          </a:prstGeom>
        </p:spPr>
        <p:txBody>
          <a:bodyPr wrap="square">
            <a:spAutoFit/>
          </a:bodyPr>
          <a:lstStyle/>
          <a:p>
            <a:pPr marL="285750" indent="-285750">
              <a:buFont typeface="Wingdings" panose="05000000000000000000" pitchFamily="2" charset="2"/>
              <a:buChar char="Ø"/>
            </a:pPr>
            <a:r>
              <a:rPr lang="en-GB" dirty="0">
                <a:latin typeface="Arial" panose="020B0604020202020204" pitchFamily="34" charset="0"/>
                <a:cs typeface="Arial" panose="020B0604020202020204" pitchFamily="34" charset="0"/>
              </a:rPr>
              <a:t>Laboratory </a:t>
            </a:r>
            <a:r>
              <a:rPr lang="en-GB" dirty="0" smtClean="0">
                <a:latin typeface="Arial" panose="020B0604020202020204" pitchFamily="34" charset="0"/>
                <a:cs typeface="Arial" panose="020B0604020202020204" pitchFamily="34" charset="0"/>
              </a:rPr>
              <a:t>simulator</a:t>
            </a:r>
            <a:r>
              <a:rPr lang="en-GB" dirty="0">
                <a:latin typeface="Arial" panose="020B0604020202020204" pitchFamily="34" charset="0"/>
                <a:cs typeface="Arial" panose="020B0604020202020204" pitchFamily="34" charset="0"/>
              </a:rPr>
              <a:t>:</a:t>
            </a:r>
          </a:p>
          <a:p>
            <a:pPr marL="742950" lvl="1" indent="-285750">
              <a:buFont typeface="Arial" panose="020B0604020202020204" pitchFamily="34" charset="0"/>
              <a:buChar char="–"/>
            </a:pPr>
            <a:r>
              <a:rPr lang="en-GB" dirty="0">
                <a:latin typeface="Arial" panose="020B0604020202020204" pitchFamily="34" charset="0"/>
                <a:cs typeface="Arial" panose="020B0604020202020204" pitchFamily="34" charset="0"/>
              </a:rPr>
              <a:t>Useful tool to aid in experimental data analysis and interpretation</a:t>
            </a:r>
          </a:p>
          <a:p>
            <a:pPr marL="742950" lvl="1" indent="-285750">
              <a:buFont typeface="Arial" panose="020B0604020202020204" pitchFamily="34" charset="0"/>
              <a:buChar char="–"/>
            </a:pPr>
            <a:r>
              <a:rPr lang="en-GB" dirty="0">
                <a:latin typeface="Arial" panose="020B0604020202020204" pitchFamily="34" charset="0"/>
                <a:cs typeface="Arial" panose="020B0604020202020204" pitchFamily="34" charset="0"/>
              </a:rPr>
              <a:t>Helps in planning and optimizing experiments</a:t>
            </a:r>
          </a:p>
          <a:p>
            <a:pPr marL="742950" lvl="1" indent="-285750">
              <a:buFont typeface="Arial" panose="020B0604020202020204" pitchFamily="34" charset="0"/>
              <a:buChar char="–"/>
            </a:pPr>
            <a:r>
              <a:rPr lang="en-GB" dirty="0">
                <a:latin typeface="Arial" panose="020B0604020202020204" pitchFamily="34" charset="0"/>
                <a:cs typeface="Arial" panose="020B0604020202020204" pitchFamily="34" charset="0"/>
              </a:rPr>
              <a:t>Can reduce the size of meaningful DOEs </a:t>
            </a:r>
            <a:r>
              <a:rPr lang="en-GB" b="1" i="1" dirty="0">
                <a:solidFill>
                  <a:schemeClr val="tx2">
                    <a:lumMod val="60000"/>
                    <a:lumOff val="40000"/>
                  </a:schemeClr>
                </a:solidFill>
                <a:latin typeface="Arial" panose="020B0604020202020204" pitchFamily="34" charset="0"/>
                <a:cs typeface="Arial" panose="020B0604020202020204" pitchFamily="34" charset="0"/>
              </a:rPr>
              <a:t>(saves $$$)</a:t>
            </a:r>
          </a:p>
          <a:p>
            <a:pPr marL="742950" lvl="1" indent="-285750">
              <a:buFont typeface="Arial" panose="020B0604020202020204" pitchFamily="34" charset="0"/>
              <a:buChar char="–"/>
            </a:pPr>
            <a:r>
              <a:rPr lang="en-GB" dirty="0">
                <a:latin typeface="Arial" panose="020B0604020202020204" pitchFamily="34" charset="0"/>
                <a:cs typeface="Arial" panose="020B0604020202020204" pitchFamily="34" charset="0"/>
              </a:rPr>
              <a:t>Modeling can be upscaled to field-scale </a:t>
            </a:r>
            <a:r>
              <a:rPr lang="en-US" dirty="0">
                <a:latin typeface="Arial" panose="020B0604020202020204" pitchFamily="34" charset="0"/>
                <a:cs typeface="Arial" panose="020B0604020202020204" pitchFamily="34" charset="0"/>
              </a:rPr>
              <a:t>analysis </a:t>
            </a:r>
            <a:r>
              <a:rPr lang="en-US" b="1" i="1" dirty="0" smtClean="0">
                <a:solidFill>
                  <a:schemeClr val="tx2">
                    <a:lumMod val="60000"/>
                    <a:lumOff val="40000"/>
                  </a:schemeClr>
                </a:solidFill>
                <a:latin typeface="Arial" panose="020B0604020202020204" pitchFamily="34" charset="0"/>
                <a:cs typeface="Arial" panose="020B0604020202020204" pitchFamily="34" charset="0"/>
              </a:rPr>
              <a:t>(improves </a:t>
            </a:r>
            <a:r>
              <a:rPr lang="en-US" b="1" i="1" dirty="0">
                <a:solidFill>
                  <a:schemeClr val="tx2">
                    <a:lumMod val="60000"/>
                    <a:lumOff val="40000"/>
                  </a:schemeClr>
                </a:solidFill>
                <a:latin typeface="Arial" panose="020B0604020202020204" pitchFamily="34" charset="0"/>
                <a:cs typeface="Arial" panose="020B0604020202020204" pitchFamily="34" charset="0"/>
              </a:rPr>
              <a:t>perforating jobs)</a:t>
            </a:r>
          </a:p>
        </p:txBody>
      </p:sp>
    </p:spTree>
    <p:extLst>
      <p:ext uri="{BB962C8B-B14F-4D97-AF65-F5344CB8AC3E}">
        <p14:creationId xmlns:p14="http://schemas.microsoft.com/office/powerpoint/2010/main" val="31761629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590550"/>
          </a:xfrm>
        </p:spPr>
        <p:txBody>
          <a:bodyPr>
            <a:normAutofit/>
          </a:bodyPr>
          <a:lstStyle/>
          <a:p>
            <a:r>
              <a:rPr lang="en-US" sz="3200" b="1" dirty="0" smtClean="0">
                <a:latin typeface="Arial" panose="020B0604020202020204" pitchFamily="34" charset="0"/>
                <a:cs typeface="Arial" panose="020B0604020202020204" pitchFamily="34" charset="0"/>
              </a:rPr>
              <a:t>Objectives of the Study</a:t>
            </a:r>
            <a:endParaRPr lang="en-US" sz="3200" b="1" dirty="0">
              <a:latin typeface="Arial" panose="020B0604020202020204" pitchFamily="34" charset="0"/>
              <a:cs typeface="Arial" panose="020B0604020202020204" pitchFamily="34" charset="0"/>
            </a:endParaRPr>
          </a:p>
        </p:txBody>
      </p:sp>
      <p:sp>
        <p:nvSpPr>
          <p:cNvPr id="4" name="TextBox 3"/>
          <p:cNvSpPr txBox="1"/>
          <p:nvPr/>
        </p:nvSpPr>
        <p:spPr>
          <a:xfrm>
            <a:off x="127428" y="1139791"/>
            <a:ext cx="8495577" cy="3970318"/>
          </a:xfrm>
          <a:prstGeom prst="rect">
            <a:avLst/>
          </a:prstGeom>
          <a:noFill/>
        </p:spPr>
        <p:txBody>
          <a:bodyPr wrap="square" rtlCol="0">
            <a:spAutoFit/>
          </a:bodyPr>
          <a:lstStyle/>
          <a:p>
            <a:pPr marL="285750" indent="-285750" algn="just">
              <a:buFont typeface="Wingdings" pitchFamily="2" charset="2"/>
              <a:buChar char="ü"/>
            </a:pPr>
            <a:r>
              <a:rPr lang="en-US" sz="2400" dirty="0" smtClean="0">
                <a:latin typeface="Arial" panose="020B0604020202020204" pitchFamily="34" charset="0"/>
                <a:cs typeface="Arial" panose="020B0604020202020204" pitchFamily="34" charset="0"/>
              </a:rPr>
              <a:t>Understand and analyze the complex transient dynamics obtained from an API Section-IV experiment.</a:t>
            </a:r>
          </a:p>
          <a:p>
            <a:pPr marL="285750" indent="-285750" algn="just">
              <a:buFont typeface="Wingdings" pitchFamily="2" charset="2"/>
              <a:buChar char="ü"/>
            </a:pPr>
            <a:endParaRPr lang="en-US" sz="2400" dirty="0">
              <a:latin typeface="Arial" panose="020B0604020202020204" pitchFamily="34" charset="0"/>
              <a:cs typeface="Arial" panose="020B0604020202020204" pitchFamily="34" charset="0"/>
            </a:endParaRPr>
          </a:p>
          <a:p>
            <a:pPr marL="285750" indent="-285750" algn="just">
              <a:buFont typeface="Wingdings" pitchFamily="2" charset="2"/>
              <a:buChar char="ü"/>
            </a:pPr>
            <a:r>
              <a:rPr lang="en-US" sz="2400" dirty="0" smtClean="0">
                <a:latin typeface="Arial" panose="020B0604020202020204" pitchFamily="34" charset="0"/>
                <a:cs typeface="Arial" panose="020B0604020202020204" pitchFamily="34" charset="0"/>
              </a:rPr>
              <a:t>Develop one-of-its-kind </a:t>
            </a:r>
            <a:r>
              <a:rPr lang="en-US" sz="2400" b="1" i="1" dirty="0" smtClean="0">
                <a:latin typeface="Arial" panose="020B0604020202020204" pitchFamily="34" charset="0"/>
                <a:cs typeface="Arial" panose="020B0604020202020204" pitchFamily="34" charset="0"/>
              </a:rPr>
              <a:t>fast computational model </a:t>
            </a:r>
            <a:r>
              <a:rPr lang="en-US" sz="2400" dirty="0" smtClean="0">
                <a:latin typeface="Arial" panose="020B0604020202020204" pitchFamily="34" charset="0"/>
                <a:cs typeface="Arial" panose="020B0604020202020204" pitchFamily="34" charset="0"/>
              </a:rPr>
              <a:t>based on </a:t>
            </a:r>
            <a:r>
              <a:rPr lang="en-US" sz="2400" b="1" i="1" dirty="0" smtClean="0">
                <a:latin typeface="Arial" panose="020B0604020202020204" pitchFamily="34" charset="0"/>
                <a:cs typeface="Arial" panose="020B0604020202020204" pitchFamily="34" charset="0"/>
              </a:rPr>
              <a:t>simplified dominant processes</a:t>
            </a:r>
            <a:r>
              <a:rPr lang="en-US" sz="2400" dirty="0" smtClean="0">
                <a:latin typeface="Arial" panose="020B0604020202020204" pitchFamily="34" charset="0"/>
                <a:cs typeface="Arial" panose="020B0604020202020204" pitchFamily="34" charset="0"/>
              </a:rPr>
              <a:t> that play an important role during the Section-IV test.</a:t>
            </a:r>
          </a:p>
          <a:p>
            <a:pPr marL="285750" indent="-285750" algn="just">
              <a:buFont typeface="Wingdings" pitchFamily="2" charset="2"/>
              <a:buChar char="ü"/>
            </a:pPr>
            <a:endParaRPr lang="en-US" sz="2400" dirty="0">
              <a:latin typeface="Arial" panose="020B0604020202020204" pitchFamily="34" charset="0"/>
              <a:cs typeface="Arial" panose="020B0604020202020204" pitchFamily="34" charset="0"/>
            </a:endParaRPr>
          </a:p>
          <a:p>
            <a:pPr marL="285750" indent="-285750" algn="just">
              <a:buFont typeface="Wingdings" pitchFamily="2" charset="2"/>
              <a:buChar char="ü"/>
            </a:pPr>
            <a:r>
              <a:rPr lang="en-US" sz="2400" dirty="0" smtClean="0">
                <a:latin typeface="Arial" panose="020B0604020202020204" pitchFamily="34" charset="0"/>
                <a:cs typeface="Arial" panose="020B0604020202020204" pitchFamily="34" charset="0"/>
              </a:rPr>
              <a:t>Predict the </a:t>
            </a:r>
            <a:r>
              <a:rPr lang="en-US" sz="2400" b="1" dirty="0" smtClean="0">
                <a:latin typeface="Arial" panose="020B0604020202020204" pitchFamily="34" charset="0"/>
                <a:cs typeface="Arial" panose="020B0604020202020204" pitchFamily="34" charset="0"/>
              </a:rPr>
              <a:t>complex pressure transients </a:t>
            </a:r>
            <a:r>
              <a:rPr lang="en-US" sz="2400" dirty="0" smtClean="0">
                <a:latin typeface="Arial" panose="020B0604020202020204" pitchFamily="34" charset="0"/>
                <a:cs typeface="Arial" panose="020B0604020202020204" pitchFamily="34" charset="0"/>
              </a:rPr>
              <a:t>that are generated using a dynamic perforating event.</a:t>
            </a:r>
          </a:p>
          <a:p>
            <a:pPr marL="285750" indent="-285750">
              <a:buFont typeface="Wingdings" pitchFamily="2" charset="2"/>
              <a:buChar char="ü"/>
            </a:pPr>
            <a:endParaRPr lang="en-US" dirty="0" smtClean="0"/>
          </a:p>
          <a:p>
            <a:pPr marL="742950" lvl="1" indent="-285750">
              <a:buFont typeface="Arial" pitchFamily="34" charset="0"/>
              <a:buChar char="•"/>
            </a:pPr>
            <a:endParaRPr lang="en-US" dirty="0" smtClean="0"/>
          </a:p>
        </p:txBody>
      </p:sp>
      <p:sp>
        <p:nvSpPr>
          <p:cNvPr id="5" name="TextBox 4"/>
          <p:cNvSpPr txBox="1"/>
          <p:nvPr/>
        </p:nvSpPr>
        <p:spPr>
          <a:xfrm>
            <a:off x="7830323" y="0"/>
            <a:ext cx="1313677" cy="369332"/>
          </a:xfrm>
          <a:prstGeom prst="rect">
            <a:avLst/>
          </a:prstGeom>
          <a:noFill/>
        </p:spPr>
        <p:txBody>
          <a:bodyPr wrap="square" rtlCol="0">
            <a:spAutoFit/>
          </a:bodyPr>
          <a:lstStyle/>
          <a:p>
            <a:r>
              <a:rPr lang="en-US" dirty="0" smtClean="0"/>
              <a:t>IPS –15-5</a:t>
            </a:r>
            <a:endParaRPr lang="en-US" dirty="0"/>
          </a:p>
        </p:txBody>
      </p:sp>
    </p:spTree>
    <p:extLst>
      <p:ext uri="{BB962C8B-B14F-4D97-AF65-F5344CB8AC3E}">
        <p14:creationId xmlns:p14="http://schemas.microsoft.com/office/powerpoint/2010/main" val="35652945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590550"/>
          </a:xfrm>
        </p:spPr>
        <p:txBody>
          <a:bodyPr>
            <a:normAutofit/>
          </a:bodyPr>
          <a:lstStyle/>
          <a:p>
            <a:r>
              <a:rPr lang="en-US" sz="3200" b="1" dirty="0" smtClean="0">
                <a:latin typeface="Arial" panose="020B0604020202020204" pitchFamily="34" charset="0"/>
                <a:cs typeface="Arial" panose="020B0604020202020204" pitchFamily="34" charset="0"/>
              </a:rPr>
              <a:t>Our Design Philosophy</a:t>
            </a:r>
            <a:endParaRPr lang="en-US" sz="3200" b="1"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823" y="1009402"/>
            <a:ext cx="8697281" cy="4785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011076" y="0"/>
            <a:ext cx="1132924" cy="369332"/>
          </a:xfrm>
          <a:prstGeom prst="rect">
            <a:avLst/>
          </a:prstGeom>
          <a:noFill/>
        </p:spPr>
        <p:txBody>
          <a:bodyPr wrap="square" rtlCol="0">
            <a:spAutoFit/>
          </a:bodyPr>
          <a:lstStyle/>
          <a:p>
            <a:r>
              <a:rPr lang="en-US" dirty="0" smtClean="0"/>
              <a:t>IPS –15-5</a:t>
            </a:r>
            <a:endParaRPr lang="en-US" dirty="0"/>
          </a:p>
        </p:txBody>
      </p:sp>
      <p:sp>
        <p:nvSpPr>
          <p:cNvPr id="5" name="TextBox 4"/>
          <p:cNvSpPr txBox="1"/>
          <p:nvPr/>
        </p:nvSpPr>
        <p:spPr>
          <a:xfrm>
            <a:off x="7174648" y="5809334"/>
            <a:ext cx="1402890" cy="646331"/>
          </a:xfrm>
          <a:prstGeom prst="rect">
            <a:avLst/>
          </a:prstGeom>
          <a:noFill/>
        </p:spPr>
        <p:txBody>
          <a:bodyPr wrap="square" rtlCol="0">
            <a:spAutoFit/>
          </a:bodyPr>
          <a:lstStyle/>
          <a:p>
            <a:pPr algn="ctr"/>
            <a:r>
              <a:rPr lang="en-US" dirty="0" smtClean="0">
                <a:solidFill>
                  <a:srgbClr val="FF0000"/>
                </a:solidFill>
              </a:rPr>
              <a:t>Presented in IPS –15-19</a:t>
            </a:r>
            <a:endParaRPr lang="en-US" dirty="0">
              <a:solidFill>
                <a:srgbClr val="FF0000"/>
              </a:solidFill>
            </a:endParaRPr>
          </a:p>
        </p:txBody>
      </p:sp>
    </p:spTree>
    <p:extLst>
      <p:ext uri="{BB962C8B-B14F-4D97-AF65-F5344CB8AC3E}">
        <p14:creationId xmlns:p14="http://schemas.microsoft.com/office/powerpoint/2010/main" val="33276481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8824"/>
            <a:ext cx="8229600" cy="590550"/>
          </a:xfrm>
        </p:spPr>
        <p:txBody>
          <a:bodyPr>
            <a:normAutofit/>
          </a:bodyPr>
          <a:lstStyle/>
          <a:p>
            <a:r>
              <a:rPr lang="en-US" sz="3200" b="1" dirty="0" smtClean="0"/>
              <a:t>Fast Physics:  Model Development</a:t>
            </a:r>
            <a:endParaRPr lang="en-US" sz="32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35083796"/>
              </p:ext>
            </p:extLst>
          </p:nvPr>
        </p:nvGraphicFramePr>
        <p:xfrm>
          <a:off x="257644" y="1217036"/>
          <a:ext cx="8748133" cy="50561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8053607" y="-1809"/>
            <a:ext cx="1090393" cy="369332"/>
          </a:xfrm>
          <a:prstGeom prst="rect">
            <a:avLst/>
          </a:prstGeom>
          <a:noFill/>
        </p:spPr>
        <p:txBody>
          <a:bodyPr wrap="square" rtlCol="0">
            <a:spAutoFit/>
          </a:bodyPr>
          <a:lstStyle/>
          <a:p>
            <a:r>
              <a:rPr lang="en-US" dirty="0" smtClean="0"/>
              <a:t>IPS –15-5</a:t>
            </a:r>
            <a:endParaRPr lang="en-US" dirty="0"/>
          </a:p>
        </p:txBody>
      </p:sp>
      <p:sp>
        <p:nvSpPr>
          <p:cNvPr id="3" name="TextBox 2"/>
          <p:cNvSpPr txBox="1"/>
          <p:nvPr/>
        </p:nvSpPr>
        <p:spPr>
          <a:xfrm>
            <a:off x="138224" y="704557"/>
            <a:ext cx="6836423" cy="369332"/>
          </a:xfrm>
          <a:prstGeom prst="rect">
            <a:avLst/>
          </a:prstGeom>
          <a:noFill/>
        </p:spPr>
        <p:txBody>
          <a:bodyPr wrap="none" rtlCol="0">
            <a:spAutoFit/>
          </a:bodyPr>
          <a:lstStyle/>
          <a:p>
            <a:r>
              <a:rPr lang="en-US" dirty="0" smtClean="0"/>
              <a:t>We used four major development steps to create this simulation tool : </a:t>
            </a:r>
            <a:endParaRPr lang="en-US" dirty="0"/>
          </a:p>
        </p:txBody>
      </p:sp>
    </p:spTree>
    <p:extLst>
      <p:ext uri="{BB962C8B-B14F-4D97-AF65-F5344CB8AC3E}">
        <p14:creationId xmlns:p14="http://schemas.microsoft.com/office/powerpoint/2010/main" val="3799269552"/>
      </p:ext>
    </p:extLst>
  </p:cSld>
  <p:clrMapOvr>
    <a:masterClrMapping/>
  </p:clrMapOvr>
  <p:timing>
    <p:tnLst>
      <p:par>
        <p:cTn id="1" dur="indefinite" restart="never" nodeType="tmRoot"/>
      </p:par>
    </p:tnLst>
  </p:timing>
</p:sld>
</file>

<file path=ppt/theme/theme1.xml><?xml version="1.0" encoding="utf-8"?>
<a:theme xmlns:a="http://schemas.openxmlformats.org/drawingml/2006/main" name="2014.Presentation(4-3)_Light">
  <a:themeElements>
    <a:clrScheme name="Baker Colors">
      <a:dk1>
        <a:sysClr val="windowText" lastClr="000000"/>
      </a:dk1>
      <a:lt1>
        <a:sysClr val="window" lastClr="FFFFFF"/>
      </a:lt1>
      <a:dk2>
        <a:srgbClr val="005ABB"/>
      </a:dk2>
      <a:lt2>
        <a:srgbClr val="FFFFFE"/>
      </a:lt2>
      <a:accent1>
        <a:srgbClr val="005ABB"/>
      </a:accent1>
      <a:accent2>
        <a:srgbClr val="F6C31A"/>
      </a:accent2>
      <a:accent3>
        <a:srgbClr val="008EC8"/>
      </a:accent3>
      <a:accent4>
        <a:srgbClr val="E37422"/>
      </a:accent4>
      <a:accent5>
        <a:srgbClr val="66BC29"/>
      </a:accent5>
      <a:accent6>
        <a:srgbClr val="B6B5B0"/>
      </a:accent6>
      <a:hlink>
        <a:srgbClr val="005ABB"/>
      </a:hlink>
      <a:folHlink>
        <a:srgbClr val="00A0D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5400">
          <a:solidFill>
            <a:srgbClr val="FF0000"/>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rgbClr val="FF0000"/>
          </a:solidFill>
          <a:tailEnd type="arrow"/>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F3541F1032EF548B4243379E68C3FAE" ma:contentTypeVersion="0" ma:contentTypeDescription="Create a new document." ma:contentTypeScope="" ma:versionID="eebfab97dfe4e3f69ee2753c6d177409">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31F98C4-A831-4A7E-A537-681AF84B3C27}">
  <ds:schemaRefs>
    <ds:schemaRef ds:uri="http://schemas.microsoft.com/sharepoint/v3/contenttype/forms"/>
  </ds:schemaRefs>
</ds:datastoreItem>
</file>

<file path=customXml/itemProps2.xml><?xml version="1.0" encoding="utf-8"?>
<ds:datastoreItem xmlns:ds="http://schemas.openxmlformats.org/officeDocument/2006/customXml" ds:itemID="{55840942-7B76-486C-804B-3EFCBA11053D}">
  <ds:schemaRefs>
    <ds:schemaRef ds:uri="http://schemas.microsoft.com/office/2006/documentManagement/types"/>
    <ds:schemaRef ds:uri="http://purl.org/dc/terms/"/>
    <ds:schemaRef ds:uri="http://www.w3.org/XML/1998/namespace"/>
    <ds:schemaRef ds:uri="http://schemas.microsoft.com/office/2006/metadata/properties"/>
    <ds:schemaRef ds:uri="http://purl.org/dc/dcmitype/"/>
    <ds:schemaRef ds:uri="http://purl.org/dc/elements/1.1/"/>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D354A408-76ED-4349-A955-E08507F35D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2014.Presentation(4-3)_Light</Template>
  <TotalTime>12426</TotalTime>
  <Words>1635</Words>
  <Application>Microsoft Office PowerPoint</Application>
  <PresentationFormat>On-screen Show (4:3)</PresentationFormat>
  <Paragraphs>229</Paragraphs>
  <Slides>17</Slides>
  <Notes>11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2014.Presentation(4-3)_Light</vt:lpstr>
      <vt:lpstr>2015 International Perforating Symposium  The Renaissance Hotel, Amsterdam  May 19 – 21,  2015 </vt:lpstr>
      <vt:lpstr>Overview of the Presentation</vt:lpstr>
      <vt:lpstr>Introduction</vt:lpstr>
      <vt:lpstr>Perforation Flow Laboratory</vt:lpstr>
      <vt:lpstr>Perforation Flow Laboratory</vt:lpstr>
      <vt:lpstr>Laboratory Event Modeling</vt:lpstr>
      <vt:lpstr>Objectives of the Study</vt:lpstr>
      <vt:lpstr>Our Design Philosophy</vt:lpstr>
      <vt:lpstr>Fast Physics:  Model Development</vt:lpstr>
      <vt:lpstr>Fast-Physics: Model Components</vt:lpstr>
      <vt:lpstr>Fast-Physics: Model Assumptions</vt:lpstr>
      <vt:lpstr>Fast-Physics: Preliminary Results</vt:lpstr>
      <vt:lpstr>Fast-Physics: Preliminary Parametric Analysis</vt:lpstr>
      <vt:lpstr>Fast-Physics: Future Plans</vt:lpstr>
      <vt:lpstr>Conclusions</vt:lpstr>
      <vt:lpstr>PowerPoint Presentation</vt:lpstr>
      <vt:lpstr>PowerPoint Presentation</vt:lpstr>
    </vt:vector>
  </TitlesOfParts>
  <Company>Baker Hughes Incorporated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IPS Software Systems</dc:title>
  <dc:creator>Garabed Yeriazarian</dc:creator>
  <cp:lastModifiedBy>Baker Hughes Incorporated</cp:lastModifiedBy>
  <cp:revision>281</cp:revision>
  <cp:lastPrinted>2014-02-21T16:42:43Z</cp:lastPrinted>
  <dcterms:created xsi:type="dcterms:W3CDTF">2014-02-13T13:13:28Z</dcterms:created>
  <dcterms:modified xsi:type="dcterms:W3CDTF">2015-05-21T05:13:57Z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0x0101009F3541F1032EF548B4243379E68C3FAE</vt:lpwstr>
  </property>
  <property fmtid="{D5CDD505-2E9C-101B-9397-08002B2CF9AE}" pid="3" name="entGeography">
    <vt:lpwstr/>
  </property>
  <property fmtid="{D5CDD505-2E9C-101B-9397-08002B2CF9AE}" pid="4" name="entMarketSegment">
    <vt:lpwstr/>
  </property>
  <property fmtid="{D5CDD505-2E9C-101B-9397-08002B2CF9AE}" pid="5" name="entProductService">
    <vt:lpwstr/>
  </property>
</Properties>
</file>